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6B64E2-28E0-4C3C-B9DA-ED0AB8A9BEA2}">
          <p14:sldIdLst>
            <p14:sldId id="256"/>
          </p14:sldIdLst>
        </p14:section>
        <p14:section name="Untitled Section" id="{87BB8103-850E-4F18-A7EB-A8DFD84BD0C8}">
          <p14:sldIdLst/>
        </p14:section>
        <p14:section name="Untitled Section" id="{8E7A658B-0956-46C7-A7E2-15E2CC0E33EB}">
          <p14:sldIdLst>
            <p14:sldId id="257"/>
            <p14:sldId id="258"/>
            <p14:sldId id="259"/>
            <p14:sldId id="260"/>
            <p14:sldId id="265"/>
            <p14:sldId id="261"/>
            <p14:sldId id="262"/>
            <p14:sldId id="263"/>
            <p14:sldId id="266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7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1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10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20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0794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28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19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8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2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2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3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9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0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6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8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FDC9-1406-4468-BB77-DFF3E05F7E8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7AD7A5-5D6D-4C8A-B04F-60710C434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2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E5666-AEE3-4349-A69C-DB1292E09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Powers of Attorney and Guardianships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095917-5B31-45E0-88C3-43720553E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/>
              <a:t>Webinar presented by UAW FCA-Ford-General Motors Legal Services Plan</a:t>
            </a:r>
          </a:p>
          <a:p>
            <a:pPr algn="ctr"/>
            <a:r>
              <a:rPr lang="en-US" dirty="0"/>
              <a:t>Panelists:  Carolyn Bernstein and Dave Savard</a:t>
            </a:r>
          </a:p>
          <a:p>
            <a:pPr algn="ctr"/>
            <a:r>
              <a:rPr lang="en-US" dirty="0"/>
              <a:t>September 27, 2018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80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23AEB-849C-48EF-B3B0-72C5B5D6F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Considerations before obtaining guardianship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E7848-32CD-4CCE-A812-3FAB1AEF0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Am I the right person to make these decisions?</a:t>
            </a:r>
          </a:p>
          <a:p>
            <a:r>
              <a:rPr lang="en-US" sz="2400" dirty="0"/>
              <a:t>Can I handle the record keeping and reporting obligations?</a:t>
            </a:r>
          </a:p>
          <a:p>
            <a:r>
              <a:rPr lang="en-US" sz="2400" dirty="0"/>
              <a:t>Am I able to see the person on a regular basis?</a:t>
            </a:r>
          </a:p>
          <a:p>
            <a:r>
              <a:rPr lang="en-US" sz="2400" dirty="0"/>
              <a:t>Do I want to be the person handling these decisions?</a:t>
            </a:r>
          </a:p>
          <a:p>
            <a:r>
              <a:rPr lang="en-US" sz="2400" dirty="0"/>
              <a:t>Do I understand my obligations?</a:t>
            </a:r>
          </a:p>
          <a:p>
            <a:r>
              <a:rPr lang="en-US" sz="2400" dirty="0"/>
              <a:t>Are there any other ways to handle the situation – Powers of Attorney for example?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62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B791-752E-404A-A500-E4E08D26A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Plan Coverage-Guardianship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F8F93-273B-463E-BACC-B22DE63A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Plan can provide a low-cost referral to an experienced Cooperating Attorney</a:t>
            </a:r>
          </a:p>
          <a:p>
            <a:r>
              <a:rPr lang="en-US" sz="3600" dirty="0"/>
              <a:t>For assistance, contact the UAW Legal Services Plan at: 1-800-482-7700 Monday through Friday 9am-5pm (ET)</a:t>
            </a:r>
          </a:p>
        </p:txBody>
      </p:sp>
    </p:spTree>
    <p:extLst>
      <p:ext uri="{BB962C8B-B14F-4D97-AF65-F5344CB8AC3E}">
        <p14:creationId xmlns:p14="http://schemas.microsoft.com/office/powerpoint/2010/main" val="254320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072D-402B-44DA-AD7D-E31794A02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Powers of Attorney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6673C-78FB-4F80-8D04-C8854DFBB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3200" dirty="0"/>
              <a:t>Grantor must be competent</a:t>
            </a:r>
          </a:p>
          <a:p>
            <a:r>
              <a:rPr lang="en-US" sz="3200" dirty="0"/>
              <a:t>The Power of Attorney must comply with state laws.</a:t>
            </a:r>
          </a:p>
          <a:p>
            <a:r>
              <a:rPr lang="en-US" sz="3200" dirty="0"/>
              <a:t>The Power of Attorney must be signed in accordance with state laws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66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BC53D-75E6-49C5-8AA0-EE37F34D1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Types of Powers of Attorneys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95F68-E506-4ED6-9314-E83B7D84D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354" y="2937510"/>
            <a:ext cx="8596668" cy="3177540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Durable</a:t>
            </a:r>
          </a:p>
          <a:p>
            <a:r>
              <a:rPr lang="en-US" sz="3600" dirty="0"/>
              <a:t>Health Care</a:t>
            </a:r>
          </a:p>
          <a:p>
            <a:r>
              <a:rPr lang="en-US" sz="3600" dirty="0"/>
              <a:t>Springing</a:t>
            </a:r>
          </a:p>
          <a:p>
            <a:r>
              <a:rPr lang="en-US" sz="3600" dirty="0"/>
              <a:t>Real Estate</a:t>
            </a:r>
          </a:p>
          <a:p>
            <a:r>
              <a:rPr lang="en-US" sz="3600" dirty="0"/>
              <a:t>Child Care</a:t>
            </a:r>
          </a:p>
        </p:txBody>
      </p:sp>
    </p:spTree>
    <p:extLst>
      <p:ext uri="{BB962C8B-B14F-4D97-AF65-F5344CB8AC3E}">
        <p14:creationId xmlns:p14="http://schemas.microsoft.com/office/powerpoint/2010/main" val="225787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D3A74-86A6-403F-AC11-53EEC16689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When is a Power of Attorney needed?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4F700-9EA3-45A1-B70C-6AC3E6E40F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Part of a complete Estate Plan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In advance of medical treatment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Temporary Powers of Attorney: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When selling Real Estate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Child Care</a:t>
            </a:r>
          </a:p>
        </p:txBody>
      </p:sp>
    </p:spTree>
    <p:extLst>
      <p:ext uri="{BB962C8B-B14F-4D97-AF65-F5344CB8AC3E}">
        <p14:creationId xmlns:p14="http://schemas.microsoft.com/office/powerpoint/2010/main" val="371371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637DC-B5C1-4FDF-94E0-DAAA1AAD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Who should be given Power of Attorney?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67446-2BEC-4EF1-87EA-E7BAAF6DC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88920"/>
            <a:ext cx="8596668" cy="325244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Trustworthy and reliable</a:t>
            </a:r>
          </a:p>
          <a:p>
            <a:r>
              <a:rPr lang="en-US" sz="3600" dirty="0"/>
              <a:t>Understands grantor’s wishes</a:t>
            </a:r>
          </a:p>
          <a:p>
            <a:r>
              <a:rPr lang="en-US" sz="3600" dirty="0"/>
              <a:t>Able to follow grantor’s wishes</a:t>
            </a:r>
          </a:p>
          <a:p>
            <a:r>
              <a:rPr lang="en-US" sz="3600" dirty="0"/>
              <a:t>Must be willing to act as Power of Attorney – discuss with person first</a:t>
            </a:r>
          </a:p>
          <a:p>
            <a:r>
              <a:rPr lang="en-US" sz="3600" dirty="0"/>
              <a:t>Does not have to be a relative</a:t>
            </a:r>
          </a:p>
          <a:p>
            <a:r>
              <a:rPr lang="en-US" sz="3600" dirty="0"/>
              <a:t>Can be changed</a:t>
            </a:r>
          </a:p>
        </p:txBody>
      </p:sp>
    </p:spTree>
    <p:extLst>
      <p:ext uri="{BB962C8B-B14F-4D97-AF65-F5344CB8AC3E}">
        <p14:creationId xmlns:p14="http://schemas.microsoft.com/office/powerpoint/2010/main" val="234883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7D986-ED19-4AA0-A960-24BD5F9C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I am named as the Power of Attorney for someone else?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FF70D-EDD8-46BD-91C4-5023BAAF1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 prepared to make the decisions authorized by the Power of Attorney</a:t>
            </a:r>
          </a:p>
          <a:p>
            <a:r>
              <a:rPr lang="en-US" sz="2400" dirty="0"/>
              <a:t>You must always act for the benefit of the grantor</a:t>
            </a:r>
          </a:p>
          <a:p>
            <a:r>
              <a:rPr lang="en-US" sz="2400" dirty="0"/>
              <a:t>Be prepared to follow the wishes of the grantor</a:t>
            </a:r>
          </a:p>
          <a:p>
            <a:r>
              <a:rPr lang="en-US" sz="2400" dirty="0"/>
              <a:t>You must comply with the terms of the Power of Attorney</a:t>
            </a:r>
          </a:p>
          <a:p>
            <a:r>
              <a:rPr lang="en-US" sz="2400" dirty="0"/>
              <a:t>Always sign documents for the grantor as “John Doe as attorney in fact for Mary Doe”</a:t>
            </a:r>
          </a:p>
          <a:p>
            <a:r>
              <a:rPr lang="en-US" sz="2400" dirty="0"/>
              <a:t> NEVER SIGN JUST YOUR NAME.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56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BCB00-9970-46A1-824F-0D6881863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8A4A1-8AFF-4D3F-A4B2-A1CFF694E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You can revoke and create a new Power of Attorney</a:t>
            </a:r>
          </a:p>
          <a:p>
            <a:r>
              <a:rPr lang="en-US" sz="2000" dirty="0"/>
              <a:t>Naming 2 people to serve together </a:t>
            </a:r>
            <a:r>
              <a:rPr lang="en-US" sz="2000"/>
              <a:t>is disfavored</a:t>
            </a:r>
            <a:endParaRPr lang="en-US" sz="2000" dirty="0"/>
          </a:p>
          <a:p>
            <a:r>
              <a:rPr lang="en-US" sz="2000" dirty="0"/>
              <a:t>Who holds onto the Power of Attorney document?</a:t>
            </a:r>
          </a:p>
          <a:p>
            <a:r>
              <a:rPr lang="en-US" sz="2000" dirty="0"/>
              <a:t>When does the Power of Attorney expire?</a:t>
            </a:r>
          </a:p>
          <a:p>
            <a:pPr lvl="1"/>
            <a:r>
              <a:rPr lang="en-US" sz="2000" dirty="0"/>
              <a:t>Grantor dies</a:t>
            </a:r>
          </a:p>
          <a:p>
            <a:pPr lvl="1"/>
            <a:r>
              <a:rPr lang="en-US" sz="2000" dirty="0"/>
              <a:t>Grantor revokes the Power of Attorney</a:t>
            </a:r>
          </a:p>
          <a:p>
            <a:r>
              <a:rPr lang="en-US" sz="2000" dirty="0"/>
              <a:t>If a Power of Attorney is very old, some institutions may not honor it</a:t>
            </a:r>
          </a:p>
          <a:p>
            <a:r>
              <a:rPr lang="en-US" sz="2000" dirty="0"/>
              <a:t>Plan coverage-</a:t>
            </a:r>
          </a:p>
          <a:p>
            <a:pPr lvl="1"/>
            <a:r>
              <a:rPr lang="en-US" sz="2000" dirty="0"/>
              <a:t>Prepared at no cost to you by the UAW Legal Services Plan</a:t>
            </a:r>
          </a:p>
          <a:p>
            <a:pPr lvl="1"/>
            <a:r>
              <a:rPr lang="en-US" sz="2000" dirty="0"/>
              <a:t>Call 1-800-482-7700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3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23742-52E0-40AD-BEFD-8D09AE6E0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GUARDIANSHIPS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072F1-D20C-44AD-8CBB-F989E062C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494" y="1930400"/>
            <a:ext cx="8596668" cy="399034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When is a Guardianship needed?</a:t>
            </a:r>
          </a:p>
          <a:p>
            <a:pPr lvl="1"/>
            <a:r>
              <a:rPr lang="en-US" sz="3200" dirty="0"/>
              <a:t>No Power of Attorney in place; or</a:t>
            </a:r>
          </a:p>
          <a:p>
            <a:pPr lvl="1"/>
            <a:r>
              <a:rPr lang="en-US" sz="3200" dirty="0"/>
              <a:t>Person named in the Power of Attorney is no longer able to serve; and</a:t>
            </a:r>
          </a:p>
          <a:p>
            <a:pPr lvl="1"/>
            <a:r>
              <a:rPr lang="en-US" sz="3200" dirty="0"/>
              <a:t>Person not competent to sign a Power of Attorney</a:t>
            </a:r>
          </a:p>
          <a:p>
            <a:pPr lvl="1"/>
            <a:r>
              <a:rPr lang="en-US" sz="3200" dirty="0"/>
              <a:t>A minor child is placed with you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8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77D4D-2BD9-4AE0-B4D6-D9FB9DB2B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Guardianship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5CE08-99F5-480D-B687-B88821454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A formal Court procedure</a:t>
            </a:r>
          </a:p>
          <a:p>
            <a:r>
              <a:rPr lang="en-US" sz="4000" dirty="0"/>
              <a:t>Competency questions</a:t>
            </a:r>
          </a:p>
          <a:p>
            <a:r>
              <a:rPr lang="en-US" sz="4000" dirty="0"/>
              <a:t>Responsibilities of the Petitioner</a:t>
            </a:r>
          </a:p>
          <a:p>
            <a:r>
              <a:rPr lang="en-US" sz="4000" dirty="0"/>
              <a:t>Limitation of Authority</a:t>
            </a:r>
          </a:p>
          <a:p>
            <a:r>
              <a:rPr lang="en-US" sz="4000" dirty="0"/>
              <a:t>Accounting</a:t>
            </a:r>
          </a:p>
          <a:p>
            <a:r>
              <a:rPr lang="en-US" sz="4000" dirty="0"/>
              <a:t>Reporting Obligations</a:t>
            </a:r>
          </a:p>
        </p:txBody>
      </p:sp>
    </p:spTree>
    <p:extLst>
      <p:ext uri="{BB962C8B-B14F-4D97-AF65-F5344CB8AC3E}">
        <p14:creationId xmlns:p14="http://schemas.microsoft.com/office/powerpoint/2010/main" val="30571209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574</TotalTime>
  <Words>462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Powers of Attorney and Guardianships</vt:lpstr>
      <vt:lpstr>Powers of Attorney</vt:lpstr>
      <vt:lpstr>Types of Powers of Attorneys</vt:lpstr>
      <vt:lpstr>When is a Power of Attorney needed?</vt:lpstr>
      <vt:lpstr>Who should be given Power of Attorney?</vt:lpstr>
      <vt:lpstr>What if I am named as the Power of Attorney for someone else?</vt:lpstr>
      <vt:lpstr>Other Considerations</vt:lpstr>
      <vt:lpstr>GUARDIANSHIPS</vt:lpstr>
      <vt:lpstr>Guardianship Issues</vt:lpstr>
      <vt:lpstr>Considerations before obtaining guardianship</vt:lpstr>
      <vt:lpstr>Plan Coverage-Guardianship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Eizelman</dc:creator>
  <cp:lastModifiedBy>Elaine Eizelman</cp:lastModifiedBy>
  <cp:revision>23</cp:revision>
  <cp:lastPrinted>2018-09-21T16:52:39Z</cp:lastPrinted>
  <dcterms:created xsi:type="dcterms:W3CDTF">2018-09-20T20:16:11Z</dcterms:created>
  <dcterms:modified xsi:type="dcterms:W3CDTF">2018-09-24T15:55:04Z</dcterms:modified>
</cp:coreProperties>
</file>