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62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83" r:id="rId22"/>
    <p:sldId id="275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1" autoAdjust="0"/>
    <p:restoredTop sz="82880" autoAdjust="0"/>
  </p:normalViewPr>
  <p:slideViewPr>
    <p:cSldViewPr snapToGrid="0">
      <p:cViewPr varScale="1">
        <p:scale>
          <a:sx n="52" d="100"/>
          <a:sy n="52" d="100"/>
        </p:scale>
        <p:origin x="86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FECDE-B76A-46D3-ACBF-D2B3A2F8F193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324A1-69D8-4641-B475-4DF4AB87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2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83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3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41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70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80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26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85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78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84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02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2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589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855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3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45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277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4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44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04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11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1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63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81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7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12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04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05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324A1-69D8-4641-B475-4DF4AB87B4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7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7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2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643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43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510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8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1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2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4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4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61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6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5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6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16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nualcreditreport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5AE3-2019-45F1-BA84-901960350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01097"/>
            <a:ext cx="7766936" cy="16723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Protecting Your Credit: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1C943-3F81-48DD-BF3A-B9861C637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372407"/>
            <a:ext cx="7766936" cy="15077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How you and your negotiated legal</a:t>
            </a:r>
          </a:p>
          <a:p>
            <a:pPr algn="ctr"/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services plan can fix</a:t>
            </a:r>
            <a:endParaRPr lang="en-US" sz="4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credit reporting and billing errors</a:t>
            </a:r>
            <a:endParaRPr lang="en-US" sz="4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359A28-9B9B-4044-86DA-2EAD292B73BC}"/>
              </a:ext>
            </a:extLst>
          </p:cNvPr>
          <p:cNvSpPr txBox="1"/>
          <p:nvPr/>
        </p:nvSpPr>
        <p:spPr>
          <a:xfrm>
            <a:off x="3038168" y="5648632"/>
            <a:ext cx="5412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Fred Miller</a:t>
            </a:r>
          </a:p>
          <a:p>
            <a:r>
              <a:rPr lang="en-US" dirty="0"/>
              <a:t>UAW-FCA-Ford-General Motors Legal Services Plan</a:t>
            </a:r>
          </a:p>
        </p:txBody>
      </p:sp>
    </p:spTree>
    <p:extLst>
      <p:ext uri="{BB962C8B-B14F-4D97-AF65-F5344CB8AC3E}">
        <p14:creationId xmlns:p14="http://schemas.microsoft.com/office/powerpoint/2010/main" val="50608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FD0E-3E3A-4C5A-A8B9-7CD5C543F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5) Credit inquiries, hard and soft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B573B3-B705-4ACC-B98D-EF9F03A118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7574" y="1519084"/>
            <a:ext cx="6754966" cy="5150661"/>
          </a:xfrm>
        </p:spPr>
      </p:pic>
    </p:spTree>
    <p:extLst>
      <p:ext uri="{BB962C8B-B14F-4D97-AF65-F5344CB8AC3E}">
        <p14:creationId xmlns:p14="http://schemas.microsoft.com/office/powerpoint/2010/main" val="1345990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7BC1-846F-48DF-AC80-9A6032332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long can items stay on a report?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263F0-8571-4D80-B662-AFA8ED45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3330"/>
            <a:ext cx="8596668" cy="4763728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Unpaid debts may be reported for 7 years</a:t>
            </a:r>
          </a:p>
          <a:p>
            <a:pPr lvl="1"/>
            <a:r>
              <a:rPr lang="en-US" sz="2400" dirty="0"/>
              <a:t>Add 180 days for items in collection.</a:t>
            </a:r>
          </a:p>
          <a:p>
            <a:pPr lvl="1"/>
            <a:r>
              <a:rPr lang="en-US" sz="2600" dirty="0"/>
              <a:t>Sale of debt to another party does not change the time period.</a:t>
            </a:r>
          </a:p>
          <a:p>
            <a:r>
              <a:rPr lang="en-US" sz="2600" dirty="0"/>
              <a:t>Tax liens may be reported for 7 years after payment, or 7 years after the lien becomes ineffective.</a:t>
            </a:r>
          </a:p>
          <a:p>
            <a:r>
              <a:rPr lang="en-US" sz="2600" dirty="0"/>
              <a:t>Judgments may be reported for 7 years from the date of entry, or until the limitations period on enforcement of the judgment has passed, whichever is longer.</a:t>
            </a:r>
          </a:p>
          <a:p>
            <a:r>
              <a:rPr lang="en-US" sz="2600" dirty="0"/>
              <a:t>Bankruptcies may be reported for 10 years from filing.</a:t>
            </a:r>
          </a:p>
          <a:p>
            <a:r>
              <a:rPr lang="en-US" sz="2600" dirty="0"/>
              <a:t>Criminal convictions may be reported indefinitely.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1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40C12-2AA0-48E2-A625-30CD63DB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Obtaining your credit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4CB6B-2D81-4A39-9645-B4DE214EC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/>
              <a:t>Get and fix reports from 3 main agencies – Equifax, Experian, Trans Union.</a:t>
            </a:r>
          </a:p>
          <a:p>
            <a:r>
              <a:rPr lang="en-US" sz="2400" dirty="0"/>
              <a:t>Right to free report from each agency 1 time per year.</a:t>
            </a:r>
          </a:p>
          <a:p>
            <a:r>
              <a:rPr lang="en-US" sz="2400" dirty="0"/>
              <a:t>Can get all 3 at once, or space out obtaining reports during the year.</a:t>
            </a:r>
          </a:p>
          <a:p>
            <a:r>
              <a:rPr lang="en-US" sz="2400" b="1" i="1" dirty="0"/>
              <a:t>Also: </a:t>
            </a:r>
            <a:r>
              <a:rPr lang="en-US" sz="2400" dirty="0"/>
              <a:t>Right to a free report if credit denied or rate raised due to information on that agency’s report.</a:t>
            </a:r>
          </a:p>
          <a:p>
            <a:r>
              <a:rPr lang="en-US" sz="2400" b="1" i="1" dirty="0"/>
              <a:t>Also: </a:t>
            </a:r>
            <a:r>
              <a:rPr lang="en-US" sz="2400" dirty="0"/>
              <a:t>Right to a free report if reason to believe that you are victim of credit fraud or identity theft.  Request triggers a fraud alert in credit file.</a:t>
            </a:r>
          </a:p>
        </p:txBody>
      </p:sp>
    </p:spTree>
    <p:extLst>
      <p:ext uri="{BB962C8B-B14F-4D97-AF65-F5344CB8AC3E}">
        <p14:creationId xmlns:p14="http://schemas.microsoft.com/office/powerpoint/2010/main" val="407515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0337-AAD2-4F9E-B848-A6DD7533E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Working with Legal Services Plan to obtain your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D8870-52D4-488B-A7F1-F275AC92C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3450"/>
          </a:xfrm>
        </p:spPr>
        <p:txBody>
          <a:bodyPr>
            <a:normAutofit/>
          </a:bodyPr>
          <a:lstStyle/>
          <a:p>
            <a:pPr marL="0" lvl="0" indent="0">
              <a:lnSpc>
                <a:spcPts val="2600"/>
              </a:lnSpc>
              <a:buClr>
                <a:srgbClr val="2CB34A"/>
              </a:buClr>
              <a:buSzTx/>
              <a:buNone/>
              <a:defRPr/>
            </a:pPr>
            <a:r>
              <a:rPr lang="en-US" sz="2400" dirty="0"/>
              <a:t>The website to use: </a:t>
            </a:r>
            <a:r>
              <a:rPr lang="en-US" sz="2400" b="1" dirty="0">
                <a:solidFill>
                  <a:srgbClr val="101820"/>
                </a:solidFill>
                <a:latin typeface="Georgia"/>
                <a:hlinkClick r:id="rId3"/>
              </a:rPr>
              <a:t>www.annualcreditreport.com</a:t>
            </a:r>
            <a:endParaRPr lang="en-US" sz="2400" b="1" dirty="0">
              <a:solidFill>
                <a:srgbClr val="101820"/>
              </a:solidFill>
              <a:latin typeface="Georgia"/>
            </a:endParaRPr>
          </a:p>
          <a:p>
            <a:r>
              <a:rPr lang="en-US" sz="2400" dirty="0"/>
              <a:t>Other websites or services will try to sell you report or services.</a:t>
            </a:r>
          </a:p>
          <a:p>
            <a:r>
              <a:rPr lang="en-US" sz="2400" dirty="0"/>
              <a:t>For Plan help, open a Plan file (1-800-482-7700).</a:t>
            </a:r>
          </a:p>
          <a:p>
            <a:r>
              <a:rPr lang="en-US" sz="2400" dirty="0"/>
              <a:t>You will work with a Plan attorney and a Plan paralegal specialist.</a:t>
            </a:r>
          </a:p>
          <a:p>
            <a:r>
              <a:rPr lang="en-US" sz="2400" dirty="0"/>
              <a:t>Plan specialist will use 3-way telephone call with you and the automated </a:t>
            </a:r>
            <a:r>
              <a:rPr lang="en-US" sz="2400" dirty="0" err="1"/>
              <a:t>annualcreditreport,com</a:t>
            </a:r>
            <a:r>
              <a:rPr lang="en-US" sz="2400" dirty="0"/>
              <a:t> service to order your credit report. Reports can also be obtained directly on the website or by mail.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38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1EAB4-7CDE-4C8A-BC60-7312ADE7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53363" cy="1320800"/>
          </a:xfrm>
        </p:spPr>
        <p:txBody>
          <a:bodyPr/>
          <a:lstStyle/>
          <a:p>
            <a:r>
              <a:rPr lang="en-US" b="1" dirty="0"/>
              <a:t>Correcting reports – </a:t>
            </a:r>
            <a:r>
              <a:rPr lang="en-US" b="1" i="1" dirty="0"/>
              <a:t>What you </a:t>
            </a:r>
            <a:r>
              <a:rPr lang="en-US" b="1" i="1" dirty="0" err="1"/>
              <a:t>CAN’Tdo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BECF4-BF96-43CE-A187-A69D867FB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4555"/>
            <a:ext cx="8596668" cy="4256807"/>
          </a:xfrm>
        </p:spPr>
        <p:txBody>
          <a:bodyPr>
            <a:normAutofit/>
          </a:bodyPr>
          <a:lstStyle/>
          <a:p>
            <a:r>
              <a:rPr lang="en-US" sz="2400" dirty="0"/>
              <a:t>You can’t get rid of accurate and timely items on your report.  </a:t>
            </a:r>
            <a:r>
              <a:rPr lang="en-US" sz="2400" i="1" dirty="0"/>
              <a:t>Beware people who promise they can!</a:t>
            </a:r>
          </a:p>
          <a:p>
            <a:r>
              <a:rPr lang="en-US" sz="2400" dirty="0"/>
              <a:t>You can’t “create a new identity” to wipe your credit history clean.</a:t>
            </a:r>
          </a:p>
          <a:p>
            <a:r>
              <a:rPr lang="en-US" sz="2400" dirty="0"/>
              <a:t>You can’t fix credit problems by leaving information out of an application.</a:t>
            </a:r>
          </a:p>
          <a:p>
            <a:r>
              <a:rPr lang="en-US" sz="2400" dirty="0"/>
              <a:t>Don’t trust “credit repair” companies that make these promises. You don’t need to pay for help – your legal services plan can help you use your legal rights.</a:t>
            </a:r>
          </a:p>
        </p:txBody>
      </p:sp>
    </p:spTree>
    <p:extLst>
      <p:ext uri="{BB962C8B-B14F-4D97-AF65-F5344CB8AC3E}">
        <p14:creationId xmlns:p14="http://schemas.microsoft.com/office/powerpoint/2010/main" val="11583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B8279-214C-4D12-B0AC-C90E08E2C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Correcting reports – </a:t>
            </a:r>
            <a:r>
              <a:rPr lang="en-US" b="1" i="1" dirty="0"/>
              <a:t>What you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3AA15-A7D4-44ED-A64B-CD46B0D2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can dispute any item or piece of information on your report with the credit reporting agency, which has to reinvestigate without charge.</a:t>
            </a:r>
          </a:p>
          <a:p>
            <a:r>
              <a:rPr lang="en-US" sz="2400" dirty="0"/>
              <a:t>You should dispute</a:t>
            </a:r>
          </a:p>
          <a:p>
            <a:pPr lvl="1"/>
            <a:r>
              <a:rPr lang="en-US" sz="2200" i="1" dirty="0"/>
              <a:t>Any item you know is wrong</a:t>
            </a:r>
          </a:p>
          <a:p>
            <a:pPr lvl="1"/>
            <a:r>
              <a:rPr lang="en-US" sz="2200" i="1" dirty="0"/>
              <a:t>Any item you believe is wrong, or amount you believe is incorrect</a:t>
            </a:r>
          </a:p>
          <a:p>
            <a:pPr lvl="1"/>
            <a:r>
              <a:rPr lang="en-US" sz="2200" i="1" dirty="0"/>
              <a:t>Any item, debt or account you do not recognize as yours</a:t>
            </a:r>
          </a:p>
        </p:txBody>
      </p:sp>
    </p:spTree>
    <p:extLst>
      <p:ext uri="{BB962C8B-B14F-4D97-AF65-F5344CB8AC3E}">
        <p14:creationId xmlns:p14="http://schemas.microsoft.com/office/powerpoint/2010/main" val="1596980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22A31-188A-4673-B44E-2A2191AC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Reviewing report – </a:t>
            </a:r>
            <a:r>
              <a:rPr lang="en-US" b="1" i="1" dirty="0"/>
              <a:t>What to look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081E3-0F91-4D0F-ACA4-3CFB3D15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9806"/>
            <a:ext cx="8596668" cy="451300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Accounts or debts you do not recognize</a:t>
            </a:r>
          </a:p>
          <a:p>
            <a:r>
              <a:rPr lang="en-US" sz="2400" dirty="0"/>
              <a:t>Accounts or debts listed with inaccurate outstanding amounts, or listed multiple times</a:t>
            </a:r>
          </a:p>
          <a:p>
            <a:r>
              <a:rPr lang="en-US" sz="2400" dirty="0"/>
              <a:t>Public records that do not appear to be yours</a:t>
            </a:r>
          </a:p>
          <a:p>
            <a:r>
              <a:rPr lang="en-US" sz="2400" dirty="0"/>
              <a:t>Accounts or debts paid off or discharged in bankruptcy that do not include this information</a:t>
            </a:r>
          </a:p>
          <a:p>
            <a:r>
              <a:rPr lang="en-US" sz="2400" dirty="0"/>
              <a:t>A debt too old for listing. Watch debts sold to debt buyers for “re-aging”</a:t>
            </a:r>
          </a:p>
          <a:p>
            <a:r>
              <a:rPr lang="en-US" sz="2400" dirty="0"/>
              <a:t>“Hard” inquiries for applications for credit you never made</a:t>
            </a:r>
          </a:p>
          <a:p>
            <a:r>
              <a:rPr lang="en-US" sz="2400" dirty="0"/>
              <a:t>Payments missing from payment histories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1C326-5D68-4B75-A48F-B44761E38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Getting the re-investigation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4AC9A-F5AE-41D7-B74B-5004FB9FE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Your Plan paralegal specialist will review the report with you to identify possible errors</a:t>
            </a:r>
          </a:p>
          <a:p>
            <a:r>
              <a:rPr lang="en-US" sz="2400" dirty="0"/>
              <a:t>You will need to collect and supply documents, if any, that support a dispute about any item</a:t>
            </a:r>
          </a:p>
          <a:p>
            <a:r>
              <a:rPr lang="en-US" sz="2400" dirty="0"/>
              <a:t>The specialist will draft a dispute letter, and then provide all information, the dispute draft and documentation to your Plan attorney</a:t>
            </a:r>
          </a:p>
          <a:p>
            <a:r>
              <a:rPr lang="en-US" sz="2400" dirty="0"/>
              <a:t>The Plan attorney will review, consult with you, and submit the dispute to the reporting agency and to each creditor involved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32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A599-1EB2-48DE-BEDF-0C133DD2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re-investigation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E808B-00D3-404F-A0A3-C32BA5075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6569"/>
            <a:ext cx="8596668" cy="4557250"/>
          </a:xfrm>
        </p:spPr>
        <p:txBody>
          <a:bodyPr>
            <a:normAutofit/>
          </a:bodyPr>
          <a:lstStyle/>
          <a:p>
            <a:r>
              <a:rPr lang="en-US" sz="2400" dirty="0"/>
              <a:t>Agency has to acknowledge error report within 5 days, inform creditor</a:t>
            </a:r>
          </a:p>
          <a:p>
            <a:r>
              <a:rPr lang="en-US" sz="2400" dirty="0"/>
              <a:t>The creditor has to conduct a reasonable investigation, report back to agency</a:t>
            </a:r>
          </a:p>
          <a:p>
            <a:r>
              <a:rPr lang="en-US" sz="2400" dirty="0"/>
              <a:t> Agency must do its own investigation and report to you</a:t>
            </a:r>
          </a:p>
          <a:p>
            <a:r>
              <a:rPr lang="en-US" sz="2400" dirty="0"/>
              <a:t>At end of 45 day period, agency must either</a:t>
            </a:r>
          </a:p>
          <a:p>
            <a:pPr lvl="1"/>
            <a:r>
              <a:rPr lang="en-US" sz="2400" dirty="0"/>
              <a:t>Verify disputed information or</a:t>
            </a:r>
          </a:p>
          <a:p>
            <a:pPr lvl="1"/>
            <a:r>
              <a:rPr lang="en-US" sz="2400" dirty="0"/>
              <a:t>Correct error in disputed information or</a:t>
            </a:r>
          </a:p>
          <a:p>
            <a:pPr lvl="1"/>
            <a:r>
              <a:rPr lang="en-US" sz="2400" dirty="0"/>
              <a:t>Delete the disputed item or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19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9C77-95E3-40DA-95DB-28476E9A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re-investigation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2FBE-8A3B-4941-8BA0-2F03B3A57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8"/>
            <a:ext cx="8894369" cy="4579424"/>
          </a:xfrm>
        </p:spPr>
        <p:txBody>
          <a:bodyPr>
            <a:noAutofit/>
          </a:bodyPr>
          <a:lstStyle/>
          <a:p>
            <a:r>
              <a:rPr lang="en-US" sz="2400" dirty="0"/>
              <a:t>The agency must notify you of the results of its investigation </a:t>
            </a:r>
          </a:p>
          <a:p>
            <a:r>
              <a:rPr lang="en-US" sz="2400" dirty="0"/>
              <a:t>If changes are made, the agency must provide a revised report </a:t>
            </a:r>
          </a:p>
          <a:p>
            <a:r>
              <a:rPr lang="en-US" sz="2400" dirty="0"/>
              <a:t>If an item is not changed, you have a right to submit a statement of dispute for inclusion in future reports</a:t>
            </a:r>
          </a:p>
          <a:p>
            <a:pPr lvl="1"/>
            <a:r>
              <a:rPr lang="en-US" sz="2400" dirty="0"/>
              <a:t>Your Plan attorney will help you submit a statement for your report</a:t>
            </a:r>
          </a:p>
          <a:p>
            <a:r>
              <a:rPr lang="en-US" sz="2400" dirty="0"/>
              <a:t>Reports don’t have to be perfect, but the investigation must be reasonable</a:t>
            </a:r>
          </a:p>
        </p:txBody>
      </p:sp>
    </p:spTree>
    <p:extLst>
      <p:ext uri="{BB962C8B-B14F-4D97-AF65-F5344CB8AC3E}">
        <p14:creationId xmlns:p14="http://schemas.microsoft.com/office/powerpoint/2010/main" val="105628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9.jpeg" descr="C:\Users\ryan aller\Documents\My Dropbox\DRC\FDIC Finals\PPT Development\Ryan\Unit 5\images\iStock_000017109142XSmall.jpg">
            <a:extLst>
              <a:ext uri="{FF2B5EF4-FFF2-40B4-BE49-F238E27FC236}">
                <a16:creationId xmlns:a16="http://schemas.microsoft.com/office/drawing/2014/main" id="{901D9270-0DA2-4A30-80B7-2F9E7330A44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53661"/>
            <a:ext cx="7026442" cy="214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4" name="Picture 6" descr="Equifax">
            <a:extLst>
              <a:ext uri="{FF2B5EF4-FFF2-40B4-BE49-F238E27FC236}">
                <a16:creationId xmlns:a16="http://schemas.microsoft.com/office/drawing/2014/main" id="{A61224B6-364C-42C5-AF44-20646B614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3092116"/>
            <a:ext cx="2005013" cy="59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18E04B-BF27-4835-900F-BB49FAA53F01}"/>
              </a:ext>
            </a:extLst>
          </p:cNvPr>
          <p:cNvSpPr txBox="1"/>
          <p:nvPr/>
        </p:nvSpPr>
        <p:spPr>
          <a:xfrm>
            <a:off x="484909" y="3076210"/>
            <a:ext cx="3762626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Your EQUIFAX credit report</a:t>
            </a:r>
          </a:p>
          <a:p>
            <a:endParaRPr lang="en-US" dirty="0"/>
          </a:p>
          <a:p>
            <a:r>
              <a:rPr lang="en-US" dirty="0"/>
              <a:t>For: Joe Consumer</a:t>
            </a:r>
          </a:p>
          <a:p>
            <a:r>
              <a:rPr lang="en-US" dirty="0"/>
              <a:t>Date: Today</a:t>
            </a:r>
          </a:p>
          <a:p>
            <a:endParaRPr lang="en-US" dirty="0"/>
          </a:p>
          <a:p>
            <a:r>
              <a:rPr lang="en-US" dirty="0"/>
              <a:t>Personal information: . . .</a:t>
            </a:r>
          </a:p>
          <a:p>
            <a:r>
              <a:rPr lang="en-US" dirty="0"/>
              <a:t>Accounts: . . .</a:t>
            </a:r>
          </a:p>
          <a:p>
            <a:r>
              <a:rPr lang="en-US" dirty="0"/>
              <a:t>Negative information: . . .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08F7F63-5256-4904-A535-739BBAF9A4A7}"/>
              </a:ext>
            </a:extLst>
          </p:cNvPr>
          <p:cNvCxnSpPr>
            <a:cxnSpLocks/>
          </p:cNvCxnSpPr>
          <p:nvPr/>
        </p:nvCxnSpPr>
        <p:spPr>
          <a:xfrm>
            <a:off x="4738255" y="2860767"/>
            <a:ext cx="0" cy="3789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36FDBA1-1CC4-40DC-9EF1-B7686145DD8F}"/>
              </a:ext>
            </a:extLst>
          </p:cNvPr>
          <p:cNvSpPr txBox="1"/>
          <p:nvPr/>
        </p:nvSpPr>
        <p:spPr>
          <a:xfrm>
            <a:off x="5527964" y="3352800"/>
            <a:ext cx="3491345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US Bank Visa Card</a:t>
            </a:r>
          </a:p>
          <a:p>
            <a:endParaRPr lang="en-US" b="1" i="1" dirty="0">
              <a:solidFill>
                <a:srgbClr val="FF0000"/>
              </a:solidFill>
            </a:endParaRPr>
          </a:p>
          <a:p>
            <a:pPr algn="ctr"/>
            <a:r>
              <a:rPr lang="en-US" sz="2400" dirty="0"/>
              <a:t>Account Statement </a:t>
            </a:r>
          </a:p>
          <a:p>
            <a:endParaRPr lang="en-US" dirty="0"/>
          </a:p>
          <a:p>
            <a:r>
              <a:rPr lang="en-US" dirty="0"/>
              <a:t>Account Number XXXX </a:t>
            </a:r>
            <a:r>
              <a:rPr lang="en-US" dirty="0" err="1"/>
              <a:t>XXXX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February 21, 2018 to March 22, 2018</a:t>
            </a:r>
          </a:p>
          <a:p>
            <a:endParaRPr lang="en-US" dirty="0"/>
          </a:p>
          <a:p>
            <a:r>
              <a:rPr lang="en-US" dirty="0"/>
              <a:t>Summary of account activity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559B1E-F5A3-494C-B36F-5E73C214D0F8}"/>
              </a:ext>
            </a:extLst>
          </p:cNvPr>
          <p:cNvSpPr txBox="1"/>
          <p:nvPr/>
        </p:nvSpPr>
        <p:spPr>
          <a:xfrm>
            <a:off x="775854" y="2491435"/>
            <a:ext cx="3685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Credit Reports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1F559-73D3-4876-8219-822F646D6070}"/>
              </a:ext>
            </a:extLst>
          </p:cNvPr>
          <p:cNvSpPr txBox="1"/>
          <p:nvPr/>
        </p:nvSpPr>
        <p:spPr>
          <a:xfrm>
            <a:off x="5347857" y="2491434"/>
            <a:ext cx="4571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Credit Card Statements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C7E5D3-8669-42CB-9867-45A0BFF386B3}"/>
              </a:ext>
            </a:extLst>
          </p:cNvPr>
          <p:cNvSpPr txBox="1"/>
          <p:nvPr/>
        </p:nvSpPr>
        <p:spPr>
          <a:xfrm>
            <a:off x="271280" y="3076209"/>
            <a:ext cx="3857374" cy="32917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94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C9EEB-C944-4CC3-B64E-040F0D63B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actions to improve credit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60E0A-4FA9-4D93-A860-EDCBDF6B8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6569"/>
            <a:ext cx="8596668" cy="4286304"/>
          </a:xfrm>
        </p:spPr>
        <p:txBody>
          <a:bodyPr>
            <a:noAutofit/>
          </a:bodyPr>
          <a:lstStyle/>
          <a:p>
            <a:r>
              <a:rPr lang="en-US" sz="2400" dirty="0"/>
              <a:t>If you are behind on an account, work to get current</a:t>
            </a:r>
          </a:p>
          <a:p>
            <a:pPr lvl="1"/>
            <a:r>
              <a:rPr lang="en-US" sz="2400" dirty="0"/>
              <a:t>Payment history is the top factor in credit scores</a:t>
            </a:r>
          </a:p>
          <a:p>
            <a:pPr lvl="1"/>
            <a:r>
              <a:rPr lang="en-US" sz="2400" dirty="0"/>
              <a:t>Payment history going forward will become more important than past payment problems</a:t>
            </a:r>
          </a:p>
          <a:p>
            <a:r>
              <a:rPr lang="en-US" sz="2400" dirty="0"/>
              <a:t>Pay down high credit balances, and try to keep them low</a:t>
            </a:r>
          </a:p>
          <a:p>
            <a:pPr lvl="1"/>
            <a:r>
              <a:rPr lang="en-US" sz="2400" dirty="0"/>
              <a:t>Amount owed is the important factor for credit scores</a:t>
            </a:r>
          </a:p>
          <a:p>
            <a:pPr lvl="1"/>
            <a:r>
              <a:rPr lang="en-US" sz="2400" dirty="0"/>
              <a:t>Don’t run up card amounts close to credit limits</a:t>
            </a:r>
          </a:p>
          <a:p>
            <a:pPr lvl="1"/>
            <a:r>
              <a:rPr lang="en-US" sz="2400" dirty="0"/>
              <a:t>Don’t pay on very old debt – will go off report and could revive suit on debt</a:t>
            </a:r>
          </a:p>
          <a:p>
            <a:r>
              <a:rPr lang="en-US" sz="2400" dirty="0"/>
              <a:t>Limit the number of new credit cards and other credit</a:t>
            </a:r>
          </a:p>
        </p:txBody>
      </p:sp>
    </p:spTree>
    <p:extLst>
      <p:ext uri="{BB962C8B-B14F-4D97-AF65-F5344CB8AC3E}">
        <p14:creationId xmlns:p14="http://schemas.microsoft.com/office/powerpoint/2010/main" val="3099705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FD25-24EB-4639-8AC2-4ED8CDAB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against identity theft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4EA6-FFBA-415A-B0F0-F0533ABE4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2382"/>
            <a:ext cx="8596668" cy="3880773"/>
          </a:xfrm>
        </p:spPr>
        <p:txBody>
          <a:bodyPr>
            <a:noAutofit/>
          </a:bodyPr>
          <a:lstStyle/>
          <a:p>
            <a:r>
              <a:rPr lang="en-US" sz="2200" dirty="0"/>
              <a:t>Identity thieves often take out loans or new credit cards in victim’s name, using victim’s credit record</a:t>
            </a:r>
          </a:p>
          <a:p>
            <a:r>
              <a:rPr lang="en-US" sz="2200" b="1" i="1" dirty="0"/>
              <a:t>Security freeze </a:t>
            </a:r>
            <a:r>
              <a:rPr lang="en-US" sz="2200" dirty="0"/>
              <a:t>stops report from use until freeze lifted by consumer – most effective</a:t>
            </a:r>
          </a:p>
          <a:p>
            <a:pPr lvl="1"/>
            <a:r>
              <a:rPr lang="en-US" sz="2200" dirty="0"/>
              <a:t>Charges differ state-to-state, free from Equifax until June 30, will be free from all starting later this year</a:t>
            </a:r>
          </a:p>
          <a:p>
            <a:pPr lvl="1"/>
            <a:r>
              <a:rPr lang="en-US" sz="2200" dirty="0"/>
              <a:t>Consumer has to act to lift to obtain credit, then re-impose</a:t>
            </a:r>
          </a:p>
          <a:p>
            <a:r>
              <a:rPr lang="en-US" sz="2200" b="1" i="1" dirty="0"/>
              <a:t>Fraud alert </a:t>
            </a:r>
            <a:r>
              <a:rPr lang="en-US" sz="2200" dirty="0"/>
              <a:t>notifies creditors of possible problem</a:t>
            </a:r>
          </a:p>
          <a:p>
            <a:pPr lvl="1"/>
            <a:r>
              <a:rPr lang="en-US" sz="2200" dirty="0"/>
              <a:t>Consumer can request if believes has been victim of fraud or ID theft</a:t>
            </a:r>
          </a:p>
          <a:p>
            <a:pPr lvl="1"/>
            <a:r>
              <a:rPr lang="en-US" sz="2200" dirty="0"/>
              <a:t>Free, lasts 90 days but can be renewed</a:t>
            </a:r>
          </a:p>
        </p:txBody>
      </p:sp>
    </p:spTree>
    <p:extLst>
      <p:ext uri="{BB962C8B-B14F-4D97-AF65-F5344CB8AC3E}">
        <p14:creationId xmlns:p14="http://schemas.microsoft.com/office/powerpoint/2010/main" val="130743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AD28-5893-44CE-89AF-345F5D0D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94369" cy="1320800"/>
          </a:xfrm>
        </p:spPr>
        <p:txBody>
          <a:bodyPr/>
          <a:lstStyle/>
          <a:p>
            <a:r>
              <a:rPr lang="en-US" b="1" dirty="0"/>
              <a:t>Challenging billing errors on credit card statements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780AC3-CABF-4666-BF04-5E9692BC7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37072" y="1930400"/>
            <a:ext cx="6636774" cy="53094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8DFD3A-9061-45E2-A58F-337CFE8653E6}"/>
              </a:ext>
            </a:extLst>
          </p:cNvPr>
          <p:cNvSpPr txBox="1"/>
          <p:nvPr/>
        </p:nvSpPr>
        <p:spPr>
          <a:xfrm>
            <a:off x="5243052" y="6061586"/>
            <a:ext cx="958645" cy="6931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D6C1AC-C5AE-4809-86C2-A47322726A45}"/>
              </a:ext>
            </a:extLst>
          </p:cNvPr>
          <p:cNvSpPr txBox="1"/>
          <p:nvPr/>
        </p:nvSpPr>
        <p:spPr>
          <a:xfrm>
            <a:off x="4557252" y="2507226"/>
            <a:ext cx="29349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Gasoline . . $20</a:t>
            </a:r>
          </a:p>
          <a:p>
            <a:r>
              <a:rPr lang="en-US" sz="2800" dirty="0">
                <a:solidFill>
                  <a:schemeClr val="bg1"/>
                </a:solidFill>
              </a:rPr>
              <a:t>Dating service ...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ABC861-6ECB-40E6-AD69-5B3C727B8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671" y="2089453"/>
            <a:ext cx="1283480" cy="83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07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208C-97E7-490A-A965-9320ED1F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“Billing Errors” that you can challenge on a credit card statement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B5B6D-F73C-4523-9B03-7B22577B4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didn’t order the item or service at all, or for that amount</a:t>
            </a:r>
          </a:p>
          <a:p>
            <a:r>
              <a:rPr lang="en-US" sz="2400" dirty="0"/>
              <a:t>Someone else ordered, without any authority from you</a:t>
            </a:r>
          </a:p>
          <a:p>
            <a:r>
              <a:rPr lang="en-US" sz="2400" dirty="0"/>
              <a:t>You didn’t receive the item or service as ordered</a:t>
            </a:r>
          </a:p>
          <a:p>
            <a:pPr lvl="1"/>
            <a:r>
              <a:rPr lang="en-US" sz="2200" dirty="0"/>
              <a:t>Incorrect item or service was rejected by you</a:t>
            </a:r>
          </a:p>
          <a:p>
            <a:pPr lvl="1"/>
            <a:r>
              <a:rPr lang="en-US" sz="2200" dirty="0"/>
              <a:t>Can’t use billing error challenge for quality issues alone</a:t>
            </a:r>
          </a:p>
          <a:p>
            <a:r>
              <a:rPr lang="en-US" sz="2400" dirty="0"/>
              <a:t>You didn’t get credit on the statement for a payment or return</a:t>
            </a:r>
          </a:p>
        </p:txBody>
      </p:sp>
    </p:spTree>
    <p:extLst>
      <p:ext uri="{BB962C8B-B14F-4D97-AF65-F5344CB8AC3E}">
        <p14:creationId xmlns:p14="http://schemas.microsoft.com/office/powerpoint/2010/main" val="2934448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D6D6-8D95-4FD4-BA94-2079BD57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give notice of a billing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0ADB-D3CA-4F3D-9D5D-D8771F29D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Notice must go to the credit card company</a:t>
            </a:r>
          </a:p>
          <a:p>
            <a:pPr lvl="1"/>
            <a:r>
              <a:rPr lang="en-US" sz="2400" dirty="0"/>
              <a:t>Good idea to write the seller as well</a:t>
            </a:r>
          </a:p>
          <a:p>
            <a:r>
              <a:rPr lang="en-US" sz="2400" b="1" i="1" dirty="0"/>
              <a:t>Notice needs to be in writing (and keep a copy)</a:t>
            </a:r>
          </a:p>
          <a:p>
            <a:pPr lvl="1"/>
            <a:r>
              <a:rPr lang="en-US" sz="2400" dirty="0"/>
              <a:t>Credit card company may accept oral information, but you need to confirm in writing to protect your rights</a:t>
            </a:r>
          </a:p>
          <a:p>
            <a:r>
              <a:rPr lang="en-US" sz="2400" dirty="0"/>
              <a:t>Notice must be </a:t>
            </a:r>
            <a:r>
              <a:rPr lang="en-US" sz="2400" b="1" i="1" dirty="0"/>
              <a:t>received</a:t>
            </a:r>
            <a:r>
              <a:rPr lang="en-US" sz="2400" dirty="0"/>
              <a:t> by the credit card company within 60 days after the first statement with the charge on it was </a:t>
            </a:r>
            <a:r>
              <a:rPr lang="en-US" sz="2400" b="1" i="1" dirty="0"/>
              <a:t>sent</a:t>
            </a:r>
            <a:r>
              <a:rPr lang="en-US" sz="2400" dirty="0"/>
              <a:t> to you</a:t>
            </a:r>
          </a:p>
        </p:txBody>
      </p:sp>
    </p:spTree>
    <p:extLst>
      <p:ext uri="{BB962C8B-B14F-4D97-AF65-F5344CB8AC3E}">
        <p14:creationId xmlns:p14="http://schemas.microsoft.com/office/powerpoint/2010/main" val="3175259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10952-4EDD-44A4-B62C-81D233FED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your letter giving notice of an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8C36C-D88A-4CF7-B463-6E09B953F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Identify the disputed item</a:t>
            </a:r>
          </a:p>
          <a:p>
            <a:pPr lvl="1"/>
            <a:r>
              <a:rPr lang="en-US" sz="2400" dirty="0"/>
              <a:t>Can attach copy of statement with item circled, and refer to in accompanying letter</a:t>
            </a:r>
          </a:p>
          <a:p>
            <a:r>
              <a:rPr lang="en-US" sz="2400" dirty="0"/>
              <a:t>Explain what the issue with that item is</a:t>
            </a:r>
          </a:p>
          <a:p>
            <a:pPr lvl="1"/>
            <a:r>
              <a:rPr lang="en-US" sz="2400" dirty="0"/>
              <a:t>Include detail if item incorrect, sent back, </a:t>
            </a:r>
            <a:r>
              <a:rPr lang="en-US" sz="2400" dirty="0" err="1"/>
              <a:t>etc</a:t>
            </a:r>
            <a:endParaRPr lang="en-US" sz="2400" dirty="0"/>
          </a:p>
          <a:p>
            <a:r>
              <a:rPr lang="en-US" sz="2400" dirty="0"/>
              <a:t>Enclose copies of documents if there are any</a:t>
            </a:r>
          </a:p>
          <a:p>
            <a:pPr lvl="1"/>
            <a:r>
              <a:rPr lang="en-US" sz="2400" dirty="0"/>
              <a:t>Copy of receipt for return shipment for instance</a:t>
            </a:r>
          </a:p>
        </p:txBody>
      </p:sp>
    </p:spTree>
    <p:extLst>
      <p:ext uri="{BB962C8B-B14F-4D97-AF65-F5344CB8AC3E}">
        <p14:creationId xmlns:p14="http://schemas.microsoft.com/office/powerpoint/2010/main" val="1005603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C284-4987-46C6-A2FB-52306FCE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card company’s duties after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57F6F-C03A-40B2-AA12-EBE31128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10714"/>
          </a:xfrm>
        </p:spPr>
        <p:txBody>
          <a:bodyPr>
            <a:normAutofit/>
          </a:bodyPr>
          <a:lstStyle/>
          <a:p>
            <a:r>
              <a:rPr lang="en-US" sz="2400" dirty="0"/>
              <a:t>Credit card company can’t act to collect on item, or charge interest for it, until investigation is complete</a:t>
            </a:r>
          </a:p>
          <a:p>
            <a:r>
              <a:rPr lang="en-US" sz="2400" dirty="0"/>
              <a:t>You can withhold payment of item (not other charges) until completion, or pay it without losing your right to contest</a:t>
            </a:r>
          </a:p>
          <a:p>
            <a:r>
              <a:rPr lang="en-US" sz="2400" dirty="0"/>
              <a:t>Credit card company must make reasonable investigation</a:t>
            </a:r>
          </a:p>
          <a:p>
            <a:r>
              <a:rPr lang="en-US" sz="2400" dirty="0"/>
              <a:t>Investigation must be completed within next two billing cycles after receipt of customer’s error notice</a:t>
            </a:r>
          </a:p>
          <a:p>
            <a:r>
              <a:rPr lang="en-US" sz="2400" dirty="0"/>
              <a:t>No adverse credit report</a:t>
            </a:r>
          </a:p>
        </p:txBody>
      </p:sp>
    </p:spTree>
    <p:extLst>
      <p:ext uri="{BB962C8B-B14F-4D97-AF65-F5344CB8AC3E}">
        <p14:creationId xmlns:p14="http://schemas.microsoft.com/office/powerpoint/2010/main" val="3414258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CE325-3742-4149-8F6E-ED967F35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legal services plan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91F75-3DA9-456B-88DC-A85A2B6B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Legal Services Plan provides office work by attorneys and paralegals for consumer contract issues, with sellers and credit card companies</a:t>
            </a:r>
          </a:p>
          <a:p>
            <a:r>
              <a:rPr lang="en-US" sz="2400" dirty="0"/>
              <a:t>Call Plan early in process, to make sure you are protected. 1-800-482-7700.</a:t>
            </a:r>
          </a:p>
          <a:p>
            <a:r>
              <a:rPr lang="en-US" sz="2400" dirty="0"/>
              <a:t>Even if the 60-day period for notice of errors has passed, you may have other rights you can assert</a:t>
            </a:r>
          </a:p>
        </p:txBody>
      </p:sp>
    </p:spTree>
    <p:extLst>
      <p:ext uri="{BB962C8B-B14F-4D97-AF65-F5344CB8AC3E}">
        <p14:creationId xmlns:p14="http://schemas.microsoft.com/office/powerpoint/2010/main" val="2936658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02DA62-7876-4E84-9172-AD544E17B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821" y="377312"/>
            <a:ext cx="2683592" cy="36496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72D7EF-8854-4CB0-AF97-3135DD838868}"/>
              </a:ext>
            </a:extLst>
          </p:cNvPr>
          <p:cNvSpPr txBox="1"/>
          <p:nvPr/>
        </p:nvSpPr>
        <p:spPr>
          <a:xfrm>
            <a:off x="3878826" y="2919001"/>
            <a:ext cx="548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/>
              <a:t>It’s Your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4A7017-C63C-45DD-9486-3850A9508072}"/>
              </a:ext>
            </a:extLst>
          </p:cNvPr>
          <p:cNvSpPr txBox="1"/>
          <p:nvPr/>
        </p:nvSpPr>
        <p:spPr>
          <a:xfrm>
            <a:off x="398821" y="4689987"/>
            <a:ext cx="8952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Call to open a case: 800-482-7700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D1C56A-3A20-44B4-B368-43D3355A4BA6}"/>
              </a:ext>
            </a:extLst>
          </p:cNvPr>
          <p:cNvSpPr txBox="1"/>
          <p:nvPr/>
        </p:nvSpPr>
        <p:spPr>
          <a:xfrm>
            <a:off x="1150374" y="5840361"/>
            <a:ext cx="73594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/>
              <a:t>© 2018 </a:t>
            </a:r>
            <a:r>
              <a:rPr lang="en-US" sz="2000" dirty="0">
                <a:solidFill>
                  <a:prstClr val="white"/>
                </a:solidFill>
              </a:rPr>
              <a:t>UAW-FCA-Ford-General Motors Legal Services Plan</a:t>
            </a:r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400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CD28-BD19-458C-8724-99343230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27586"/>
            <a:ext cx="8596668" cy="1160207"/>
          </a:xfrm>
        </p:spPr>
        <p:txBody>
          <a:bodyPr>
            <a:normAutofit/>
          </a:bodyPr>
          <a:lstStyle/>
          <a:p>
            <a:r>
              <a:rPr lang="en-US" sz="4000" b="1" dirty="0"/>
              <a:t>Credit reports are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8E258-EFC0-457D-81A4-1689DAEB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87793"/>
            <a:ext cx="8596668" cy="4380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Credit grantors use reports for:</a:t>
            </a:r>
          </a:p>
          <a:p>
            <a:r>
              <a:rPr lang="en-US" sz="2800" i="1" dirty="0"/>
              <a:t>Issuing or refinancing mortgages</a:t>
            </a:r>
          </a:p>
          <a:p>
            <a:r>
              <a:rPr lang="en-US" sz="2800" i="1" dirty="0"/>
              <a:t>Issuing credit cards</a:t>
            </a:r>
          </a:p>
          <a:p>
            <a:r>
              <a:rPr lang="en-US" sz="2800" i="1" dirty="0"/>
              <a:t>Making a loan</a:t>
            </a:r>
          </a:p>
          <a:p>
            <a:r>
              <a:rPr lang="en-US" sz="2800" i="1" dirty="0"/>
              <a:t>Selling on installments</a:t>
            </a:r>
          </a:p>
          <a:p>
            <a:r>
              <a:rPr lang="en-US" sz="2800" i="1" dirty="0"/>
              <a:t>Review and collection of accounts</a:t>
            </a:r>
          </a:p>
          <a:p>
            <a:pPr marL="0" indent="0">
              <a:buNone/>
            </a:pPr>
            <a:r>
              <a:rPr lang="en-US" sz="2800" dirty="0"/>
              <a:t>Employers use reports for hiring</a:t>
            </a:r>
          </a:p>
          <a:p>
            <a:pPr marL="0" indent="0">
              <a:buNone/>
            </a:pPr>
            <a:r>
              <a:rPr lang="en-US" sz="2800" dirty="0"/>
              <a:t>Landlords use reports for renting</a:t>
            </a:r>
          </a:p>
          <a:p>
            <a:pPr marL="0" indent="0">
              <a:buNone/>
            </a:pPr>
            <a:r>
              <a:rPr lang="en-US" sz="2800" dirty="0"/>
              <a:t>Insurance companies and service providers use reports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783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8E57B-F72A-4158-BC18-49F6949B3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86098" cy="1320800"/>
          </a:xfrm>
        </p:spPr>
        <p:txBody>
          <a:bodyPr/>
          <a:lstStyle/>
          <a:p>
            <a:r>
              <a:rPr lang="en-US" b="1" dirty="0"/>
              <a:t>Federal law gives you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8D405-3CD8-40AE-92AD-9AC28A668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7070"/>
            <a:ext cx="8596668" cy="4837471"/>
          </a:xfrm>
        </p:spPr>
        <p:txBody>
          <a:bodyPr>
            <a:noAutofit/>
          </a:bodyPr>
          <a:lstStyle/>
          <a:p>
            <a:r>
              <a:rPr lang="en-US" sz="2400" dirty="0"/>
              <a:t>The right to obtain your credit reports</a:t>
            </a:r>
          </a:p>
          <a:p>
            <a:pPr lvl="1"/>
            <a:r>
              <a:rPr lang="en-US" sz="2400" i="1" dirty="0"/>
              <a:t>Free report once a year from each agency</a:t>
            </a:r>
          </a:p>
          <a:p>
            <a:pPr lvl="0">
              <a:buClr>
                <a:srgbClr val="90C226"/>
              </a:buClr>
            </a:pPr>
            <a:r>
              <a:rPr lang="en-US" sz="2400" dirty="0">
                <a:solidFill>
                  <a:prstClr val="white">
                    <a:lumMod val="75000"/>
                    <a:lumOff val="25000"/>
                  </a:prstClr>
                </a:solidFill>
              </a:rPr>
              <a:t>The right to notice if a report is used to deny credit or raise an interest rate or other charge</a:t>
            </a:r>
          </a:p>
          <a:p>
            <a:pPr lvl="1">
              <a:buClr>
                <a:srgbClr val="90C226"/>
              </a:buClr>
            </a:pPr>
            <a:r>
              <a:rPr lang="en-US" sz="2400" i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Free report if denied credit on basis of the report</a:t>
            </a:r>
            <a:endParaRPr lang="en-US" sz="2200" dirty="0">
              <a:solidFill>
                <a:prstClr val="white">
                  <a:lumMod val="75000"/>
                  <a:lumOff val="25000"/>
                </a:prstClr>
              </a:solidFill>
            </a:endParaRPr>
          </a:p>
          <a:p>
            <a:r>
              <a:rPr lang="en-US" sz="2400" dirty="0"/>
              <a:t>The right to contest reported items</a:t>
            </a:r>
          </a:p>
          <a:p>
            <a:r>
              <a:rPr lang="en-US" sz="2400" dirty="0"/>
              <a:t>The right to an investigation by the reporting agency</a:t>
            </a:r>
          </a:p>
          <a:p>
            <a:r>
              <a:rPr lang="en-US" sz="2400" dirty="0"/>
              <a:t>The right to have items removed if they are too old</a:t>
            </a:r>
          </a:p>
        </p:txBody>
      </p:sp>
    </p:spTree>
    <p:extLst>
      <p:ext uri="{BB962C8B-B14F-4D97-AF65-F5344CB8AC3E}">
        <p14:creationId xmlns:p14="http://schemas.microsoft.com/office/powerpoint/2010/main" val="421264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F0E8B-1E33-4CF1-B811-27B7BEF8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Credit report errors hurt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64F8F-F05B-4868-B1C0-31BC9AE5A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499897"/>
          </a:xfrm>
        </p:spPr>
        <p:txBody>
          <a:bodyPr>
            <a:normAutofit/>
          </a:bodyPr>
          <a:lstStyle/>
          <a:p>
            <a:r>
              <a:rPr lang="en-US" sz="2400" dirty="0"/>
              <a:t>Getting credit and terms of credit depend on report, score</a:t>
            </a:r>
          </a:p>
          <a:p>
            <a:pPr lvl="1"/>
            <a:r>
              <a:rPr lang="en-US" sz="2200" dirty="0"/>
              <a:t>Lender or card issuer notifies borrower if report and score lead to higher interest rate or credit denial.</a:t>
            </a:r>
          </a:p>
          <a:p>
            <a:r>
              <a:rPr lang="en-US" sz="2400" dirty="0"/>
              <a:t>Correcting errors on report after credit denial takes time – weeks at least.</a:t>
            </a:r>
          </a:p>
          <a:p>
            <a:r>
              <a:rPr lang="en-US" sz="2400" dirty="0"/>
              <a:t>Best to obtain reports regularly and correct errors as they appear</a:t>
            </a:r>
          </a:p>
          <a:p>
            <a:pPr lvl="1"/>
            <a:r>
              <a:rPr lang="en-US" sz="2200" dirty="0"/>
              <a:t>3 main agencies -  Equifax, Experian and Trans Union. Need to correct errors on each.</a:t>
            </a:r>
          </a:p>
          <a:p>
            <a:r>
              <a:rPr lang="en-US" sz="2400" dirty="0"/>
              <a:t>Your legal services plan can help.</a:t>
            </a:r>
          </a:p>
        </p:txBody>
      </p:sp>
    </p:spTree>
    <p:extLst>
      <p:ext uri="{BB962C8B-B14F-4D97-AF65-F5344CB8AC3E}">
        <p14:creationId xmlns:p14="http://schemas.microsoft.com/office/powerpoint/2010/main" val="153055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29DE-4A96-48F2-B7FA-FC397727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in your credit report? </a:t>
            </a:r>
            <a:br>
              <a:rPr lang="en-US" b="1" dirty="0"/>
            </a:br>
            <a:r>
              <a:rPr lang="en-US" b="1" dirty="0"/>
              <a:t>1) Personal information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5A8C67-0827-4012-B95C-28F406191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9806" y="1734091"/>
            <a:ext cx="7714981" cy="4769948"/>
          </a:xfrm>
        </p:spPr>
      </p:pic>
    </p:spTree>
    <p:extLst>
      <p:ext uri="{BB962C8B-B14F-4D97-AF65-F5344CB8AC3E}">
        <p14:creationId xmlns:p14="http://schemas.microsoft.com/office/powerpoint/2010/main" val="12650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68B07-1531-4458-8FBA-ACD8D8EA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2) Public records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F5A0921-C6A9-4988-B9CE-43B50F2802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468430"/>
              </p:ext>
            </p:extLst>
          </p:nvPr>
        </p:nvGraphicFramePr>
        <p:xfrm>
          <a:off x="677863" y="2409666"/>
          <a:ext cx="8596312" cy="3383280"/>
        </p:xfrm>
        <a:graphic>
          <a:graphicData uri="http://schemas.openxmlformats.org/drawingml/2006/table">
            <a:tbl>
              <a:tblPr/>
              <a:tblGrid>
                <a:gridCol w="2922746">
                  <a:extLst>
                    <a:ext uri="{9D8B030D-6E8A-4147-A177-3AD203B41FA5}">
                      <a16:colId xmlns:a16="http://schemas.microsoft.com/office/drawing/2014/main" val="67458337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48025819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287909060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US"/>
                        <a:t>Public records </a:t>
                      </a:r>
                      <a:br>
                        <a:rPr lang="en-US"/>
                      </a:b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78677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ROCKWELL MUNICIPAL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Docket#: 9B004875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720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 5468 MLK AVE., SUITE 300, ROCKWELL, TX 97845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Type: </a:t>
                      </a:r>
                      <a:r>
                        <a:rPr lang="en-US"/>
                        <a:t>Civil judgment</a:t>
                      </a:r>
                      <a:br>
                        <a:rPr lang="en-US"/>
                      </a:br>
                      <a:r>
                        <a:rPr lang="en-US" b="1"/>
                        <a:t>Court type: </a:t>
                      </a:r>
                      <a:r>
                        <a:rPr lang="en-US"/>
                        <a:t>Municipal</a:t>
                      </a:r>
                      <a:br>
                        <a:rPr lang="en-US"/>
                      </a:br>
                      <a:r>
                        <a:rPr lang="en-US" b="1"/>
                        <a:t>Date paid: </a:t>
                      </a:r>
                      <a:r>
                        <a:rPr lang="en-US"/>
                        <a:t>07/2012</a:t>
                      </a:r>
                      <a:br>
                        <a:rPr lang="en-US"/>
                      </a:br>
                      <a:r>
                        <a:rPr lang="en-US" b="1"/>
                        <a:t>Assets: </a:t>
                      </a:r>
                      <a:r>
                        <a:rPr lang="en-US"/>
                        <a:t>$1,089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Date filed: </a:t>
                      </a:r>
                      <a:r>
                        <a:rPr lang="en-US"/>
                        <a:t>12/2011</a:t>
                      </a:r>
                      <a:br>
                        <a:rPr lang="en-US"/>
                      </a:br>
                      <a:r>
                        <a:rPr lang="en-US" b="1"/>
                        <a:t>Responsibility: </a:t>
                      </a:r>
                      <a:r>
                        <a:rPr lang="en-US"/>
                        <a:t>Participant on account</a:t>
                      </a:r>
                      <a:br>
                        <a:rPr lang="en-US"/>
                      </a:br>
                      <a:r>
                        <a:rPr lang="en-US" b="1"/>
                        <a:t>Plaintiff:</a:t>
                      </a:r>
                      <a:r>
                        <a:rPr lang="en-US"/>
                        <a:t> BANK OF TEXAS</a:t>
                      </a:r>
                      <a:br>
                        <a:rPr lang="en-US"/>
                      </a:br>
                      <a:r>
                        <a:rPr lang="en-US" b="1"/>
                        <a:t>Plaintiff attorney: </a:t>
                      </a:r>
                      <a:r>
                        <a:rPr lang="en-US"/>
                        <a:t>RICHARD PERRY</a:t>
                      </a:r>
                      <a:br>
                        <a:rPr lang="en-US"/>
                      </a:br>
                      <a:r>
                        <a:rPr lang="en-US" b="1"/>
                        <a:t>Amount: </a:t>
                      </a:r>
                      <a:r>
                        <a:rPr lang="en-US"/>
                        <a:t>$1,089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2428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04078"/>
                  </a:ext>
                </a:extLst>
              </a:tr>
            </a:tbl>
          </a:graphicData>
        </a:graphic>
      </p:graphicFrame>
      <p:pic>
        <p:nvPicPr>
          <p:cNvPr id="1025" name="Picture 1" descr="Public records">
            <a:extLst>
              <a:ext uri="{FF2B5EF4-FFF2-40B4-BE49-F238E27FC236}">
                <a16:creationId xmlns:a16="http://schemas.microsoft.com/office/drawing/2014/main" id="{2A14D09F-FB22-4FDC-A9D9-F7019E223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4098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creditcards.com/credit-card-news/images/tooltip_whtbg.png">
            <a:extLst>
              <a:ext uri="{FF2B5EF4-FFF2-40B4-BE49-F238E27FC236}">
                <a16:creationId xmlns:a16="http://schemas.microsoft.com/office/drawing/2014/main" id="{55E2D11C-6207-4460-9A15-B292DDAA8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4098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90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2C0E0-1F9B-49B1-A6D4-2F110670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3) Accounts in good standing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4B6C349-3690-4A99-90B9-BFB30B89E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743215"/>
              </p:ext>
            </p:extLst>
          </p:nvPr>
        </p:nvGraphicFramePr>
        <p:xfrm>
          <a:off x="677334" y="2181066"/>
          <a:ext cx="8596312" cy="3840480"/>
        </p:xfrm>
        <a:graphic>
          <a:graphicData uri="http://schemas.openxmlformats.org/drawingml/2006/table">
            <a:tbl>
              <a:tblPr/>
              <a:tblGrid>
                <a:gridCol w="2922746">
                  <a:extLst>
                    <a:ext uri="{9D8B030D-6E8A-4147-A177-3AD203B41FA5}">
                      <a16:colId xmlns:a16="http://schemas.microsoft.com/office/drawing/2014/main" val="3328223921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3871508564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254993071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GMAC FINANCING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#640006137129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8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78901 JENKINS CIR</a:t>
                      </a:r>
                      <a:br>
                        <a:rPr lang="en-US"/>
                      </a:br>
                      <a:r>
                        <a:rPr lang="en-US"/>
                        <a:t>FLOOR 15</a:t>
                      </a:r>
                      <a:br>
                        <a:rPr lang="en-US"/>
                      </a:br>
                      <a:r>
                        <a:rPr lang="en-US"/>
                        <a:t>MIAMI, FL 33025</a:t>
                      </a:r>
                      <a:br>
                        <a:rPr lang="en-US"/>
                      </a:br>
                      <a:r>
                        <a:rPr lang="en-US"/>
                        <a:t>Phone number not available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Balance: </a:t>
                      </a:r>
                      <a:r>
                        <a:rPr lang="en-US"/>
                        <a:t>$1,145</a:t>
                      </a:r>
                      <a:br>
                        <a:rPr lang="en-US"/>
                      </a:br>
                      <a:r>
                        <a:rPr lang="en-US" b="1"/>
                        <a:t>Date updated:</a:t>
                      </a:r>
                      <a:r>
                        <a:rPr lang="en-US"/>
                        <a:t> 08/2017</a:t>
                      </a:r>
                      <a:br>
                        <a:rPr lang="en-US"/>
                      </a:br>
                      <a:r>
                        <a:rPr lang="en-US" b="1"/>
                        <a:t>High balance: </a:t>
                      </a:r>
                      <a:r>
                        <a:rPr lang="en-US"/>
                        <a:t>$10,000</a:t>
                      </a:r>
                      <a:br>
                        <a:rPr lang="en-US"/>
                      </a:br>
                      <a:r>
                        <a:rPr lang="en-US" b="1"/>
                        <a:t>Collateral:</a:t>
                      </a:r>
                      <a:r>
                        <a:rPr lang="en-US"/>
                        <a:t> 2009 Dodge Ram </a:t>
                      </a:r>
                      <a:r>
                        <a:rPr lang="en-US" b="1"/>
                        <a:t>Credit limit: </a:t>
                      </a:r>
                      <a:r>
                        <a:rPr lang="en-US"/>
                        <a:t>$10,000</a:t>
                      </a:r>
                      <a:br>
                        <a:rPr lang="en-US"/>
                      </a:br>
                      <a:r>
                        <a:rPr lang="en-US" b="1"/>
                        <a:t>Past due: </a:t>
                      </a:r>
                      <a:r>
                        <a:rPr lang="en-US"/>
                        <a:t>$0</a:t>
                      </a:r>
                      <a:br>
                        <a:rPr lang="en-US"/>
                      </a:br>
                      <a:r>
                        <a:rPr lang="en-US" b="1"/>
                        <a:t>Terms:</a:t>
                      </a:r>
                      <a:r>
                        <a:rPr lang="en-US"/>
                        <a:t> $295 for 36 months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Pay status:</a:t>
                      </a:r>
                      <a:r>
                        <a:rPr lang="en-US"/>
                        <a:t> Pays as agreed </a:t>
                      </a:r>
                      <a:r>
                        <a:rPr lang="en-US" b="1"/>
                        <a:t>Account type: </a:t>
                      </a:r>
                      <a:r>
                        <a:rPr lang="en-US"/>
                        <a:t>Installment account </a:t>
                      </a:r>
                      <a:br>
                        <a:rPr lang="en-US"/>
                      </a:br>
                      <a:r>
                        <a:rPr lang="en-US" b="1"/>
                        <a:t>Responsibility: </a:t>
                      </a:r>
                      <a:r>
                        <a:rPr lang="en-US"/>
                        <a:t>Individual account</a:t>
                      </a:r>
                      <a:br>
                        <a:rPr lang="en-US"/>
                      </a:br>
                      <a:r>
                        <a:rPr lang="en-US" b="1"/>
                        <a:t>Date opened: </a:t>
                      </a:r>
                      <a:r>
                        <a:rPr lang="en-US"/>
                        <a:t>11/2013</a:t>
                      </a:r>
                      <a:br>
                        <a:rPr lang="en-US"/>
                      </a:br>
                      <a:r>
                        <a:rPr lang="en-US" b="1"/>
                        <a:t>Date closed: </a:t>
                      </a:r>
                      <a:r>
                        <a:rPr lang="en-US"/>
                        <a:t>11/2016</a:t>
                      </a:r>
                      <a:br>
                        <a:rPr lang="en-US"/>
                      </a:br>
                      <a:r>
                        <a:rPr lang="en-US" b="1"/>
                        <a:t>Date paid:</a:t>
                      </a:r>
                      <a:r>
                        <a:rPr lang="en-US"/>
                        <a:t> 11/2016       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16483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en-US" b="1" dirty="0"/>
                        <a:t>Loan type: </a:t>
                      </a:r>
                      <a:r>
                        <a:rPr lang="en-US" dirty="0"/>
                        <a:t>Automobile</a:t>
                      </a:r>
                      <a:br>
                        <a:rPr lang="en-US" dirty="0"/>
                      </a:br>
                      <a:r>
                        <a:rPr lang="en-US" b="1" dirty="0"/>
                        <a:t>Remarks: </a:t>
                      </a:r>
                      <a:r>
                        <a:rPr lang="en-US" dirty="0"/>
                        <a:t>Paid by insurance</a:t>
                      </a:r>
                      <a:br>
                        <a:rPr lang="en-US" dirty="0"/>
                      </a:br>
                      <a:r>
                        <a:rPr lang="en-US" b="1" dirty="0"/>
                        <a:t>Estimated date that this item will be removed:</a:t>
                      </a:r>
                      <a:r>
                        <a:rPr lang="en-US" dirty="0"/>
                        <a:t> 12/2023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98376"/>
                  </a:ext>
                </a:extLst>
              </a:tr>
            </a:tbl>
          </a:graphicData>
        </a:graphic>
      </p:graphicFrame>
      <p:pic>
        <p:nvPicPr>
          <p:cNvPr id="2049" name="Picture 1" descr="Payment status">
            <a:extLst>
              <a:ext uri="{FF2B5EF4-FFF2-40B4-BE49-F238E27FC236}">
                <a16:creationId xmlns:a16="http://schemas.microsoft.com/office/drawing/2014/main" id="{A87429AA-1FBE-4F09-83ED-F06D9CCFA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9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73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45253-8CDB-4B6D-B020-922349B5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4) Negative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94E68A-74C1-4983-AB67-E0DEC8EAC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409677"/>
              </p:ext>
            </p:extLst>
          </p:nvPr>
        </p:nvGraphicFramePr>
        <p:xfrm>
          <a:off x="677863" y="2181066"/>
          <a:ext cx="8596312" cy="3566160"/>
        </p:xfrm>
        <a:graphic>
          <a:graphicData uri="http://schemas.openxmlformats.org/drawingml/2006/table">
            <a:tbl>
              <a:tblPr/>
              <a:tblGrid>
                <a:gridCol w="2922746">
                  <a:extLst>
                    <a:ext uri="{9D8B030D-6E8A-4147-A177-3AD203B41FA5}">
                      <a16:colId xmlns:a16="http://schemas.microsoft.com/office/drawing/2014/main" val="896281414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1164641161"/>
                    </a:ext>
                  </a:extLst>
                </a:gridCol>
                <a:gridCol w="2836783">
                  <a:extLst>
                    <a:ext uri="{9D8B030D-6E8A-4147-A177-3AD203B41FA5}">
                      <a16:colId xmlns:a16="http://schemas.microsoft.com/office/drawing/2014/main" val="569104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COLLECTION RECOVERY SVC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#321568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11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/>
                        <a:t>123 CHARLES ST.</a:t>
                      </a:r>
                      <a:br>
                        <a:rPr lang="fr-FR"/>
                      </a:br>
                      <a:r>
                        <a:rPr lang="fr-FR"/>
                        <a:t>SUITE 202</a:t>
                      </a:r>
                      <a:br>
                        <a:rPr lang="fr-FR"/>
                      </a:br>
                      <a:r>
                        <a:rPr lang="fr-FR"/>
                        <a:t>CORONA, CA 92877-0137</a:t>
                      </a:r>
                      <a:br>
                        <a:rPr lang="fr-FR"/>
                      </a:br>
                      <a:r>
                        <a:rPr lang="fr-FR"/>
                        <a:t>(909) 898-4424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Balance: </a:t>
                      </a:r>
                      <a:r>
                        <a:rPr lang="en-US" dirty="0"/>
                        <a:t>$0</a:t>
                      </a:r>
                      <a:br>
                        <a:rPr lang="en-US" dirty="0"/>
                      </a:br>
                      <a:r>
                        <a:rPr lang="en-US" b="1" dirty="0"/>
                        <a:t>Date verified:</a:t>
                      </a:r>
                      <a:r>
                        <a:rPr lang="en-US" dirty="0"/>
                        <a:t> 06/2011</a:t>
                      </a:r>
                      <a:br>
                        <a:rPr lang="en-US" dirty="0"/>
                      </a:br>
                      <a:r>
                        <a:rPr lang="en-US" b="1" dirty="0"/>
                        <a:t>Original balance: </a:t>
                      </a:r>
                      <a:r>
                        <a:rPr lang="en-US" dirty="0"/>
                        <a:t>$243</a:t>
                      </a:r>
                      <a:br>
                        <a:rPr lang="en-US" dirty="0"/>
                      </a:br>
                      <a:r>
                        <a:rPr lang="en-US" b="1" dirty="0"/>
                        <a:t>Original creditor:</a:t>
                      </a:r>
                      <a:r>
                        <a:rPr lang="en-US" dirty="0"/>
                        <a:t> SEARS ROEBUCK</a:t>
                      </a:r>
                      <a:br>
                        <a:rPr lang="en-US" dirty="0"/>
                      </a:br>
                      <a:r>
                        <a:rPr lang="en-US" b="1" dirty="0"/>
                        <a:t>Credit limit: </a:t>
                      </a:r>
                      <a:r>
                        <a:rPr lang="en-US" dirty="0"/>
                        <a:t>$500</a:t>
                      </a:r>
                      <a:br>
                        <a:rPr lang="en-US" dirty="0"/>
                      </a:br>
                      <a:r>
                        <a:rPr lang="en-US" b="1" dirty="0"/>
                        <a:t>Past due: </a:t>
                      </a:r>
                      <a:r>
                        <a:rPr lang="en-US" dirty="0"/>
                        <a:t>$0</a:t>
                      </a:r>
                      <a:br>
                        <a:rPr lang="en-US" dirty="0"/>
                      </a:br>
                      <a:r>
                        <a:rPr lang="en-US" b="1" dirty="0"/>
                        <a:t>Terms:</a:t>
                      </a:r>
                      <a:r>
                        <a:rPr lang="en-US" dirty="0"/>
                        <a:t> $72 for 23 months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Pay status:</a:t>
                      </a:r>
                      <a:r>
                        <a:rPr lang="en-US" dirty="0"/>
                        <a:t> Payment after charge off/collection </a:t>
                      </a:r>
                      <a:br>
                        <a:rPr lang="en-US" dirty="0"/>
                      </a:br>
                      <a:r>
                        <a:rPr lang="en-US" b="1" dirty="0"/>
                        <a:t>Account type: </a:t>
                      </a:r>
                      <a:r>
                        <a:rPr lang="en-US" dirty="0"/>
                        <a:t>Installment account </a:t>
                      </a:r>
                      <a:br>
                        <a:rPr lang="en-US" dirty="0"/>
                      </a:br>
                      <a:r>
                        <a:rPr lang="en-US" b="1" dirty="0"/>
                        <a:t>Responsibility: </a:t>
                      </a:r>
                      <a:r>
                        <a:rPr lang="en-US" dirty="0"/>
                        <a:t>Individual account</a:t>
                      </a:r>
                      <a:br>
                        <a:rPr lang="en-US" dirty="0"/>
                      </a:br>
                      <a:r>
                        <a:rPr lang="en-US" b="1" dirty="0"/>
                        <a:t>Date opened: </a:t>
                      </a:r>
                      <a:r>
                        <a:rPr lang="en-US" dirty="0"/>
                        <a:t>03/2008</a:t>
                      </a:r>
                      <a:br>
                        <a:rPr lang="en-US" dirty="0"/>
                      </a:br>
                      <a:r>
                        <a:rPr lang="en-US" b="1" dirty="0"/>
                        <a:t>Date closed: </a:t>
                      </a:r>
                      <a:r>
                        <a:rPr lang="en-US" dirty="0"/>
                        <a:t>05/2014</a:t>
                      </a:r>
                      <a:br>
                        <a:rPr lang="en-US" dirty="0"/>
                      </a:br>
                      <a:r>
                        <a:rPr lang="en-US" b="1" dirty="0"/>
                        <a:t>Date paid: </a:t>
                      </a:r>
                      <a:r>
                        <a:rPr lang="en-US" dirty="0"/>
                        <a:t>05/2014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43939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725171"/>
                  </a:ext>
                </a:extLst>
              </a:tr>
            </a:tbl>
          </a:graphicData>
        </a:graphic>
      </p:graphicFrame>
      <p:pic>
        <p:nvPicPr>
          <p:cNvPr id="3073" name="Picture 1" descr="Payment after charge off">
            <a:extLst>
              <a:ext uri="{FF2B5EF4-FFF2-40B4-BE49-F238E27FC236}">
                <a16:creationId xmlns:a16="http://schemas.microsoft.com/office/drawing/2014/main" id="{E32AFEDA-ACA6-4B93-9FDC-8D315AF14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1812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nstallment account">
            <a:extLst>
              <a:ext uri="{FF2B5EF4-FFF2-40B4-BE49-F238E27FC236}">
                <a16:creationId xmlns:a16="http://schemas.microsoft.com/office/drawing/2014/main" id="{D073A41A-9B1E-4678-98C0-46BE7C787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1812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540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1090</TotalTime>
  <Words>1738</Words>
  <Application>Microsoft Office PowerPoint</Application>
  <PresentationFormat>Widescreen</PresentationFormat>
  <Paragraphs>216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Georgia</vt:lpstr>
      <vt:lpstr>Times New Roman</vt:lpstr>
      <vt:lpstr>Trebuchet MS</vt:lpstr>
      <vt:lpstr>Wingdings 3</vt:lpstr>
      <vt:lpstr>Facet</vt:lpstr>
      <vt:lpstr>Protecting Your Credit:</vt:lpstr>
      <vt:lpstr>PowerPoint Presentation</vt:lpstr>
      <vt:lpstr>Credit reports are important</vt:lpstr>
      <vt:lpstr>Federal law gives you rights</vt:lpstr>
      <vt:lpstr>Credit report errors hurt</vt:lpstr>
      <vt:lpstr>What’s in your credit report?  1) Personal information</vt:lpstr>
      <vt:lpstr>2) Public records</vt:lpstr>
      <vt:lpstr>3) Accounts in good standing</vt:lpstr>
      <vt:lpstr>4) Negative accounts</vt:lpstr>
      <vt:lpstr>5) Credit inquiries, hard and soft</vt:lpstr>
      <vt:lpstr>How long can items stay on a report?</vt:lpstr>
      <vt:lpstr>Obtaining your credit report</vt:lpstr>
      <vt:lpstr>Working with Legal Services Plan to obtain your report</vt:lpstr>
      <vt:lpstr>Correcting reports – What you CAN’Tdo</vt:lpstr>
      <vt:lpstr>Correcting reports – What you CAN do</vt:lpstr>
      <vt:lpstr>Reviewing report – What to look for</vt:lpstr>
      <vt:lpstr>Getting the re-investigation</vt:lpstr>
      <vt:lpstr>The re-investigation</vt:lpstr>
      <vt:lpstr>After the re-investigation</vt:lpstr>
      <vt:lpstr>Other actions to improve credit reports</vt:lpstr>
      <vt:lpstr>Protections against identity theft </vt:lpstr>
      <vt:lpstr>Challenging billing errors on credit card statements</vt:lpstr>
      <vt:lpstr>“Billing Errors” that you can challenge on a credit card statement </vt:lpstr>
      <vt:lpstr>How to give notice of a billing error</vt:lpstr>
      <vt:lpstr>Content of your letter giving notice of an error</vt:lpstr>
      <vt:lpstr>Credit card company’s duties after notice</vt:lpstr>
      <vt:lpstr>Your legal services plan can help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Your Credit:</dc:title>
  <dc:creator>Fred Miller</dc:creator>
  <cp:lastModifiedBy>Fred Miller</cp:lastModifiedBy>
  <cp:revision>57</cp:revision>
  <cp:lastPrinted>2018-05-24T15:48:56Z</cp:lastPrinted>
  <dcterms:created xsi:type="dcterms:W3CDTF">2018-05-07T14:29:39Z</dcterms:created>
  <dcterms:modified xsi:type="dcterms:W3CDTF">2018-05-24T16:55:11Z</dcterms:modified>
</cp:coreProperties>
</file>