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258" r:id="rId3"/>
    <p:sldId id="259" r:id="rId4"/>
    <p:sldId id="260" r:id="rId5"/>
    <p:sldId id="261" r:id="rId6"/>
    <p:sldId id="257" r:id="rId7"/>
    <p:sldId id="262" r:id="rId8"/>
    <p:sldId id="263" r:id="rId9"/>
    <p:sldId id="264" r:id="rId10"/>
    <p:sldId id="265" r:id="rId11"/>
    <p:sldId id="266" r:id="rId12"/>
    <p:sldId id="267" r:id="rId13"/>
    <p:sldId id="269" r:id="rId14"/>
    <p:sldId id="270" r:id="rId15"/>
    <p:sldId id="271" r:id="rId16"/>
    <p:sldId id="268" r:id="rId17"/>
    <p:sldId id="273"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1165D0D-ABE7-4536-B36A-171E20161EC6}">
          <p14:sldIdLst>
            <p14:sldId id="256"/>
            <p14:sldId id="258"/>
          </p14:sldIdLst>
        </p14:section>
        <p14:section name="Untitled Section" id="{95EECB1A-8534-45CE-B76C-7038A60B3C67}">
          <p14:sldIdLst>
            <p14:sldId id="259"/>
            <p14:sldId id="260"/>
            <p14:sldId id="261"/>
            <p14:sldId id="257"/>
            <p14:sldId id="262"/>
            <p14:sldId id="263"/>
            <p14:sldId id="264"/>
            <p14:sldId id="265"/>
            <p14:sldId id="266"/>
            <p14:sldId id="267"/>
            <p14:sldId id="269"/>
            <p14:sldId id="270"/>
            <p14:sldId id="271"/>
            <p14:sldId id="268"/>
            <p14:sldId id="273"/>
            <p14:sldId id="27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aine Eizelman" initials="EE" lastIdx="0" clrIdx="0">
    <p:extLst>
      <p:ext uri="{19B8F6BF-5375-455C-9EA6-DF929625EA0E}">
        <p15:presenceInfo xmlns:p15="http://schemas.microsoft.com/office/powerpoint/2012/main" userId="S-1-5-21-927474332-1905204781-14044502-10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FF7C3D-83B8-4C54-9ABD-E01359B60477}" type="doc">
      <dgm:prSet loTypeId="urn:microsoft.com/office/officeart/2005/8/layout/vList2" loCatId="list" qsTypeId="urn:microsoft.com/office/officeart/2005/8/quickstyle/simple2" qsCatId="simple" csTypeId="urn:microsoft.com/office/officeart/2005/8/colors/accent0_3" csCatId="mainScheme" phldr="1"/>
      <dgm:spPr/>
      <dgm:t>
        <a:bodyPr/>
        <a:lstStyle/>
        <a:p>
          <a:endParaRPr lang="en-US"/>
        </a:p>
      </dgm:t>
    </dgm:pt>
    <dgm:pt modelId="{8718D3C3-8AB5-42EA-A21D-F4362D794625}">
      <dgm:prSet phldrT="[Text]"/>
      <dgm:spPr/>
      <dgm:t>
        <a:bodyPr/>
        <a:lstStyle/>
        <a:p>
          <a:r>
            <a:rPr lang="en-US" dirty="0"/>
            <a:t>Created by a will</a:t>
          </a:r>
        </a:p>
      </dgm:t>
    </dgm:pt>
    <dgm:pt modelId="{9D51C286-5921-4021-88C3-9D1434B4AEA2}" type="parTrans" cxnId="{2CB3D81B-5E85-46FC-858B-337CE2C56AB8}">
      <dgm:prSet/>
      <dgm:spPr/>
      <dgm:t>
        <a:bodyPr/>
        <a:lstStyle/>
        <a:p>
          <a:endParaRPr lang="en-US"/>
        </a:p>
      </dgm:t>
    </dgm:pt>
    <dgm:pt modelId="{60FBF382-FC23-4DF8-AB4A-0AC11B7E0628}" type="sibTrans" cxnId="{2CB3D81B-5E85-46FC-858B-337CE2C56AB8}">
      <dgm:prSet/>
      <dgm:spPr/>
      <dgm:t>
        <a:bodyPr/>
        <a:lstStyle/>
        <a:p>
          <a:endParaRPr lang="en-US"/>
        </a:p>
      </dgm:t>
    </dgm:pt>
    <dgm:pt modelId="{B63FA937-E2A1-467F-947F-20E13B9037DD}">
      <dgm:prSet phldrT="[Text]"/>
      <dgm:spPr/>
      <dgm:t>
        <a:bodyPr/>
        <a:lstStyle/>
        <a:p>
          <a:r>
            <a:rPr lang="en-US" dirty="0"/>
            <a:t>This trust comes into being after the grantor dies.</a:t>
          </a:r>
        </a:p>
      </dgm:t>
    </dgm:pt>
    <dgm:pt modelId="{A4F6F104-9DE3-4665-AADF-39D0A3459889}" type="parTrans" cxnId="{249E244E-DD88-4963-AF5A-F9B8D0FE8006}">
      <dgm:prSet/>
      <dgm:spPr/>
      <dgm:t>
        <a:bodyPr/>
        <a:lstStyle/>
        <a:p>
          <a:endParaRPr lang="en-US"/>
        </a:p>
      </dgm:t>
    </dgm:pt>
    <dgm:pt modelId="{220CBB02-611A-4EF7-B6B3-8BE9BA3701B4}" type="sibTrans" cxnId="{249E244E-DD88-4963-AF5A-F9B8D0FE8006}">
      <dgm:prSet/>
      <dgm:spPr/>
      <dgm:t>
        <a:bodyPr/>
        <a:lstStyle/>
        <a:p>
          <a:endParaRPr lang="en-US"/>
        </a:p>
      </dgm:t>
    </dgm:pt>
    <dgm:pt modelId="{A7B909D2-F954-4C31-BDD2-97E1B30D803C}">
      <dgm:prSet phldrT="[Text]"/>
      <dgm:spPr/>
      <dgm:t>
        <a:bodyPr/>
        <a:lstStyle/>
        <a:p>
          <a:r>
            <a:rPr lang="en-US" dirty="0"/>
            <a:t>Designed to accomplish specific planning goals</a:t>
          </a:r>
        </a:p>
      </dgm:t>
    </dgm:pt>
    <dgm:pt modelId="{9DC6FFC1-A3B4-4F82-A9D1-5ED6BCDA20BA}" type="parTrans" cxnId="{BA584013-565A-4DAB-86E4-E5C99684D785}">
      <dgm:prSet/>
      <dgm:spPr/>
      <dgm:t>
        <a:bodyPr/>
        <a:lstStyle/>
        <a:p>
          <a:endParaRPr lang="en-US"/>
        </a:p>
      </dgm:t>
    </dgm:pt>
    <dgm:pt modelId="{84169DD4-FBAA-43C6-B646-65E6B3F07A71}" type="sibTrans" cxnId="{BA584013-565A-4DAB-86E4-E5C99684D785}">
      <dgm:prSet/>
      <dgm:spPr/>
      <dgm:t>
        <a:bodyPr/>
        <a:lstStyle/>
        <a:p>
          <a:endParaRPr lang="en-US"/>
        </a:p>
      </dgm:t>
    </dgm:pt>
    <dgm:pt modelId="{E35753DB-0BF3-4606-B0E6-2A4A30BBA615}">
      <dgm:prSet phldrT="[Text]"/>
      <dgm:spPr/>
      <dgm:t>
        <a:bodyPr/>
        <a:lstStyle/>
        <a:p>
          <a:r>
            <a:rPr lang="en-US" dirty="0"/>
            <a:t>For example, preventing minors from inheriting property when they reach the age of majority – usually 18 – by designating a later age.</a:t>
          </a:r>
        </a:p>
      </dgm:t>
    </dgm:pt>
    <dgm:pt modelId="{9635BC02-CA26-4958-A417-288988BD0511}" type="parTrans" cxnId="{F26A9625-A079-4614-80AB-22A39BE61E79}">
      <dgm:prSet/>
      <dgm:spPr/>
      <dgm:t>
        <a:bodyPr/>
        <a:lstStyle/>
        <a:p>
          <a:endParaRPr lang="en-US"/>
        </a:p>
      </dgm:t>
    </dgm:pt>
    <dgm:pt modelId="{DF952558-4057-468A-B970-7CA21381ACE2}" type="sibTrans" cxnId="{F26A9625-A079-4614-80AB-22A39BE61E79}">
      <dgm:prSet/>
      <dgm:spPr/>
      <dgm:t>
        <a:bodyPr/>
        <a:lstStyle/>
        <a:p>
          <a:endParaRPr lang="en-US"/>
        </a:p>
      </dgm:t>
    </dgm:pt>
    <dgm:pt modelId="{7C3D5687-C15A-44EC-AD67-10FB05D1EED5}">
      <dgm:prSet phldrT="[Text]"/>
      <dgm:spPr/>
      <dgm:t>
        <a:bodyPr/>
        <a:lstStyle/>
        <a:p>
          <a:r>
            <a:rPr lang="en-US" dirty="0"/>
            <a:t>You can designate specific uses for the funds, such as for education or medical costs.</a:t>
          </a:r>
        </a:p>
      </dgm:t>
    </dgm:pt>
    <dgm:pt modelId="{775F50DC-0F0D-41DF-9997-68B61BED5BE6}" type="parTrans" cxnId="{2A4862BE-7AF0-43A9-BC04-4AB02ED46241}">
      <dgm:prSet/>
      <dgm:spPr/>
      <dgm:t>
        <a:bodyPr/>
        <a:lstStyle/>
        <a:p>
          <a:endParaRPr lang="en-US"/>
        </a:p>
      </dgm:t>
    </dgm:pt>
    <dgm:pt modelId="{B933F1F5-B6E8-4F36-A592-E2F998886687}" type="sibTrans" cxnId="{2A4862BE-7AF0-43A9-BC04-4AB02ED46241}">
      <dgm:prSet/>
      <dgm:spPr/>
      <dgm:t>
        <a:bodyPr/>
        <a:lstStyle/>
        <a:p>
          <a:endParaRPr lang="en-US"/>
        </a:p>
      </dgm:t>
    </dgm:pt>
    <dgm:pt modelId="{0D514DDE-6F28-4F50-9AD6-4196852BFE4B}" type="pres">
      <dgm:prSet presAssocID="{9DFF7C3D-83B8-4C54-9ABD-E01359B60477}" presName="linear" presStyleCnt="0">
        <dgm:presLayoutVars>
          <dgm:animLvl val="lvl"/>
          <dgm:resizeHandles val="exact"/>
        </dgm:presLayoutVars>
      </dgm:prSet>
      <dgm:spPr/>
    </dgm:pt>
    <dgm:pt modelId="{58EE9C29-E55E-45EC-924D-82DFD8913318}" type="pres">
      <dgm:prSet presAssocID="{8718D3C3-8AB5-42EA-A21D-F4362D794625}" presName="parentText" presStyleLbl="node1" presStyleIdx="0" presStyleCnt="2">
        <dgm:presLayoutVars>
          <dgm:chMax val="0"/>
          <dgm:bulletEnabled val="1"/>
        </dgm:presLayoutVars>
      </dgm:prSet>
      <dgm:spPr/>
    </dgm:pt>
    <dgm:pt modelId="{D69AEAE4-8020-49AF-BE06-C30CFA7A7F75}" type="pres">
      <dgm:prSet presAssocID="{8718D3C3-8AB5-42EA-A21D-F4362D794625}" presName="childText" presStyleLbl="revTx" presStyleIdx="0" presStyleCnt="2">
        <dgm:presLayoutVars>
          <dgm:bulletEnabled val="1"/>
        </dgm:presLayoutVars>
      </dgm:prSet>
      <dgm:spPr/>
    </dgm:pt>
    <dgm:pt modelId="{8396E217-E4F6-4F85-B979-B0A9076B6B4C}" type="pres">
      <dgm:prSet presAssocID="{A7B909D2-F954-4C31-BDD2-97E1B30D803C}" presName="parentText" presStyleLbl="node1" presStyleIdx="1" presStyleCnt="2">
        <dgm:presLayoutVars>
          <dgm:chMax val="0"/>
          <dgm:bulletEnabled val="1"/>
        </dgm:presLayoutVars>
      </dgm:prSet>
      <dgm:spPr/>
    </dgm:pt>
    <dgm:pt modelId="{A05A02B6-403F-49EC-A27D-317F7241C78E}" type="pres">
      <dgm:prSet presAssocID="{A7B909D2-F954-4C31-BDD2-97E1B30D803C}" presName="childText" presStyleLbl="revTx" presStyleIdx="1" presStyleCnt="2">
        <dgm:presLayoutVars>
          <dgm:bulletEnabled val="1"/>
        </dgm:presLayoutVars>
      </dgm:prSet>
      <dgm:spPr/>
    </dgm:pt>
  </dgm:ptLst>
  <dgm:cxnLst>
    <dgm:cxn modelId="{5A90DF00-2B1E-412B-9EB3-223E8203CCE6}" type="presOf" srcId="{B63FA937-E2A1-467F-947F-20E13B9037DD}" destId="{D69AEAE4-8020-49AF-BE06-C30CFA7A7F75}" srcOrd="0" destOrd="0" presId="urn:microsoft.com/office/officeart/2005/8/layout/vList2"/>
    <dgm:cxn modelId="{51D92E09-DAD8-4B4B-8762-0EB82B87C734}" type="presOf" srcId="{A7B909D2-F954-4C31-BDD2-97E1B30D803C}" destId="{8396E217-E4F6-4F85-B979-B0A9076B6B4C}" srcOrd="0" destOrd="0" presId="urn:microsoft.com/office/officeart/2005/8/layout/vList2"/>
    <dgm:cxn modelId="{BA584013-565A-4DAB-86E4-E5C99684D785}" srcId="{9DFF7C3D-83B8-4C54-9ABD-E01359B60477}" destId="{A7B909D2-F954-4C31-BDD2-97E1B30D803C}" srcOrd="1" destOrd="0" parTransId="{9DC6FFC1-A3B4-4F82-A9D1-5ED6BCDA20BA}" sibTransId="{84169DD4-FBAA-43C6-B646-65E6B3F07A71}"/>
    <dgm:cxn modelId="{2CB3D81B-5E85-46FC-858B-337CE2C56AB8}" srcId="{9DFF7C3D-83B8-4C54-9ABD-E01359B60477}" destId="{8718D3C3-8AB5-42EA-A21D-F4362D794625}" srcOrd="0" destOrd="0" parTransId="{9D51C286-5921-4021-88C3-9D1434B4AEA2}" sibTransId="{60FBF382-FC23-4DF8-AB4A-0AC11B7E0628}"/>
    <dgm:cxn modelId="{F26A9625-A079-4614-80AB-22A39BE61E79}" srcId="{A7B909D2-F954-4C31-BDD2-97E1B30D803C}" destId="{E35753DB-0BF3-4606-B0E6-2A4A30BBA615}" srcOrd="0" destOrd="0" parTransId="{9635BC02-CA26-4958-A417-288988BD0511}" sibTransId="{DF952558-4057-468A-B970-7CA21381ACE2}"/>
    <dgm:cxn modelId="{249E244E-DD88-4963-AF5A-F9B8D0FE8006}" srcId="{8718D3C3-8AB5-42EA-A21D-F4362D794625}" destId="{B63FA937-E2A1-467F-947F-20E13B9037DD}" srcOrd="0" destOrd="0" parTransId="{A4F6F104-9DE3-4665-AADF-39D0A3459889}" sibTransId="{220CBB02-611A-4EF7-B6B3-8BE9BA3701B4}"/>
    <dgm:cxn modelId="{86007880-B29C-44B6-89BD-B1BCC8FC8D4F}" type="presOf" srcId="{E35753DB-0BF3-4606-B0E6-2A4A30BBA615}" destId="{A05A02B6-403F-49EC-A27D-317F7241C78E}" srcOrd="0" destOrd="0" presId="urn:microsoft.com/office/officeart/2005/8/layout/vList2"/>
    <dgm:cxn modelId="{7B1F29A5-3EBD-4445-AAFF-8BA7F26E16EF}" type="presOf" srcId="{7C3D5687-C15A-44EC-AD67-10FB05D1EED5}" destId="{A05A02B6-403F-49EC-A27D-317F7241C78E}" srcOrd="0" destOrd="1" presId="urn:microsoft.com/office/officeart/2005/8/layout/vList2"/>
    <dgm:cxn modelId="{1B4660BE-AF47-4098-8EE7-B8A032A27546}" type="presOf" srcId="{8718D3C3-8AB5-42EA-A21D-F4362D794625}" destId="{58EE9C29-E55E-45EC-924D-82DFD8913318}" srcOrd="0" destOrd="0" presId="urn:microsoft.com/office/officeart/2005/8/layout/vList2"/>
    <dgm:cxn modelId="{2A4862BE-7AF0-43A9-BC04-4AB02ED46241}" srcId="{A7B909D2-F954-4C31-BDD2-97E1B30D803C}" destId="{7C3D5687-C15A-44EC-AD67-10FB05D1EED5}" srcOrd="1" destOrd="0" parTransId="{775F50DC-0F0D-41DF-9997-68B61BED5BE6}" sibTransId="{B933F1F5-B6E8-4F36-A592-E2F998886687}"/>
    <dgm:cxn modelId="{8367D4DE-31FF-48C9-88CC-846BE6B69F55}" type="presOf" srcId="{9DFF7C3D-83B8-4C54-9ABD-E01359B60477}" destId="{0D514DDE-6F28-4F50-9AD6-4196852BFE4B}" srcOrd="0" destOrd="0" presId="urn:microsoft.com/office/officeart/2005/8/layout/vList2"/>
    <dgm:cxn modelId="{F005628D-3862-4226-A1E9-9FDE914C85DC}" type="presParOf" srcId="{0D514DDE-6F28-4F50-9AD6-4196852BFE4B}" destId="{58EE9C29-E55E-45EC-924D-82DFD8913318}" srcOrd="0" destOrd="0" presId="urn:microsoft.com/office/officeart/2005/8/layout/vList2"/>
    <dgm:cxn modelId="{A9ABB933-D5D3-4A39-90C3-129E9D863B5B}" type="presParOf" srcId="{0D514DDE-6F28-4F50-9AD6-4196852BFE4B}" destId="{D69AEAE4-8020-49AF-BE06-C30CFA7A7F75}" srcOrd="1" destOrd="0" presId="urn:microsoft.com/office/officeart/2005/8/layout/vList2"/>
    <dgm:cxn modelId="{2898C6B6-0293-4F9B-93BC-63EF6B926446}" type="presParOf" srcId="{0D514DDE-6F28-4F50-9AD6-4196852BFE4B}" destId="{8396E217-E4F6-4F85-B979-B0A9076B6B4C}" srcOrd="2" destOrd="0" presId="urn:microsoft.com/office/officeart/2005/8/layout/vList2"/>
    <dgm:cxn modelId="{800677A4-C702-4081-A582-BD80BC8FEA8B}" type="presParOf" srcId="{0D514DDE-6F28-4F50-9AD6-4196852BFE4B}" destId="{A05A02B6-403F-49EC-A27D-317F7241C78E}"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9C3196-9AB6-4DBE-9318-865813B8F67D}" type="doc">
      <dgm:prSet loTypeId="urn:microsoft.com/office/officeart/2005/8/layout/hProcess9" loCatId="process" qsTypeId="urn:microsoft.com/office/officeart/2005/8/quickstyle/simple1" qsCatId="simple" csTypeId="urn:microsoft.com/office/officeart/2005/8/colors/colorful5" csCatId="colorful" phldr="1"/>
      <dgm:spPr/>
    </dgm:pt>
    <dgm:pt modelId="{72F8218F-D10C-43CF-9224-3FE18CA6E966}">
      <dgm:prSet phldrT="[Text]" custT="1"/>
      <dgm:spPr/>
      <dgm:t>
        <a:bodyPr/>
        <a:lstStyle/>
        <a:p>
          <a:pPr algn="ctr"/>
          <a:r>
            <a:rPr lang="en-US" sz="1600" dirty="0"/>
            <a:t>Upon  the owner’s death, the beneficiary owns the account</a:t>
          </a:r>
          <a:endParaRPr lang="en-US" sz="2100" dirty="0"/>
        </a:p>
      </dgm:t>
    </dgm:pt>
    <dgm:pt modelId="{C0DDB530-3840-4B51-95F5-F9A9234E9398}" type="parTrans" cxnId="{CE2836A3-D348-47C8-ABD2-37B7174B3644}">
      <dgm:prSet/>
      <dgm:spPr/>
      <dgm:t>
        <a:bodyPr/>
        <a:lstStyle/>
        <a:p>
          <a:endParaRPr lang="en-US"/>
        </a:p>
      </dgm:t>
    </dgm:pt>
    <dgm:pt modelId="{EF6CC476-EB64-453F-B534-7F991C93D9D4}" type="sibTrans" cxnId="{CE2836A3-D348-47C8-ABD2-37B7174B3644}">
      <dgm:prSet/>
      <dgm:spPr/>
      <dgm:t>
        <a:bodyPr/>
        <a:lstStyle/>
        <a:p>
          <a:endParaRPr lang="en-US"/>
        </a:p>
      </dgm:t>
    </dgm:pt>
    <dgm:pt modelId="{A6BF4DC1-1114-450D-9DE5-219AAAE7044D}">
      <dgm:prSet custT="1"/>
      <dgm:spPr/>
      <dgm:t>
        <a:bodyPr/>
        <a:lstStyle/>
        <a:p>
          <a:pPr>
            <a:buFont typeface="Symbol" panose="05050102010706020507" pitchFamily="18" charset="2"/>
            <a:buChar char=""/>
          </a:pPr>
          <a:r>
            <a:rPr lang="en-US" sz="1600" dirty="0"/>
            <a:t>The owner designates the beneficiary or beneficiaries to whom the funds or property is to go upon his or her death</a:t>
          </a:r>
        </a:p>
      </dgm:t>
    </dgm:pt>
    <dgm:pt modelId="{FB6E9ECB-363C-4C95-8A41-5E4D37286D95}" type="parTrans" cxnId="{CEEBD8CF-748F-4688-9A63-93C836B00F0F}">
      <dgm:prSet/>
      <dgm:spPr/>
      <dgm:t>
        <a:bodyPr/>
        <a:lstStyle/>
        <a:p>
          <a:endParaRPr lang="en-US"/>
        </a:p>
      </dgm:t>
    </dgm:pt>
    <dgm:pt modelId="{4B6747EC-58D5-49C7-AC9D-77E369AAC5B5}" type="sibTrans" cxnId="{CEEBD8CF-748F-4688-9A63-93C836B00F0F}">
      <dgm:prSet/>
      <dgm:spPr/>
      <dgm:t>
        <a:bodyPr/>
        <a:lstStyle/>
        <a:p>
          <a:endParaRPr lang="en-US"/>
        </a:p>
      </dgm:t>
    </dgm:pt>
    <dgm:pt modelId="{B4B6AFFB-2E84-417A-BA32-C52C56810143}">
      <dgm:prSet custT="1"/>
      <dgm:spPr/>
      <dgm:t>
        <a:bodyPr/>
        <a:lstStyle/>
        <a:p>
          <a:pPr>
            <a:buFont typeface="Symbol" panose="05050102010706020507" pitchFamily="18" charset="2"/>
            <a:buChar char=""/>
          </a:pPr>
          <a:r>
            <a:rPr lang="en-US" sz="1600" dirty="0"/>
            <a:t>For bank accounts, 401(k)’s, IRA’s, stocks, this is often accomplished by using a form supplied by the bank, investment institution or company</a:t>
          </a:r>
        </a:p>
      </dgm:t>
    </dgm:pt>
    <dgm:pt modelId="{0F980BE3-EA1E-44B5-9EE2-91B141030D72}" type="parTrans" cxnId="{1961EB68-6477-469D-8032-4CE3BE1D02AF}">
      <dgm:prSet/>
      <dgm:spPr/>
      <dgm:t>
        <a:bodyPr/>
        <a:lstStyle/>
        <a:p>
          <a:endParaRPr lang="en-US"/>
        </a:p>
      </dgm:t>
    </dgm:pt>
    <dgm:pt modelId="{C0CF36AE-4278-4A05-9CDC-64BFECAA926F}" type="sibTrans" cxnId="{1961EB68-6477-469D-8032-4CE3BE1D02AF}">
      <dgm:prSet/>
      <dgm:spPr/>
      <dgm:t>
        <a:bodyPr/>
        <a:lstStyle/>
        <a:p>
          <a:endParaRPr lang="en-US"/>
        </a:p>
      </dgm:t>
    </dgm:pt>
    <dgm:pt modelId="{86D75F4D-7432-48F4-A954-368539A7D767}" type="pres">
      <dgm:prSet presAssocID="{DF9C3196-9AB6-4DBE-9318-865813B8F67D}" presName="CompostProcess" presStyleCnt="0">
        <dgm:presLayoutVars>
          <dgm:dir/>
          <dgm:resizeHandles val="exact"/>
        </dgm:presLayoutVars>
      </dgm:prSet>
      <dgm:spPr/>
    </dgm:pt>
    <dgm:pt modelId="{3A6F6358-2C97-4B04-886F-F6096B08FA1D}" type="pres">
      <dgm:prSet presAssocID="{DF9C3196-9AB6-4DBE-9318-865813B8F67D}" presName="arrow" presStyleLbl="bgShp" presStyleIdx="0" presStyleCnt="1"/>
      <dgm:spPr/>
    </dgm:pt>
    <dgm:pt modelId="{61FD2D6A-A90D-4B2A-B43E-467313838CE6}" type="pres">
      <dgm:prSet presAssocID="{DF9C3196-9AB6-4DBE-9318-865813B8F67D}" presName="linearProcess" presStyleCnt="0"/>
      <dgm:spPr/>
    </dgm:pt>
    <dgm:pt modelId="{1FC63EC3-90FA-4DFB-920B-9130AF727AA0}" type="pres">
      <dgm:prSet presAssocID="{A6BF4DC1-1114-450D-9DE5-219AAAE7044D}" presName="textNode" presStyleLbl="node1" presStyleIdx="0" presStyleCnt="3" custScaleY="127510" custLinFactNeighborX="15662" custLinFactNeighborY="2013">
        <dgm:presLayoutVars>
          <dgm:bulletEnabled val="1"/>
        </dgm:presLayoutVars>
      </dgm:prSet>
      <dgm:spPr/>
    </dgm:pt>
    <dgm:pt modelId="{453C2220-0A99-4FE4-A20C-AA747F736771}" type="pres">
      <dgm:prSet presAssocID="{4B6747EC-58D5-49C7-AC9D-77E369AAC5B5}" presName="sibTrans" presStyleCnt="0"/>
      <dgm:spPr/>
    </dgm:pt>
    <dgm:pt modelId="{DB088F52-A32E-4E74-8600-6FADFAFC5263}" type="pres">
      <dgm:prSet presAssocID="{B4B6AFFB-2E84-417A-BA32-C52C56810143}" presName="textNode" presStyleLbl="node1" presStyleIdx="1" presStyleCnt="3" custScaleY="124845">
        <dgm:presLayoutVars>
          <dgm:bulletEnabled val="1"/>
        </dgm:presLayoutVars>
      </dgm:prSet>
      <dgm:spPr/>
    </dgm:pt>
    <dgm:pt modelId="{8E929673-3A5D-4076-9312-1B8AC59271E0}" type="pres">
      <dgm:prSet presAssocID="{C0CF36AE-4278-4A05-9CDC-64BFECAA926F}" presName="sibTrans" presStyleCnt="0"/>
      <dgm:spPr/>
    </dgm:pt>
    <dgm:pt modelId="{C714113C-6901-4822-9899-8883237059A0}" type="pres">
      <dgm:prSet presAssocID="{72F8218F-D10C-43CF-9224-3FE18CA6E966}" presName="textNode" presStyleLbl="node1" presStyleIdx="2" presStyleCnt="3" custScaleY="130856" custLinFactNeighborX="-15660" custLinFactNeighborY="1550">
        <dgm:presLayoutVars>
          <dgm:bulletEnabled val="1"/>
        </dgm:presLayoutVars>
      </dgm:prSet>
      <dgm:spPr/>
    </dgm:pt>
  </dgm:ptLst>
  <dgm:cxnLst>
    <dgm:cxn modelId="{D8BEBB0E-A127-45C2-A370-9FB95261666F}" type="presOf" srcId="{72F8218F-D10C-43CF-9224-3FE18CA6E966}" destId="{C714113C-6901-4822-9899-8883237059A0}" srcOrd="0" destOrd="0" presId="urn:microsoft.com/office/officeart/2005/8/layout/hProcess9"/>
    <dgm:cxn modelId="{1961EB68-6477-469D-8032-4CE3BE1D02AF}" srcId="{DF9C3196-9AB6-4DBE-9318-865813B8F67D}" destId="{B4B6AFFB-2E84-417A-BA32-C52C56810143}" srcOrd="1" destOrd="0" parTransId="{0F980BE3-EA1E-44B5-9EE2-91B141030D72}" sibTransId="{C0CF36AE-4278-4A05-9CDC-64BFECAA926F}"/>
    <dgm:cxn modelId="{EF86254C-BE19-4EF7-91E9-0CB143957EA7}" type="presOf" srcId="{A6BF4DC1-1114-450D-9DE5-219AAAE7044D}" destId="{1FC63EC3-90FA-4DFB-920B-9130AF727AA0}" srcOrd="0" destOrd="0" presId="urn:microsoft.com/office/officeart/2005/8/layout/hProcess9"/>
    <dgm:cxn modelId="{545A277E-9AC1-447C-BD87-F08F3207C191}" type="presOf" srcId="{B4B6AFFB-2E84-417A-BA32-C52C56810143}" destId="{DB088F52-A32E-4E74-8600-6FADFAFC5263}" srcOrd="0" destOrd="0" presId="urn:microsoft.com/office/officeart/2005/8/layout/hProcess9"/>
    <dgm:cxn modelId="{CE2836A3-D348-47C8-ABD2-37B7174B3644}" srcId="{DF9C3196-9AB6-4DBE-9318-865813B8F67D}" destId="{72F8218F-D10C-43CF-9224-3FE18CA6E966}" srcOrd="2" destOrd="0" parTransId="{C0DDB530-3840-4B51-95F5-F9A9234E9398}" sibTransId="{EF6CC476-EB64-453F-B534-7F991C93D9D4}"/>
    <dgm:cxn modelId="{CEEBD8CF-748F-4688-9A63-93C836B00F0F}" srcId="{DF9C3196-9AB6-4DBE-9318-865813B8F67D}" destId="{A6BF4DC1-1114-450D-9DE5-219AAAE7044D}" srcOrd="0" destOrd="0" parTransId="{FB6E9ECB-363C-4C95-8A41-5E4D37286D95}" sibTransId="{4B6747EC-58D5-49C7-AC9D-77E369AAC5B5}"/>
    <dgm:cxn modelId="{17D19ED3-5D82-40FC-8ED8-012C44159B57}" type="presOf" srcId="{DF9C3196-9AB6-4DBE-9318-865813B8F67D}" destId="{86D75F4D-7432-48F4-A954-368539A7D767}" srcOrd="0" destOrd="0" presId="urn:microsoft.com/office/officeart/2005/8/layout/hProcess9"/>
    <dgm:cxn modelId="{11C2DC0B-04B5-40B1-ABE4-099323F7CCD2}" type="presParOf" srcId="{86D75F4D-7432-48F4-A954-368539A7D767}" destId="{3A6F6358-2C97-4B04-886F-F6096B08FA1D}" srcOrd="0" destOrd="0" presId="urn:microsoft.com/office/officeart/2005/8/layout/hProcess9"/>
    <dgm:cxn modelId="{FDD1251B-E653-498D-AB09-24BFA0998F96}" type="presParOf" srcId="{86D75F4D-7432-48F4-A954-368539A7D767}" destId="{61FD2D6A-A90D-4B2A-B43E-467313838CE6}" srcOrd="1" destOrd="0" presId="urn:microsoft.com/office/officeart/2005/8/layout/hProcess9"/>
    <dgm:cxn modelId="{EABF8BE2-E61B-4660-BE35-87460EAE6759}" type="presParOf" srcId="{61FD2D6A-A90D-4B2A-B43E-467313838CE6}" destId="{1FC63EC3-90FA-4DFB-920B-9130AF727AA0}" srcOrd="0" destOrd="0" presId="urn:microsoft.com/office/officeart/2005/8/layout/hProcess9"/>
    <dgm:cxn modelId="{7AC57E53-F3CD-41C9-9B41-3F7D9F557F12}" type="presParOf" srcId="{61FD2D6A-A90D-4B2A-B43E-467313838CE6}" destId="{453C2220-0A99-4FE4-A20C-AA747F736771}" srcOrd="1" destOrd="0" presId="urn:microsoft.com/office/officeart/2005/8/layout/hProcess9"/>
    <dgm:cxn modelId="{584BC786-D6E4-4E68-AE12-D11B8F2C5486}" type="presParOf" srcId="{61FD2D6A-A90D-4B2A-B43E-467313838CE6}" destId="{DB088F52-A32E-4E74-8600-6FADFAFC5263}" srcOrd="2" destOrd="0" presId="urn:microsoft.com/office/officeart/2005/8/layout/hProcess9"/>
    <dgm:cxn modelId="{7E320191-6633-4E57-95C3-C1B837A81B7A}" type="presParOf" srcId="{61FD2D6A-A90D-4B2A-B43E-467313838CE6}" destId="{8E929673-3A5D-4076-9312-1B8AC59271E0}" srcOrd="3" destOrd="0" presId="urn:microsoft.com/office/officeart/2005/8/layout/hProcess9"/>
    <dgm:cxn modelId="{FD584831-0968-4F85-9584-22086AA9ABD7}" type="presParOf" srcId="{61FD2D6A-A90D-4B2A-B43E-467313838CE6}" destId="{C714113C-6901-4822-9899-8883237059A0}"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EE9C29-E55E-45EC-924D-82DFD8913318}">
      <dsp:nvSpPr>
        <dsp:cNvPr id="0" name=""/>
        <dsp:cNvSpPr/>
      </dsp:nvSpPr>
      <dsp:spPr>
        <a:xfrm>
          <a:off x="0" y="26590"/>
          <a:ext cx="8824913" cy="647595"/>
        </a:xfrm>
        <a:prstGeom prst="roundRect">
          <a:avLst/>
        </a:prstGeom>
        <a:solidFill>
          <a:schemeClr val="dk2">
            <a:hueOff val="0"/>
            <a:satOff val="0"/>
            <a:lumOff val="0"/>
            <a:alphaOff val="0"/>
          </a:schemeClr>
        </a:solidFill>
        <a:ln w="28575" cap="rnd"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Created by a will</a:t>
          </a:r>
        </a:p>
      </dsp:txBody>
      <dsp:txXfrm>
        <a:off x="31613" y="58203"/>
        <a:ext cx="8761687" cy="584369"/>
      </dsp:txXfrm>
    </dsp:sp>
    <dsp:sp modelId="{D69AEAE4-8020-49AF-BE06-C30CFA7A7F75}">
      <dsp:nvSpPr>
        <dsp:cNvPr id="0" name=""/>
        <dsp:cNvSpPr/>
      </dsp:nvSpPr>
      <dsp:spPr>
        <a:xfrm>
          <a:off x="0" y="674185"/>
          <a:ext cx="8824913" cy="44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191"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This trust comes into being after the grantor dies.</a:t>
          </a:r>
        </a:p>
      </dsp:txBody>
      <dsp:txXfrm>
        <a:off x="0" y="674185"/>
        <a:ext cx="8824913" cy="447120"/>
      </dsp:txXfrm>
    </dsp:sp>
    <dsp:sp modelId="{8396E217-E4F6-4F85-B979-B0A9076B6B4C}">
      <dsp:nvSpPr>
        <dsp:cNvPr id="0" name=""/>
        <dsp:cNvSpPr/>
      </dsp:nvSpPr>
      <dsp:spPr>
        <a:xfrm>
          <a:off x="0" y="1121305"/>
          <a:ext cx="8824913" cy="647595"/>
        </a:xfrm>
        <a:prstGeom prst="roundRect">
          <a:avLst/>
        </a:prstGeom>
        <a:solidFill>
          <a:schemeClr val="dk2">
            <a:hueOff val="0"/>
            <a:satOff val="0"/>
            <a:lumOff val="0"/>
            <a:alphaOff val="0"/>
          </a:schemeClr>
        </a:solidFill>
        <a:ln w="28575" cap="rnd"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Designed to accomplish specific planning goals</a:t>
          </a:r>
        </a:p>
      </dsp:txBody>
      <dsp:txXfrm>
        <a:off x="31613" y="1152918"/>
        <a:ext cx="8761687" cy="584369"/>
      </dsp:txXfrm>
    </dsp:sp>
    <dsp:sp modelId="{A05A02B6-403F-49EC-A27D-317F7241C78E}">
      <dsp:nvSpPr>
        <dsp:cNvPr id="0" name=""/>
        <dsp:cNvSpPr/>
      </dsp:nvSpPr>
      <dsp:spPr>
        <a:xfrm>
          <a:off x="0" y="1768900"/>
          <a:ext cx="8824913" cy="1620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0191"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kern="1200" dirty="0"/>
            <a:t>For example, preventing minors from inheriting property when they reach the age of majority – usually 18 – by designating a later age.</a:t>
          </a:r>
        </a:p>
        <a:p>
          <a:pPr marL="228600" lvl="1" indent="-228600" algn="l" defTabSz="933450">
            <a:lnSpc>
              <a:spcPct val="90000"/>
            </a:lnSpc>
            <a:spcBef>
              <a:spcPct val="0"/>
            </a:spcBef>
            <a:spcAft>
              <a:spcPct val="20000"/>
            </a:spcAft>
            <a:buChar char="•"/>
          </a:pPr>
          <a:r>
            <a:rPr lang="en-US" sz="2100" kern="1200" dirty="0"/>
            <a:t>You can designate specific uses for the funds, such as for education or medical costs.</a:t>
          </a:r>
        </a:p>
      </dsp:txBody>
      <dsp:txXfrm>
        <a:off x="0" y="1768900"/>
        <a:ext cx="8824913" cy="16208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6F6358-2C97-4B04-886F-F6096B08FA1D}">
      <dsp:nvSpPr>
        <dsp:cNvPr id="0" name=""/>
        <dsp:cNvSpPr/>
      </dsp:nvSpPr>
      <dsp:spPr>
        <a:xfrm>
          <a:off x="661868" y="0"/>
          <a:ext cx="7501176" cy="3416300"/>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C63EC3-90FA-4DFB-920B-9130AF727AA0}">
      <dsp:nvSpPr>
        <dsp:cNvPr id="0" name=""/>
        <dsp:cNvSpPr/>
      </dsp:nvSpPr>
      <dsp:spPr>
        <a:xfrm>
          <a:off x="199492" y="864433"/>
          <a:ext cx="2607068" cy="1742449"/>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en-US" sz="1600" kern="1200" dirty="0"/>
            <a:t>The owner designates the beneficiary or beneficiaries to whom the funds or property is to go upon his or her death</a:t>
          </a:r>
        </a:p>
      </dsp:txBody>
      <dsp:txXfrm>
        <a:off x="284551" y="949492"/>
        <a:ext cx="2436950" cy="1572331"/>
      </dsp:txXfrm>
    </dsp:sp>
    <dsp:sp modelId="{DB088F52-A32E-4E74-8600-6FADFAFC5263}">
      <dsp:nvSpPr>
        <dsp:cNvPr id="0" name=""/>
        <dsp:cNvSpPr/>
      </dsp:nvSpPr>
      <dsp:spPr>
        <a:xfrm>
          <a:off x="3108922" y="855134"/>
          <a:ext cx="2607068" cy="1706031"/>
        </a:xfrm>
        <a:prstGeom prst="roundRect">
          <a:avLst/>
        </a:prstGeom>
        <a:solidFill>
          <a:schemeClr val="accent5">
            <a:hueOff val="1219212"/>
            <a:satOff val="-9721"/>
            <a:lumOff val="-73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en-US" sz="1600" kern="1200" dirty="0"/>
            <a:t>For bank accounts, 401(k)’s, IRA’s, stocks, this is often accomplished by using a form supplied by the bank, investment institution or company</a:t>
          </a:r>
        </a:p>
      </dsp:txBody>
      <dsp:txXfrm>
        <a:off x="3192204" y="938416"/>
        <a:ext cx="2440504" cy="1539467"/>
      </dsp:txXfrm>
    </dsp:sp>
    <dsp:sp modelId="{C714113C-6901-4822-9899-8883237059A0}">
      <dsp:nvSpPr>
        <dsp:cNvPr id="0" name=""/>
        <dsp:cNvSpPr/>
      </dsp:nvSpPr>
      <dsp:spPr>
        <a:xfrm>
          <a:off x="6018359" y="835244"/>
          <a:ext cx="2607068" cy="1788173"/>
        </a:xfrm>
        <a:prstGeom prst="roundRect">
          <a:avLst/>
        </a:prstGeom>
        <a:solidFill>
          <a:schemeClr val="accent5">
            <a:hueOff val="2438425"/>
            <a:satOff val="-19443"/>
            <a:lumOff val="-1470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Upon  the owner’s death, the beneficiary owns the account</a:t>
          </a:r>
          <a:endParaRPr lang="en-US" sz="2100" kern="1200" dirty="0"/>
        </a:p>
      </dsp:txBody>
      <dsp:txXfrm>
        <a:off x="6105650" y="922535"/>
        <a:ext cx="2432486" cy="161359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EF4F6-3A94-4C57-962E-FCC03617D4D1}" type="datetimeFigureOut">
              <a:rPr lang="en-US" smtClean="0"/>
              <a:t>12/4/2018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76CA5C-0768-41E8-A7F5-A1484AB4282F}" type="slidenum">
              <a:rPr lang="en-US" smtClean="0"/>
              <a:t>‹#›</a:t>
            </a:fld>
            <a:endParaRPr lang="en-US"/>
          </a:p>
        </p:txBody>
      </p:sp>
    </p:spTree>
    <p:extLst>
      <p:ext uri="{BB962C8B-B14F-4D97-AF65-F5344CB8AC3E}">
        <p14:creationId xmlns:p14="http://schemas.microsoft.com/office/powerpoint/2010/main" val="612796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1</a:t>
            </a:fld>
            <a:endParaRPr lang="en-US"/>
          </a:p>
        </p:txBody>
      </p:sp>
    </p:spTree>
    <p:extLst>
      <p:ext uri="{BB962C8B-B14F-4D97-AF65-F5344CB8AC3E}">
        <p14:creationId xmlns:p14="http://schemas.microsoft.com/office/powerpoint/2010/main" val="1118055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10</a:t>
            </a:fld>
            <a:endParaRPr lang="en-US"/>
          </a:p>
        </p:txBody>
      </p:sp>
    </p:spTree>
    <p:extLst>
      <p:ext uri="{BB962C8B-B14F-4D97-AF65-F5344CB8AC3E}">
        <p14:creationId xmlns:p14="http://schemas.microsoft.com/office/powerpoint/2010/main" val="38376039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11</a:t>
            </a:fld>
            <a:endParaRPr lang="en-US"/>
          </a:p>
        </p:txBody>
      </p:sp>
    </p:spTree>
    <p:extLst>
      <p:ext uri="{BB962C8B-B14F-4D97-AF65-F5344CB8AC3E}">
        <p14:creationId xmlns:p14="http://schemas.microsoft.com/office/powerpoint/2010/main" val="484132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12</a:t>
            </a:fld>
            <a:endParaRPr lang="en-US"/>
          </a:p>
        </p:txBody>
      </p:sp>
    </p:spTree>
    <p:extLst>
      <p:ext uri="{BB962C8B-B14F-4D97-AF65-F5344CB8AC3E}">
        <p14:creationId xmlns:p14="http://schemas.microsoft.com/office/powerpoint/2010/main" val="1367914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13</a:t>
            </a:fld>
            <a:endParaRPr lang="en-US"/>
          </a:p>
        </p:txBody>
      </p:sp>
    </p:spTree>
    <p:extLst>
      <p:ext uri="{BB962C8B-B14F-4D97-AF65-F5344CB8AC3E}">
        <p14:creationId xmlns:p14="http://schemas.microsoft.com/office/powerpoint/2010/main" val="13074677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14</a:t>
            </a:fld>
            <a:endParaRPr lang="en-US"/>
          </a:p>
        </p:txBody>
      </p:sp>
    </p:spTree>
    <p:extLst>
      <p:ext uri="{BB962C8B-B14F-4D97-AF65-F5344CB8AC3E}">
        <p14:creationId xmlns:p14="http://schemas.microsoft.com/office/powerpoint/2010/main" val="2392761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15</a:t>
            </a:fld>
            <a:endParaRPr lang="en-US"/>
          </a:p>
        </p:txBody>
      </p:sp>
    </p:spTree>
    <p:extLst>
      <p:ext uri="{BB962C8B-B14F-4D97-AF65-F5344CB8AC3E}">
        <p14:creationId xmlns:p14="http://schemas.microsoft.com/office/powerpoint/2010/main" val="4146156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16</a:t>
            </a:fld>
            <a:endParaRPr lang="en-US"/>
          </a:p>
        </p:txBody>
      </p:sp>
    </p:spTree>
    <p:extLst>
      <p:ext uri="{BB962C8B-B14F-4D97-AF65-F5344CB8AC3E}">
        <p14:creationId xmlns:p14="http://schemas.microsoft.com/office/powerpoint/2010/main" val="37047824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18</a:t>
            </a:fld>
            <a:endParaRPr lang="en-US"/>
          </a:p>
        </p:txBody>
      </p:sp>
    </p:spTree>
    <p:extLst>
      <p:ext uri="{BB962C8B-B14F-4D97-AF65-F5344CB8AC3E}">
        <p14:creationId xmlns:p14="http://schemas.microsoft.com/office/powerpoint/2010/main" val="260999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2</a:t>
            </a:fld>
            <a:endParaRPr lang="en-US"/>
          </a:p>
        </p:txBody>
      </p:sp>
    </p:spTree>
    <p:extLst>
      <p:ext uri="{BB962C8B-B14F-4D97-AF65-F5344CB8AC3E}">
        <p14:creationId xmlns:p14="http://schemas.microsoft.com/office/powerpoint/2010/main" val="1146984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3</a:t>
            </a:fld>
            <a:endParaRPr lang="en-US"/>
          </a:p>
        </p:txBody>
      </p:sp>
    </p:spTree>
    <p:extLst>
      <p:ext uri="{BB962C8B-B14F-4D97-AF65-F5344CB8AC3E}">
        <p14:creationId xmlns:p14="http://schemas.microsoft.com/office/powerpoint/2010/main" val="402076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4</a:t>
            </a:fld>
            <a:endParaRPr lang="en-US"/>
          </a:p>
        </p:txBody>
      </p:sp>
    </p:spTree>
    <p:extLst>
      <p:ext uri="{BB962C8B-B14F-4D97-AF65-F5344CB8AC3E}">
        <p14:creationId xmlns:p14="http://schemas.microsoft.com/office/powerpoint/2010/main" val="173697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5</a:t>
            </a:fld>
            <a:endParaRPr lang="en-US"/>
          </a:p>
        </p:txBody>
      </p:sp>
    </p:spTree>
    <p:extLst>
      <p:ext uri="{BB962C8B-B14F-4D97-AF65-F5344CB8AC3E}">
        <p14:creationId xmlns:p14="http://schemas.microsoft.com/office/powerpoint/2010/main" val="3101138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6</a:t>
            </a:fld>
            <a:endParaRPr lang="en-US"/>
          </a:p>
        </p:txBody>
      </p:sp>
    </p:spTree>
    <p:extLst>
      <p:ext uri="{BB962C8B-B14F-4D97-AF65-F5344CB8AC3E}">
        <p14:creationId xmlns:p14="http://schemas.microsoft.com/office/powerpoint/2010/main" val="3849182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7</a:t>
            </a:fld>
            <a:endParaRPr lang="en-US"/>
          </a:p>
        </p:txBody>
      </p:sp>
    </p:spTree>
    <p:extLst>
      <p:ext uri="{BB962C8B-B14F-4D97-AF65-F5344CB8AC3E}">
        <p14:creationId xmlns:p14="http://schemas.microsoft.com/office/powerpoint/2010/main" val="59900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8</a:t>
            </a:fld>
            <a:endParaRPr lang="en-US"/>
          </a:p>
        </p:txBody>
      </p:sp>
    </p:spTree>
    <p:extLst>
      <p:ext uri="{BB962C8B-B14F-4D97-AF65-F5344CB8AC3E}">
        <p14:creationId xmlns:p14="http://schemas.microsoft.com/office/powerpoint/2010/main" val="659443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9</a:t>
            </a:fld>
            <a:endParaRPr lang="en-US"/>
          </a:p>
        </p:txBody>
      </p:sp>
    </p:spTree>
    <p:extLst>
      <p:ext uri="{BB962C8B-B14F-4D97-AF65-F5344CB8AC3E}">
        <p14:creationId xmlns:p14="http://schemas.microsoft.com/office/powerpoint/2010/main" val="11063416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12/4/2018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12/4/2018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12/4/2018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12/4/2018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12/4/2018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12/4/2018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12/4/2018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12/4/2018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12/4/2018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12/4/2018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12/4/2018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EBE2D-8A1C-44EF-A897-B9DCE47B39FC}"/>
              </a:ext>
            </a:extLst>
          </p:cNvPr>
          <p:cNvSpPr>
            <a:spLocks noGrp="1"/>
          </p:cNvSpPr>
          <p:nvPr>
            <p:ph type="ctrTitle"/>
          </p:nvPr>
        </p:nvSpPr>
        <p:spPr>
          <a:xfrm>
            <a:off x="1154955" y="2099733"/>
            <a:ext cx="8825658" cy="1523577"/>
          </a:xfrm>
        </p:spPr>
        <p:txBody>
          <a:bodyPr/>
          <a:lstStyle/>
          <a:p>
            <a:pPr algn="ctr"/>
            <a:r>
              <a:rPr lang="en-US" dirty="0"/>
              <a:t>The Truth About Trusts</a:t>
            </a:r>
          </a:p>
        </p:txBody>
      </p:sp>
      <p:sp>
        <p:nvSpPr>
          <p:cNvPr id="3" name="Subtitle 2">
            <a:extLst>
              <a:ext uri="{FF2B5EF4-FFF2-40B4-BE49-F238E27FC236}">
                <a16:creationId xmlns:a16="http://schemas.microsoft.com/office/drawing/2014/main" id="{61D0ED87-F54B-4144-8135-C582DA515305}"/>
              </a:ext>
            </a:extLst>
          </p:cNvPr>
          <p:cNvSpPr>
            <a:spLocks noGrp="1"/>
          </p:cNvSpPr>
          <p:nvPr>
            <p:ph type="subTitle" idx="1"/>
          </p:nvPr>
        </p:nvSpPr>
        <p:spPr/>
        <p:txBody>
          <a:bodyPr/>
          <a:lstStyle/>
          <a:p>
            <a:endParaRPr lang="en-US" dirty="0"/>
          </a:p>
          <a:p>
            <a:r>
              <a:rPr lang="en-US" dirty="0"/>
              <a:t>UAW-FCA-Ford-General Motors Legal Services Plan</a:t>
            </a:r>
          </a:p>
          <a:p>
            <a:endParaRPr lang="en-US" dirty="0"/>
          </a:p>
        </p:txBody>
      </p:sp>
    </p:spTree>
    <p:extLst>
      <p:ext uri="{BB962C8B-B14F-4D97-AF65-F5344CB8AC3E}">
        <p14:creationId xmlns:p14="http://schemas.microsoft.com/office/powerpoint/2010/main" val="440536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998C9-2CDC-446D-813F-9BE0440BB864}"/>
              </a:ext>
            </a:extLst>
          </p:cNvPr>
          <p:cNvSpPr>
            <a:spLocks noGrp="1"/>
          </p:cNvSpPr>
          <p:nvPr>
            <p:ph type="title"/>
          </p:nvPr>
        </p:nvSpPr>
        <p:spPr/>
        <p:txBody>
          <a:bodyPr/>
          <a:lstStyle/>
          <a:p>
            <a:pPr algn="ctr"/>
            <a:r>
              <a:rPr lang="en-US" dirty="0"/>
              <a:t>Irrevocable Living Trusts </a:t>
            </a:r>
            <a:br>
              <a:rPr lang="en-US" dirty="0"/>
            </a:br>
            <a:endParaRPr lang="en-US" dirty="0"/>
          </a:p>
        </p:txBody>
      </p:sp>
      <p:sp>
        <p:nvSpPr>
          <p:cNvPr id="3" name="Content Placeholder 2">
            <a:extLst>
              <a:ext uri="{FF2B5EF4-FFF2-40B4-BE49-F238E27FC236}">
                <a16:creationId xmlns:a16="http://schemas.microsoft.com/office/drawing/2014/main" id="{606992A1-987A-43DA-ABD9-7F86CDBC2421}"/>
              </a:ext>
            </a:extLst>
          </p:cNvPr>
          <p:cNvSpPr>
            <a:spLocks noGrp="1"/>
          </p:cNvSpPr>
          <p:nvPr>
            <p:ph sz="half" idx="1"/>
          </p:nvPr>
        </p:nvSpPr>
        <p:spPr/>
        <p:txBody>
          <a:bodyPr/>
          <a:lstStyle/>
          <a:p>
            <a:r>
              <a:rPr lang="en-US" dirty="0">
                <a:solidFill>
                  <a:schemeClr val="tx1"/>
                </a:solidFill>
              </a:rPr>
              <a:t>Trusts created during your lifetime through a transfer of property to a trustee.</a:t>
            </a:r>
          </a:p>
          <a:p>
            <a:r>
              <a:rPr lang="en-US" dirty="0">
                <a:solidFill>
                  <a:schemeClr val="tx1"/>
                </a:solidFill>
              </a:rPr>
              <a:t>You </a:t>
            </a:r>
            <a:r>
              <a:rPr lang="en-US" u="sng" dirty="0">
                <a:solidFill>
                  <a:schemeClr val="tx1"/>
                </a:solidFill>
              </a:rPr>
              <a:t>cannot</a:t>
            </a:r>
            <a:r>
              <a:rPr lang="en-US" dirty="0">
                <a:solidFill>
                  <a:schemeClr val="tx1"/>
                </a:solidFill>
              </a:rPr>
              <a:t> act as the trustee.</a:t>
            </a:r>
          </a:p>
          <a:p>
            <a:r>
              <a:rPr lang="en-US" dirty="0">
                <a:solidFill>
                  <a:schemeClr val="tx1"/>
                </a:solidFill>
              </a:rPr>
              <a:t>You become the beneficiary and you no longer own the assets transferred to the trust.</a:t>
            </a:r>
          </a:p>
          <a:p>
            <a:r>
              <a:rPr lang="en-US" dirty="0">
                <a:solidFill>
                  <a:schemeClr val="tx1"/>
                </a:solidFill>
              </a:rPr>
              <a:t>Unless you have a very large estate, not a good estate planning tool.</a:t>
            </a:r>
          </a:p>
        </p:txBody>
      </p:sp>
      <p:sp>
        <p:nvSpPr>
          <p:cNvPr id="4" name="Content Placeholder 3">
            <a:extLst>
              <a:ext uri="{FF2B5EF4-FFF2-40B4-BE49-F238E27FC236}">
                <a16:creationId xmlns:a16="http://schemas.microsoft.com/office/drawing/2014/main" id="{A8BA638A-D0B5-4C1E-A62D-275956B18535}"/>
              </a:ext>
            </a:extLst>
          </p:cNvPr>
          <p:cNvSpPr>
            <a:spLocks noGrp="1"/>
          </p:cNvSpPr>
          <p:nvPr>
            <p:ph sz="half" idx="2"/>
          </p:nvPr>
        </p:nvSpPr>
        <p:spPr/>
        <p:txBody>
          <a:bodyPr>
            <a:normAutofit/>
          </a:bodyPr>
          <a:lstStyle/>
          <a:p>
            <a:r>
              <a:rPr lang="en-US" sz="2000" b="1" dirty="0"/>
              <a:t>Be aware:</a:t>
            </a:r>
          </a:p>
          <a:p>
            <a:r>
              <a:rPr lang="en-US" dirty="0">
                <a:solidFill>
                  <a:schemeClr val="tx1"/>
                </a:solidFill>
              </a:rPr>
              <a:t>You put the responsibility of managing your assets into the hands of someone else.</a:t>
            </a:r>
          </a:p>
          <a:p>
            <a:r>
              <a:rPr lang="en-US" dirty="0">
                <a:solidFill>
                  <a:schemeClr val="tx1"/>
                </a:solidFill>
              </a:rPr>
              <a:t>While you can receive trust income during your life, the principal cannot be used to benefit you or your spouse.</a:t>
            </a:r>
            <a:endParaRPr lang="en-US" sz="2000" b="1" dirty="0">
              <a:solidFill>
                <a:schemeClr val="tx1"/>
              </a:solidFill>
            </a:endParaRPr>
          </a:p>
          <a:p>
            <a:endParaRPr lang="en-US" dirty="0"/>
          </a:p>
        </p:txBody>
      </p:sp>
    </p:spTree>
    <p:extLst>
      <p:ext uri="{BB962C8B-B14F-4D97-AF65-F5344CB8AC3E}">
        <p14:creationId xmlns:p14="http://schemas.microsoft.com/office/powerpoint/2010/main" val="2010181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98902D-E95B-408F-A6BA-05ECCD1919DA}"/>
              </a:ext>
            </a:extLst>
          </p:cNvPr>
          <p:cNvSpPr>
            <a:spLocks noGrp="1"/>
          </p:cNvSpPr>
          <p:nvPr>
            <p:ph type="title"/>
          </p:nvPr>
        </p:nvSpPr>
        <p:spPr/>
        <p:txBody>
          <a:bodyPr/>
          <a:lstStyle/>
          <a:p>
            <a:pPr algn="ctr"/>
            <a:r>
              <a:rPr lang="en-US" dirty="0"/>
              <a:t>Irrevocable Living Trusts for Medicaid</a:t>
            </a:r>
            <a:br>
              <a:rPr lang="en-US" dirty="0"/>
            </a:br>
            <a:endParaRPr lang="en-US" dirty="0"/>
          </a:p>
        </p:txBody>
      </p:sp>
      <p:sp>
        <p:nvSpPr>
          <p:cNvPr id="6" name="Content Placeholder 5">
            <a:extLst>
              <a:ext uri="{FF2B5EF4-FFF2-40B4-BE49-F238E27FC236}">
                <a16:creationId xmlns:a16="http://schemas.microsoft.com/office/drawing/2014/main" id="{B226A471-CC6B-48D2-9AE4-1387A5A7558E}"/>
              </a:ext>
            </a:extLst>
          </p:cNvPr>
          <p:cNvSpPr>
            <a:spLocks noGrp="1"/>
          </p:cNvSpPr>
          <p:nvPr>
            <p:ph idx="1"/>
          </p:nvPr>
        </p:nvSpPr>
        <p:spPr>
          <a:xfrm>
            <a:off x="5781146" y="1295400"/>
            <a:ext cx="5523124" cy="4819650"/>
          </a:xfrm>
        </p:spPr>
        <p:txBody>
          <a:bodyPr>
            <a:normAutofit fontScale="92500" lnSpcReduction="20000"/>
          </a:bodyPr>
          <a:lstStyle/>
          <a:p>
            <a:pPr marL="0" indent="0">
              <a:buNone/>
            </a:pPr>
            <a:r>
              <a:rPr lang="en-US" sz="2000" b="1" dirty="0">
                <a:solidFill>
                  <a:schemeClr val="accent1"/>
                </a:solidFill>
              </a:rPr>
              <a:t>What they don’t tell you</a:t>
            </a:r>
            <a:r>
              <a:rPr lang="en-US" sz="2000" dirty="0"/>
              <a:t>:</a:t>
            </a:r>
          </a:p>
          <a:p>
            <a:r>
              <a:rPr lang="en-US" sz="1900" dirty="0">
                <a:solidFill>
                  <a:schemeClr val="tx1"/>
                </a:solidFill>
              </a:rPr>
              <a:t>Only 5% to 10% of people over 65 end up needing long term nursing home care. </a:t>
            </a:r>
          </a:p>
          <a:p>
            <a:r>
              <a:rPr lang="en-US" sz="1900" dirty="0">
                <a:solidFill>
                  <a:schemeClr val="tx1"/>
                </a:solidFill>
              </a:rPr>
              <a:t>Funding an irrevocable trust within the 5 years before applying for Medicaid (the look-back period) may result in a period of ineligibility for up to 5 years. You would not have access to your principal during that time to pay your expenses.</a:t>
            </a:r>
          </a:p>
          <a:p>
            <a:r>
              <a:rPr lang="en-US" sz="1900" dirty="0">
                <a:solidFill>
                  <a:schemeClr val="tx1"/>
                </a:solidFill>
              </a:rPr>
              <a:t>Medicaid laws and rules can change. For example, Medicaid changes could reduce or even eliminate payment for nursing home care. Since the Medicaid trust is irrevocable, you could be trapped in an estate plan that no longer serves your purpose.</a:t>
            </a:r>
          </a:p>
          <a:p>
            <a:r>
              <a:rPr lang="en-US" sz="1900" dirty="0">
                <a:solidFill>
                  <a:schemeClr val="tx1"/>
                </a:solidFill>
              </a:rPr>
              <a:t>Funding an irrevocable trust with an IRA or 401(k) would require the money to be cashed out, triggering income taxes on the whole amount in one year.</a:t>
            </a:r>
          </a:p>
          <a:p>
            <a:endParaRPr lang="en-US" dirty="0"/>
          </a:p>
          <a:p>
            <a:endParaRPr lang="en-US" dirty="0"/>
          </a:p>
        </p:txBody>
      </p:sp>
      <p:sp>
        <p:nvSpPr>
          <p:cNvPr id="7" name="Text Placeholder 6">
            <a:extLst>
              <a:ext uri="{FF2B5EF4-FFF2-40B4-BE49-F238E27FC236}">
                <a16:creationId xmlns:a16="http://schemas.microsoft.com/office/drawing/2014/main" id="{3800A8E2-47BD-45F0-A994-A7408871B81B}"/>
              </a:ext>
            </a:extLst>
          </p:cNvPr>
          <p:cNvSpPr>
            <a:spLocks noGrp="1"/>
          </p:cNvSpPr>
          <p:nvPr>
            <p:ph type="body" sz="half" idx="2"/>
          </p:nvPr>
        </p:nvSpPr>
        <p:spPr/>
        <p:txBody>
          <a:bodyPr>
            <a:normAutofit/>
          </a:bodyPr>
          <a:lstStyle/>
          <a:p>
            <a:r>
              <a:rPr lang="en-US" sz="1800" dirty="0">
                <a:solidFill>
                  <a:schemeClr val="bg1"/>
                </a:solidFill>
              </a:rPr>
              <a:t>Heavily advertised and pushed on older people.</a:t>
            </a:r>
          </a:p>
          <a:p>
            <a:r>
              <a:rPr lang="en-US" sz="1800" dirty="0">
                <a:solidFill>
                  <a:schemeClr val="bg1"/>
                </a:solidFill>
              </a:rPr>
              <a:t>Ads fail to note the expense of setting up these trusts or their drawbacks and complications.</a:t>
            </a:r>
          </a:p>
        </p:txBody>
      </p:sp>
    </p:spTree>
    <p:extLst>
      <p:ext uri="{BB962C8B-B14F-4D97-AF65-F5344CB8AC3E}">
        <p14:creationId xmlns:p14="http://schemas.microsoft.com/office/powerpoint/2010/main" val="167173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998C5-DC87-4703-80D6-A76F39CB617C}"/>
              </a:ext>
            </a:extLst>
          </p:cNvPr>
          <p:cNvSpPr>
            <a:spLocks noGrp="1"/>
          </p:cNvSpPr>
          <p:nvPr>
            <p:ph type="title"/>
          </p:nvPr>
        </p:nvSpPr>
        <p:spPr/>
        <p:txBody>
          <a:bodyPr/>
          <a:lstStyle/>
          <a:p>
            <a:r>
              <a:rPr lang="en-US" dirty="0"/>
              <a:t>Other planning devices</a:t>
            </a:r>
          </a:p>
        </p:txBody>
      </p:sp>
      <p:sp>
        <p:nvSpPr>
          <p:cNvPr id="3" name="Text Placeholder 2">
            <a:extLst>
              <a:ext uri="{FF2B5EF4-FFF2-40B4-BE49-F238E27FC236}">
                <a16:creationId xmlns:a16="http://schemas.microsoft.com/office/drawing/2014/main" id="{9036E0D2-2261-4D2A-A575-C113CA4FDDDB}"/>
              </a:ext>
            </a:extLst>
          </p:cNvPr>
          <p:cNvSpPr>
            <a:spLocks noGrp="1"/>
          </p:cNvSpPr>
          <p:nvPr>
            <p:ph type="body" sz="half" idx="2"/>
          </p:nvPr>
        </p:nvSpPr>
        <p:spPr/>
        <p:txBody>
          <a:bodyPr>
            <a:normAutofit/>
          </a:bodyPr>
          <a:lstStyle/>
          <a:p>
            <a:pPr marL="342900" indent="-342900">
              <a:buFont typeface="Arial" panose="020B0604020202020204" pitchFamily="34" charset="0"/>
              <a:buChar char="•"/>
            </a:pPr>
            <a:r>
              <a:rPr lang="en-US" sz="2400" dirty="0"/>
              <a:t>Joint Ownership</a:t>
            </a:r>
          </a:p>
          <a:p>
            <a:pPr marL="342900" indent="-342900">
              <a:buFont typeface="Arial" panose="020B0604020202020204" pitchFamily="34" charset="0"/>
              <a:buChar char="•"/>
            </a:pPr>
            <a:r>
              <a:rPr lang="en-US" sz="2400" dirty="0"/>
              <a:t>Beneficiaries on Bank Accounts and Investments</a:t>
            </a:r>
          </a:p>
          <a:p>
            <a:pPr marL="342900" indent="-342900">
              <a:buFont typeface="Arial" panose="020B0604020202020204" pitchFamily="34" charset="0"/>
              <a:buChar char="•"/>
            </a:pPr>
            <a:r>
              <a:rPr lang="en-US" sz="2400" dirty="0"/>
              <a:t>Transfer on Death Deeds</a:t>
            </a:r>
          </a:p>
          <a:p>
            <a:pPr marL="342900" indent="-342900">
              <a:buFont typeface="Arial" panose="020B0604020202020204" pitchFamily="34" charset="0"/>
              <a:buChar char="•"/>
            </a:pPr>
            <a:r>
              <a:rPr lang="en-US" sz="2400" dirty="0"/>
              <a:t>Wills</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568699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7F32282-CD7E-4047-B08C-7D063475A3FD}"/>
              </a:ext>
            </a:extLst>
          </p:cNvPr>
          <p:cNvSpPr>
            <a:spLocks noGrp="1"/>
          </p:cNvSpPr>
          <p:nvPr>
            <p:ph type="title"/>
          </p:nvPr>
        </p:nvSpPr>
        <p:spPr/>
        <p:txBody>
          <a:bodyPr/>
          <a:lstStyle/>
          <a:p>
            <a:pPr algn="ctr"/>
            <a:r>
              <a:rPr lang="en-US" dirty="0"/>
              <a:t>Joint Ownership</a:t>
            </a:r>
          </a:p>
        </p:txBody>
      </p:sp>
      <p:sp>
        <p:nvSpPr>
          <p:cNvPr id="10" name="Content Placeholder 9">
            <a:extLst>
              <a:ext uri="{FF2B5EF4-FFF2-40B4-BE49-F238E27FC236}">
                <a16:creationId xmlns:a16="http://schemas.microsoft.com/office/drawing/2014/main" id="{4493B4E9-70E6-4974-A188-7683F01C2A22}"/>
              </a:ext>
            </a:extLst>
          </p:cNvPr>
          <p:cNvSpPr>
            <a:spLocks noGrp="1"/>
          </p:cNvSpPr>
          <p:nvPr>
            <p:ph idx="1"/>
          </p:nvPr>
        </p:nvSpPr>
        <p:spPr>
          <a:xfrm>
            <a:off x="1154954" y="2603500"/>
            <a:ext cx="8825659" cy="3865880"/>
          </a:xfrm>
        </p:spPr>
        <p:txBody>
          <a:bodyPr>
            <a:normAutofit fontScale="92500" lnSpcReduction="20000"/>
          </a:bodyPr>
          <a:lstStyle/>
          <a:p>
            <a:pPr lvl="0"/>
            <a:r>
              <a:rPr lang="en-US" sz="1900" dirty="0">
                <a:solidFill>
                  <a:schemeClr val="tx1"/>
                </a:solidFill>
              </a:rPr>
              <a:t>Property held jointly may not have to go through probate.</a:t>
            </a:r>
          </a:p>
          <a:p>
            <a:pPr lvl="0"/>
            <a:r>
              <a:rPr lang="en-US" sz="1900" dirty="0">
                <a:solidFill>
                  <a:schemeClr val="tx1"/>
                </a:solidFill>
              </a:rPr>
              <a:t>Most often used by spouses.</a:t>
            </a:r>
          </a:p>
          <a:p>
            <a:pPr lvl="0"/>
            <a:r>
              <a:rPr lang="en-US" sz="1900" dirty="0">
                <a:solidFill>
                  <a:schemeClr val="tx1"/>
                </a:solidFill>
              </a:rPr>
              <a:t>Real estate held as joint ownership with right of survivorship stays with the survivor and nothing needs to be done upon the death of one owner.</a:t>
            </a:r>
          </a:p>
          <a:p>
            <a:pPr lvl="0"/>
            <a:r>
              <a:rPr lang="en-US" sz="1900" dirty="0">
                <a:solidFill>
                  <a:schemeClr val="tx1"/>
                </a:solidFill>
              </a:rPr>
              <a:t>Bank or other accounts with both spouses as joint owners with right of survivorship are already owned by the survivor.</a:t>
            </a:r>
          </a:p>
          <a:p>
            <a:pPr lvl="0"/>
            <a:r>
              <a:rPr lang="en-US" sz="1900" dirty="0">
                <a:solidFill>
                  <a:schemeClr val="tx1"/>
                </a:solidFill>
              </a:rPr>
              <a:t>Not recommended for anyone other than spouses. Why?</a:t>
            </a:r>
          </a:p>
          <a:p>
            <a:pPr lvl="1"/>
            <a:r>
              <a:rPr lang="en-US" sz="1900" dirty="0">
                <a:solidFill>
                  <a:schemeClr val="tx1"/>
                </a:solidFill>
              </a:rPr>
              <a:t>Could be subject to garnishment if the other joint owner is sued.</a:t>
            </a:r>
          </a:p>
          <a:p>
            <a:pPr lvl="1"/>
            <a:r>
              <a:rPr lang="en-US" sz="1900" dirty="0">
                <a:solidFill>
                  <a:schemeClr val="tx1"/>
                </a:solidFill>
              </a:rPr>
              <a:t>When there’s more than one heir, putting just one name on an account won’t give ownership rights to others.</a:t>
            </a:r>
          </a:p>
          <a:p>
            <a:pPr lvl="1"/>
            <a:r>
              <a:rPr lang="en-US" sz="1900" dirty="0">
                <a:solidFill>
                  <a:schemeClr val="tx1"/>
                </a:solidFill>
              </a:rPr>
              <a:t>If you want to give someone authority to help you, use a Power of Attorney instead.</a:t>
            </a:r>
          </a:p>
          <a:p>
            <a:pPr lvl="1"/>
            <a:endParaRPr lang="en-US" dirty="0"/>
          </a:p>
          <a:p>
            <a:endParaRPr lang="en-US" dirty="0"/>
          </a:p>
        </p:txBody>
      </p:sp>
    </p:spTree>
    <p:extLst>
      <p:ext uri="{BB962C8B-B14F-4D97-AF65-F5344CB8AC3E}">
        <p14:creationId xmlns:p14="http://schemas.microsoft.com/office/powerpoint/2010/main" val="2678871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5470F-2CB2-440A-89AF-6B66BC098B82}"/>
              </a:ext>
            </a:extLst>
          </p:cNvPr>
          <p:cNvSpPr>
            <a:spLocks noGrp="1"/>
          </p:cNvSpPr>
          <p:nvPr>
            <p:ph type="title"/>
          </p:nvPr>
        </p:nvSpPr>
        <p:spPr/>
        <p:txBody>
          <a:bodyPr/>
          <a:lstStyle/>
          <a:p>
            <a:pPr algn="ctr"/>
            <a:r>
              <a:rPr lang="en-US" dirty="0"/>
              <a:t>Beneficiaries on Bank Accounts</a:t>
            </a:r>
            <a:br>
              <a:rPr lang="en-US" dirty="0"/>
            </a:br>
            <a:r>
              <a:rPr lang="en-US" dirty="0"/>
              <a:t> and Investments</a:t>
            </a:r>
            <a:br>
              <a:rPr lang="en-US" dirty="0"/>
            </a:br>
            <a:endParaRPr lang="en-US" dirty="0"/>
          </a:p>
        </p:txBody>
      </p:sp>
      <p:graphicFrame>
        <p:nvGraphicFramePr>
          <p:cNvPr id="4" name="Content Placeholder 3">
            <a:extLst>
              <a:ext uri="{FF2B5EF4-FFF2-40B4-BE49-F238E27FC236}">
                <a16:creationId xmlns:a16="http://schemas.microsoft.com/office/drawing/2014/main" id="{0E32E273-6A53-435D-8DC6-3F2FA7D50846}"/>
              </a:ext>
            </a:extLst>
          </p:cNvPr>
          <p:cNvGraphicFramePr>
            <a:graphicFrameLocks noGrp="1"/>
          </p:cNvGraphicFramePr>
          <p:nvPr>
            <p:ph idx="1"/>
            <p:extLst>
              <p:ext uri="{D42A27DB-BD31-4B8C-83A1-F6EECF244321}">
                <p14:modId xmlns:p14="http://schemas.microsoft.com/office/powerpoint/2010/main" val="3670433562"/>
              </p:ext>
            </p:extLst>
          </p:nvPr>
        </p:nvGraphicFramePr>
        <p:xfrm>
          <a:off x="1123203" y="2468032"/>
          <a:ext cx="8824913" cy="3416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55282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6EFCB-2B8F-4EE8-852B-E76D2A425245}"/>
              </a:ext>
            </a:extLst>
          </p:cNvPr>
          <p:cNvSpPr>
            <a:spLocks noGrp="1"/>
          </p:cNvSpPr>
          <p:nvPr>
            <p:ph type="title"/>
          </p:nvPr>
        </p:nvSpPr>
        <p:spPr/>
        <p:txBody>
          <a:bodyPr/>
          <a:lstStyle/>
          <a:p>
            <a:pPr algn="ctr"/>
            <a:r>
              <a:rPr lang="en-US" b="1" dirty="0"/>
              <a:t>Transfer on Death Deeds</a:t>
            </a:r>
            <a:br>
              <a:rPr lang="en-US" dirty="0"/>
            </a:br>
            <a:endParaRPr lang="en-US" dirty="0"/>
          </a:p>
        </p:txBody>
      </p:sp>
      <p:sp>
        <p:nvSpPr>
          <p:cNvPr id="3" name="Content Placeholder 2">
            <a:extLst>
              <a:ext uri="{FF2B5EF4-FFF2-40B4-BE49-F238E27FC236}">
                <a16:creationId xmlns:a16="http://schemas.microsoft.com/office/drawing/2014/main" id="{97B34957-1656-43D8-AB56-6F2E39B900DF}"/>
              </a:ext>
            </a:extLst>
          </p:cNvPr>
          <p:cNvSpPr>
            <a:spLocks noGrp="1"/>
          </p:cNvSpPr>
          <p:nvPr>
            <p:ph idx="1"/>
          </p:nvPr>
        </p:nvSpPr>
        <p:spPr>
          <a:xfrm>
            <a:off x="1154954" y="2274570"/>
            <a:ext cx="8903446" cy="4137660"/>
          </a:xfrm>
        </p:spPr>
        <p:txBody>
          <a:bodyPr>
            <a:noAutofit/>
          </a:bodyPr>
          <a:lstStyle/>
          <a:p>
            <a:pPr lvl="0"/>
            <a:r>
              <a:rPr lang="en-US" dirty="0">
                <a:solidFill>
                  <a:schemeClr val="tx1"/>
                </a:solidFill>
              </a:rPr>
              <a:t>You can transfer the ownership of your real estate effective upon your death by deed. (Some states do not permit this type of transfer. Talk to your Legal Services Plan attorney to see if this is available to you.)</a:t>
            </a:r>
          </a:p>
          <a:p>
            <a:pPr lvl="0"/>
            <a:r>
              <a:rPr lang="en-US" dirty="0">
                <a:solidFill>
                  <a:schemeClr val="tx1"/>
                </a:solidFill>
              </a:rPr>
              <a:t>Known by different names depending on the state in which the property is located: Lady Bird Deed, Transfer on Death Deed, Beneficiary Deed, Enhanced Life Estate Deed. Whichever name is used, you:</a:t>
            </a:r>
          </a:p>
          <a:p>
            <a:pPr lvl="1"/>
            <a:r>
              <a:rPr lang="en-US" sz="1400" dirty="0">
                <a:solidFill>
                  <a:schemeClr val="tx1"/>
                </a:solidFill>
              </a:rPr>
              <a:t>Avoid probate of the property</a:t>
            </a:r>
          </a:p>
          <a:p>
            <a:pPr lvl="1"/>
            <a:r>
              <a:rPr lang="en-US" sz="1400" dirty="0">
                <a:solidFill>
                  <a:schemeClr val="tx1"/>
                </a:solidFill>
              </a:rPr>
              <a:t>Keep the right to use and profit from the property for your lifetime</a:t>
            </a:r>
          </a:p>
          <a:p>
            <a:pPr lvl="1"/>
            <a:r>
              <a:rPr lang="en-US" sz="1400" dirty="0">
                <a:solidFill>
                  <a:schemeClr val="tx1"/>
                </a:solidFill>
              </a:rPr>
              <a:t>Keep the right to sell the property at any time</a:t>
            </a:r>
          </a:p>
          <a:p>
            <a:pPr lvl="1"/>
            <a:r>
              <a:rPr lang="en-US" sz="1400" dirty="0">
                <a:solidFill>
                  <a:schemeClr val="tx1"/>
                </a:solidFill>
              </a:rPr>
              <a:t>Avoid making a gift that might be subject to federal gift tax</a:t>
            </a:r>
          </a:p>
          <a:p>
            <a:pPr lvl="1"/>
            <a:r>
              <a:rPr lang="en-US" sz="1400" dirty="0">
                <a:solidFill>
                  <a:schemeClr val="tx1"/>
                </a:solidFill>
              </a:rPr>
              <a:t>Avoid jeopardizing your eligibility for Medicaid</a:t>
            </a:r>
          </a:p>
          <a:p>
            <a:pPr lvl="1"/>
            <a:r>
              <a:rPr lang="en-US" sz="1400" dirty="0">
                <a:solidFill>
                  <a:schemeClr val="tx1"/>
                </a:solidFill>
              </a:rPr>
              <a:t>Prevent the property from being sold after your death to repay the cost of Medicaid benefits you received (in some states)</a:t>
            </a:r>
          </a:p>
          <a:p>
            <a:endParaRPr lang="en-US" sz="1600" dirty="0"/>
          </a:p>
        </p:txBody>
      </p:sp>
    </p:spTree>
    <p:extLst>
      <p:ext uri="{BB962C8B-B14F-4D97-AF65-F5344CB8AC3E}">
        <p14:creationId xmlns:p14="http://schemas.microsoft.com/office/powerpoint/2010/main" val="3216901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B2A3DF-7E49-4C7E-8E61-81DC13B16514}"/>
              </a:ext>
            </a:extLst>
          </p:cNvPr>
          <p:cNvSpPr>
            <a:spLocks noGrp="1"/>
          </p:cNvSpPr>
          <p:nvPr>
            <p:ph type="title"/>
          </p:nvPr>
        </p:nvSpPr>
        <p:spPr/>
        <p:txBody>
          <a:bodyPr/>
          <a:lstStyle/>
          <a:p>
            <a:pPr algn="ctr"/>
            <a:r>
              <a:rPr lang="en-US" dirty="0"/>
              <a:t>Wills</a:t>
            </a:r>
          </a:p>
        </p:txBody>
      </p:sp>
      <p:sp>
        <p:nvSpPr>
          <p:cNvPr id="5" name="Text Placeholder 4">
            <a:extLst>
              <a:ext uri="{FF2B5EF4-FFF2-40B4-BE49-F238E27FC236}">
                <a16:creationId xmlns:a16="http://schemas.microsoft.com/office/drawing/2014/main" id="{2CCEB288-F2DC-4245-8802-79F73950DA64}"/>
              </a:ext>
            </a:extLst>
          </p:cNvPr>
          <p:cNvSpPr>
            <a:spLocks noGrp="1"/>
          </p:cNvSpPr>
          <p:nvPr>
            <p:ph type="body" idx="1"/>
          </p:nvPr>
        </p:nvSpPr>
        <p:spPr/>
        <p:txBody>
          <a:bodyPr/>
          <a:lstStyle/>
          <a:p>
            <a:r>
              <a:rPr lang="en-US" dirty="0"/>
              <a:t>What they are </a:t>
            </a:r>
          </a:p>
        </p:txBody>
      </p:sp>
      <p:sp>
        <p:nvSpPr>
          <p:cNvPr id="8" name="Text Placeholder 7">
            <a:extLst>
              <a:ext uri="{FF2B5EF4-FFF2-40B4-BE49-F238E27FC236}">
                <a16:creationId xmlns:a16="http://schemas.microsoft.com/office/drawing/2014/main" id="{508DCC40-AEAE-4DAB-8E55-DDC175675F14}"/>
              </a:ext>
            </a:extLst>
          </p:cNvPr>
          <p:cNvSpPr>
            <a:spLocks noGrp="1"/>
          </p:cNvSpPr>
          <p:nvPr>
            <p:ph type="body" sz="half" idx="15"/>
          </p:nvPr>
        </p:nvSpPr>
        <p:spPr/>
        <p:txBody>
          <a:bodyPr>
            <a:normAutofit lnSpcReduction="10000"/>
          </a:bodyPr>
          <a:lstStyle/>
          <a:p>
            <a:r>
              <a:rPr lang="en-US" sz="2000" dirty="0">
                <a:solidFill>
                  <a:schemeClr val="tx1"/>
                </a:solidFill>
              </a:rPr>
              <a:t>Designate who you want (or do not want) to inherit your estate.</a:t>
            </a:r>
          </a:p>
          <a:p>
            <a:r>
              <a:rPr lang="en-US" sz="2000" dirty="0">
                <a:solidFill>
                  <a:schemeClr val="tx1"/>
                </a:solidFill>
              </a:rPr>
              <a:t>Set out amounts and specific assets, if desired, that will go to your heirs.</a:t>
            </a:r>
          </a:p>
          <a:p>
            <a:r>
              <a:rPr lang="en-US" sz="2000" dirty="0">
                <a:solidFill>
                  <a:schemeClr val="tx1"/>
                </a:solidFill>
              </a:rPr>
              <a:t>Sufficient estate planning for most.</a:t>
            </a:r>
          </a:p>
        </p:txBody>
      </p:sp>
      <p:sp>
        <p:nvSpPr>
          <p:cNvPr id="6" name="Text Placeholder 5">
            <a:extLst>
              <a:ext uri="{FF2B5EF4-FFF2-40B4-BE49-F238E27FC236}">
                <a16:creationId xmlns:a16="http://schemas.microsoft.com/office/drawing/2014/main" id="{BBC276D5-F731-4E89-9571-AEB89E612145}"/>
              </a:ext>
            </a:extLst>
          </p:cNvPr>
          <p:cNvSpPr>
            <a:spLocks noGrp="1"/>
          </p:cNvSpPr>
          <p:nvPr>
            <p:ph type="body" sz="quarter" idx="3"/>
          </p:nvPr>
        </p:nvSpPr>
        <p:spPr/>
        <p:txBody>
          <a:bodyPr/>
          <a:lstStyle/>
          <a:p>
            <a:r>
              <a:rPr lang="en-US" dirty="0"/>
              <a:t>Who is in charge</a:t>
            </a:r>
          </a:p>
        </p:txBody>
      </p:sp>
      <p:sp>
        <p:nvSpPr>
          <p:cNvPr id="9" name="Text Placeholder 8">
            <a:extLst>
              <a:ext uri="{FF2B5EF4-FFF2-40B4-BE49-F238E27FC236}">
                <a16:creationId xmlns:a16="http://schemas.microsoft.com/office/drawing/2014/main" id="{EFEBF770-A71E-482F-ADF8-76AE21D95F13}"/>
              </a:ext>
            </a:extLst>
          </p:cNvPr>
          <p:cNvSpPr>
            <a:spLocks noGrp="1"/>
          </p:cNvSpPr>
          <p:nvPr>
            <p:ph type="body" sz="half" idx="16"/>
          </p:nvPr>
        </p:nvSpPr>
        <p:spPr/>
        <p:txBody>
          <a:bodyPr>
            <a:normAutofit/>
          </a:bodyPr>
          <a:lstStyle/>
          <a:p>
            <a:r>
              <a:rPr lang="en-US" sz="2000" dirty="0">
                <a:solidFill>
                  <a:schemeClr val="tx1"/>
                </a:solidFill>
              </a:rPr>
              <a:t>You name a Personal Representative or Executor to ensure your instructions are followed. Can be a relative, friend or someone else.</a:t>
            </a:r>
          </a:p>
        </p:txBody>
      </p:sp>
      <p:sp>
        <p:nvSpPr>
          <p:cNvPr id="7" name="Text Placeholder 6">
            <a:extLst>
              <a:ext uri="{FF2B5EF4-FFF2-40B4-BE49-F238E27FC236}">
                <a16:creationId xmlns:a16="http://schemas.microsoft.com/office/drawing/2014/main" id="{A7E383A4-EDE6-4EDC-BC13-8B739CA84F93}"/>
              </a:ext>
            </a:extLst>
          </p:cNvPr>
          <p:cNvSpPr>
            <a:spLocks noGrp="1"/>
          </p:cNvSpPr>
          <p:nvPr>
            <p:ph type="body" sz="quarter" idx="13"/>
          </p:nvPr>
        </p:nvSpPr>
        <p:spPr/>
        <p:txBody>
          <a:bodyPr/>
          <a:lstStyle/>
          <a:p>
            <a:pPr algn="ctr"/>
            <a:r>
              <a:rPr lang="en-US" dirty="0"/>
              <a:t>How it works</a:t>
            </a:r>
          </a:p>
        </p:txBody>
      </p:sp>
      <p:sp>
        <p:nvSpPr>
          <p:cNvPr id="10" name="Text Placeholder 9">
            <a:extLst>
              <a:ext uri="{FF2B5EF4-FFF2-40B4-BE49-F238E27FC236}">
                <a16:creationId xmlns:a16="http://schemas.microsoft.com/office/drawing/2014/main" id="{8D2A5FE3-7682-49E2-9D5D-B4FA1CD4224E}"/>
              </a:ext>
            </a:extLst>
          </p:cNvPr>
          <p:cNvSpPr>
            <a:spLocks noGrp="1"/>
          </p:cNvSpPr>
          <p:nvPr>
            <p:ph type="body" sz="half" idx="17"/>
          </p:nvPr>
        </p:nvSpPr>
        <p:spPr/>
        <p:txBody>
          <a:bodyPr>
            <a:normAutofit/>
          </a:bodyPr>
          <a:lstStyle/>
          <a:p>
            <a:r>
              <a:rPr lang="en-US" sz="2000" dirty="0">
                <a:solidFill>
                  <a:schemeClr val="tx1"/>
                </a:solidFill>
              </a:rPr>
              <a:t>Upon your death, assets subject to the will (without beneficiary designations) will be distributed as you stated. Probate court may be involved.</a:t>
            </a:r>
          </a:p>
        </p:txBody>
      </p:sp>
    </p:spTree>
    <p:extLst>
      <p:ext uri="{BB962C8B-B14F-4D97-AF65-F5344CB8AC3E}">
        <p14:creationId xmlns:p14="http://schemas.microsoft.com/office/powerpoint/2010/main" val="2283241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3B96ECE-0A66-4970-8A3C-8792234B6100}"/>
              </a:ext>
            </a:extLst>
          </p:cNvPr>
          <p:cNvSpPr>
            <a:spLocks noGrp="1"/>
          </p:cNvSpPr>
          <p:nvPr>
            <p:ph type="title"/>
          </p:nvPr>
        </p:nvSpPr>
        <p:spPr/>
        <p:txBody>
          <a:bodyPr/>
          <a:lstStyle/>
          <a:p>
            <a:r>
              <a:rPr lang="en-US" dirty="0"/>
              <a:t>How do I decide what’s best for me?</a:t>
            </a:r>
          </a:p>
        </p:txBody>
      </p:sp>
      <p:sp>
        <p:nvSpPr>
          <p:cNvPr id="10" name="Content Placeholder 9">
            <a:extLst>
              <a:ext uri="{FF2B5EF4-FFF2-40B4-BE49-F238E27FC236}">
                <a16:creationId xmlns:a16="http://schemas.microsoft.com/office/drawing/2014/main" id="{45105759-1516-4E76-BBBE-E5BC69D70048}"/>
              </a:ext>
            </a:extLst>
          </p:cNvPr>
          <p:cNvSpPr>
            <a:spLocks noGrp="1"/>
          </p:cNvSpPr>
          <p:nvPr>
            <p:ph idx="1"/>
          </p:nvPr>
        </p:nvSpPr>
        <p:spPr/>
        <p:txBody>
          <a:bodyPr/>
          <a:lstStyle/>
          <a:p>
            <a:pPr lvl="0"/>
            <a:r>
              <a:rPr lang="en-US" dirty="0"/>
              <a:t>Call and open a case.</a:t>
            </a:r>
          </a:p>
          <a:p>
            <a:pPr lvl="0"/>
            <a:r>
              <a:rPr lang="en-US" dirty="0"/>
              <a:t>We will review your assets.</a:t>
            </a:r>
          </a:p>
          <a:p>
            <a:pPr lvl="0"/>
            <a:r>
              <a:rPr lang="en-US" dirty="0"/>
              <a:t>We will discuss how your property is currently held.</a:t>
            </a:r>
          </a:p>
          <a:p>
            <a:pPr lvl="0"/>
            <a:r>
              <a:rPr lang="en-US" dirty="0"/>
              <a:t>We will talk about how you want your property distributed and how best to accomplish it.</a:t>
            </a:r>
          </a:p>
          <a:p>
            <a:pPr lvl="0"/>
            <a:r>
              <a:rPr lang="en-US" dirty="0"/>
              <a:t>We will review the law that applies in your state.</a:t>
            </a:r>
          </a:p>
          <a:p>
            <a:pPr lvl="0"/>
            <a:r>
              <a:rPr lang="en-US" dirty="0"/>
              <a:t>Your attorney will create an estate plan that works for you.</a:t>
            </a:r>
          </a:p>
          <a:p>
            <a:endParaRPr lang="en-US" dirty="0"/>
          </a:p>
        </p:txBody>
      </p:sp>
      <p:sp>
        <p:nvSpPr>
          <p:cNvPr id="11" name="Text Placeholder 10">
            <a:extLst>
              <a:ext uri="{FF2B5EF4-FFF2-40B4-BE49-F238E27FC236}">
                <a16:creationId xmlns:a16="http://schemas.microsoft.com/office/drawing/2014/main" id="{F75F38A5-B3C4-47A1-9E5A-D77DDE5F2455}"/>
              </a:ext>
            </a:extLst>
          </p:cNvPr>
          <p:cNvSpPr>
            <a:spLocks noGrp="1"/>
          </p:cNvSpPr>
          <p:nvPr>
            <p:ph type="body" sz="half" idx="2"/>
          </p:nvPr>
        </p:nvSpPr>
        <p:spPr/>
        <p:txBody>
          <a:bodyPr>
            <a:normAutofit/>
          </a:bodyPr>
          <a:lstStyle/>
          <a:p>
            <a:r>
              <a:rPr lang="en-US" sz="2000" dirty="0"/>
              <a:t>Your UAW-FCA-Ford-</a:t>
            </a:r>
            <a:br>
              <a:rPr lang="en-US" sz="2000" dirty="0"/>
            </a:br>
            <a:r>
              <a:rPr lang="en-US" sz="2000" dirty="0"/>
              <a:t>General Motors Legal Services Plan can help!</a:t>
            </a:r>
          </a:p>
        </p:txBody>
      </p:sp>
    </p:spTree>
    <p:extLst>
      <p:ext uri="{BB962C8B-B14F-4D97-AF65-F5344CB8AC3E}">
        <p14:creationId xmlns:p14="http://schemas.microsoft.com/office/powerpoint/2010/main" val="986989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8B2C60-C848-4A05-A7B8-B9CC85FA8898}"/>
              </a:ext>
            </a:extLst>
          </p:cNvPr>
          <p:cNvPicPr>
            <a:picLocks noChangeAspect="1"/>
          </p:cNvPicPr>
          <p:nvPr/>
        </p:nvPicPr>
        <p:blipFill>
          <a:blip r:embed="rId3"/>
          <a:stretch>
            <a:fillRect/>
          </a:stretch>
        </p:blipFill>
        <p:spPr>
          <a:xfrm>
            <a:off x="1241116" y="1101422"/>
            <a:ext cx="2302419" cy="3131290"/>
          </a:xfrm>
          <a:prstGeom prst="rect">
            <a:avLst/>
          </a:prstGeom>
        </p:spPr>
      </p:pic>
      <p:sp>
        <p:nvSpPr>
          <p:cNvPr id="5" name="TextBox 4">
            <a:extLst>
              <a:ext uri="{FF2B5EF4-FFF2-40B4-BE49-F238E27FC236}">
                <a16:creationId xmlns:a16="http://schemas.microsoft.com/office/drawing/2014/main" id="{43EED01A-F04D-45E2-BB64-25A65975A169}"/>
              </a:ext>
            </a:extLst>
          </p:cNvPr>
          <p:cNvSpPr txBox="1"/>
          <p:nvPr/>
        </p:nvSpPr>
        <p:spPr>
          <a:xfrm>
            <a:off x="913856" y="4515352"/>
            <a:ext cx="10703526" cy="1508105"/>
          </a:xfrm>
          <a:prstGeom prst="rect">
            <a:avLst/>
          </a:prstGeom>
          <a:noFill/>
        </p:spPr>
        <p:txBody>
          <a:bodyPr wrap="square" rtlCol="0">
            <a:spAutoFit/>
          </a:bodyPr>
          <a:lstStyle/>
          <a:p>
            <a:r>
              <a:rPr lang="en-US" sz="4400" b="1" dirty="0"/>
              <a:t>Call to open a case: (800) 482-7700 </a:t>
            </a:r>
          </a:p>
          <a:p>
            <a:endParaRPr lang="en-US" sz="4800" b="1" dirty="0"/>
          </a:p>
        </p:txBody>
      </p:sp>
      <p:sp>
        <p:nvSpPr>
          <p:cNvPr id="6" name="TextBox 5">
            <a:extLst>
              <a:ext uri="{FF2B5EF4-FFF2-40B4-BE49-F238E27FC236}">
                <a16:creationId xmlns:a16="http://schemas.microsoft.com/office/drawing/2014/main" id="{6A1C4F65-CF8C-49CF-854F-0F13FA817BF0}"/>
              </a:ext>
            </a:extLst>
          </p:cNvPr>
          <p:cNvSpPr txBox="1"/>
          <p:nvPr/>
        </p:nvSpPr>
        <p:spPr>
          <a:xfrm>
            <a:off x="2392326" y="6116081"/>
            <a:ext cx="6867879" cy="369332"/>
          </a:xfrm>
          <a:prstGeom prst="rect">
            <a:avLst/>
          </a:prstGeom>
          <a:noFill/>
        </p:spPr>
        <p:txBody>
          <a:bodyPr wrap="square" rtlCol="0">
            <a:spAutoFit/>
          </a:bodyPr>
          <a:lstStyle/>
          <a:p>
            <a:r>
              <a:rPr lang="en-US" dirty="0"/>
              <a:t>© 2018 UAW-FCA-Ford-General Motors Legal Services Plan</a:t>
            </a:r>
          </a:p>
        </p:txBody>
      </p:sp>
      <p:sp>
        <p:nvSpPr>
          <p:cNvPr id="7" name="Title 6">
            <a:extLst>
              <a:ext uri="{FF2B5EF4-FFF2-40B4-BE49-F238E27FC236}">
                <a16:creationId xmlns:a16="http://schemas.microsoft.com/office/drawing/2014/main" id="{A3BF8CB5-F3A6-4D02-BC94-6A3756FBC211}"/>
              </a:ext>
            </a:extLst>
          </p:cNvPr>
          <p:cNvSpPr txBox="1">
            <a:spLocks/>
          </p:cNvSpPr>
          <p:nvPr/>
        </p:nvSpPr>
        <p:spPr>
          <a:xfrm>
            <a:off x="4231758" y="2134486"/>
            <a:ext cx="5326912" cy="2098226"/>
          </a:xfrm>
          <a:prstGeom prst="rect">
            <a:avLst/>
          </a:prstGeom>
        </p:spPr>
        <p:txBody>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en-US" sz="6000" b="1" i="1" dirty="0">
                <a:solidFill>
                  <a:prstClr val="black"/>
                </a:solidFill>
                <a:ea typeface="+mn-ea"/>
                <a:cs typeface="+mn-cs"/>
              </a:rPr>
              <a:t>It’s Your Plan!</a:t>
            </a:r>
            <a:br>
              <a:rPr lang="en-US" sz="6000" b="1" i="1" dirty="0">
                <a:solidFill>
                  <a:prstClr val="black"/>
                </a:solidFill>
                <a:ea typeface="+mn-ea"/>
                <a:cs typeface="+mn-cs"/>
              </a:rPr>
            </a:br>
            <a:endParaRPr lang="en-US" sz="6000" dirty="0"/>
          </a:p>
        </p:txBody>
      </p:sp>
    </p:spTree>
    <p:extLst>
      <p:ext uri="{BB962C8B-B14F-4D97-AF65-F5344CB8AC3E}">
        <p14:creationId xmlns:p14="http://schemas.microsoft.com/office/powerpoint/2010/main" val="62578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45EC7-BB78-4A35-A5D3-064BD4D78B52}"/>
              </a:ext>
            </a:extLst>
          </p:cNvPr>
          <p:cNvSpPr>
            <a:spLocks noGrp="1"/>
          </p:cNvSpPr>
          <p:nvPr>
            <p:ph type="title"/>
          </p:nvPr>
        </p:nvSpPr>
        <p:spPr/>
        <p:txBody>
          <a:bodyPr/>
          <a:lstStyle/>
          <a:p>
            <a:r>
              <a:rPr lang="en-US" dirty="0"/>
              <a:t>Why are people telling me I need a trust?</a:t>
            </a:r>
          </a:p>
        </p:txBody>
      </p:sp>
      <p:sp>
        <p:nvSpPr>
          <p:cNvPr id="13" name="Text Placeholder 12">
            <a:extLst>
              <a:ext uri="{FF2B5EF4-FFF2-40B4-BE49-F238E27FC236}">
                <a16:creationId xmlns:a16="http://schemas.microsoft.com/office/drawing/2014/main" id="{96C10B84-2425-49D5-A31F-B258B802D51B}"/>
              </a:ext>
            </a:extLst>
          </p:cNvPr>
          <p:cNvSpPr>
            <a:spLocks noGrp="1"/>
          </p:cNvSpPr>
          <p:nvPr>
            <p:ph type="body" idx="1"/>
          </p:nvPr>
        </p:nvSpPr>
        <p:spPr>
          <a:xfrm>
            <a:off x="6895559" y="2573079"/>
            <a:ext cx="3757545" cy="2388389"/>
          </a:xfrm>
        </p:spPr>
        <p:txBody>
          <a:bodyPr>
            <a:noAutofit/>
          </a:bodyPr>
          <a:lstStyle/>
          <a:p>
            <a:pPr marL="342900" indent="-342900">
              <a:buFont typeface="Arial" panose="020B0604020202020204" pitchFamily="34" charset="0"/>
              <a:buChar char="•"/>
            </a:pPr>
            <a:r>
              <a:rPr lang="en-US" dirty="0">
                <a:solidFill>
                  <a:schemeClr val="tx1"/>
                </a:solidFill>
              </a:rPr>
              <a:t>Profitable – A LOT OF PEOPLE MAKE MONEY OFF OF TRUSTS</a:t>
            </a:r>
          </a:p>
          <a:p>
            <a:pPr marL="342900" indent="-342900">
              <a:buFont typeface="Arial" panose="020B0604020202020204" pitchFamily="34" charset="0"/>
              <a:buChar char="•"/>
            </a:pPr>
            <a:r>
              <a:rPr lang="en-US" dirty="0">
                <a:solidFill>
                  <a:schemeClr val="tx1"/>
                </a:solidFill>
              </a:rPr>
              <a:t>Misleading information  about what a trust is and what it can accomplish</a:t>
            </a:r>
          </a:p>
          <a:p>
            <a:pPr marL="342900" indent="-342900">
              <a:buFont typeface="Arial" panose="020B0604020202020204" pitchFamily="34" charset="0"/>
              <a:buChar char="•"/>
            </a:pPr>
            <a:r>
              <a:rPr lang="en-US" dirty="0">
                <a:solidFill>
                  <a:schemeClr val="tx1"/>
                </a:solidFill>
              </a:rPr>
              <a:t>Myths about probate and taxes</a:t>
            </a:r>
          </a:p>
        </p:txBody>
      </p:sp>
    </p:spTree>
    <p:extLst>
      <p:ext uri="{BB962C8B-B14F-4D97-AF65-F5344CB8AC3E}">
        <p14:creationId xmlns:p14="http://schemas.microsoft.com/office/powerpoint/2010/main" val="229931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E67B2-B710-4523-AABD-5CB547C4D158}"/>
              </a:ext>
            </a:extLst>
          </p:cNvPr>
          <p:cNvSpPr>
            <a:spLocks noGrp="1"/>
          </p:cNvSpPr>
          <p:nvPr>
            <p:ph type="title"/>
          </p:nvPr>
        </p:nvSpPr>
        <p:spPr/>
        <p:txBody>
          <a:bodyPr/>
          <a:lstStyle/>
          <a:p>
            <a:r>
              <a:rPr lang="en-US" dirty="0"/>
              <a:t>Probate: dispelling the myths</a:t>
            </a:r>
          </a:p>
        </p:txBody>
      </p:sp>
      <p:sp>
        <p:nvSpPr>
          <p:cNvPr id="5" name="Text Placeholder 4">
            <a:extLst>
              <a:ext uri="{FF2B5EF4-FFF2-40B4-BE49-F238E27FC236}">
                <a16:creationId xmlns:a16="http://schemas.microsoft.com/office/drawing/2014/main" id="{8B95727A-34F9-43F1-87DE-301DA2A06713}"/>
              </a:ext>
            </a:extLst>
          </p:cNvPr>
          <p:cNvSpPr>
            <a:spLocks noGrp="1"/>
          </p:cNvSpPr>
          <p:nvPr>
            <p:ph type="body" idx="1"/>
          </p:nvPr>
        </p:nvSpPr>
        <p:spPr>
          <a:xfrm>
            <a:off x="6270745" y="1409877"/>
            <a:ext cx="4766301" cy="5052060"/>
          </a:xfrm>
        </p:spPr>
        <p:txBody>
          <a:bodyPr>
            <a:normAutofit fontScale="25000" lnSpcReduction="20000"/>
          </a:bodyPr>
          <a:lstStyle/>
          <a:p>
            <a:pPr marL="1143000" lvl="1" indent="-685800">
              <a:buFont typeface="Arial" panose="020B0604020202020204" pitchFamily="34" charset="0"/>
              <a:buChar char="•"/>
            </a:pPr>
            <a:r>
              <a:rPr lang="en-US" sz="6400" dirty="0">
                <a:solidFill>
                  <a:schemeClr val="tx1"/>
                </a:solidFill>
              </a:rPr>
              <a:t>Probate helps with the disbursement of your assets according to your estate plan or by law if you die without a will.</a:t>
            </a:r>
          </a:p>
          <a:p>
            <a:pPr marL="1143000" lvl="1" indent="-685800">
              <a:buFont typeface="Arial" panose="020B0604020202020204" pitchFamily="34" charset="0"/>
              <a:buChar char="•"/>
            </a:pPr>
            <a:r>
              <a:rPr lang="en-US" sz="6400" dirty="0">
                <a:solidFill>
                  <a:schemeClr val="tx1"/>
                </a:solidFill>
              </a:rPr>
              <a:t>If needed, probate often isn’t complex and for most, it’s not expensive.</a:t>
            </a:r>
          </a:p>
          <a:p>
            <a:pPr marL="1143000" lvl="1" indent="-685800">
              <a:buFont typeface="Arial" panose="020B0604020202020204" pitchFamily="34" charset="0"/>
              <a:buChar char="•"/>
            </a:pPr>
            <a:r>
              <a:rPr lang="en-US" sz="6400" dirty="0">
                <a:solidFill>
                  <a:schemeClr val="tx1"/>
                </a:solidFill>
              </a:rPr>
              <a:t>Creditors have a right to be notified and file claims against trust assets, just as they do in probate cases.</a:t>
            </a:r>
          </a:p>
          <a:p>
            <a:pPr marL="1143000" lvl="1" indent="-685800">
              <a:buFont typeface="Arial" panose="020B0604020202020204" pitchFamily="34" charset="0"/>
              <a:buChar char="•"/>
            </a:pPr>
            <a:r>
              <a:rPr lang="en-US" sz="6400" dirty="0">
                <a:solidFill>
                  <a:schemeClr val="tx1"/>
                </a:solidFill>
              </a:rPr>
              <a:t>When the first spouse dies, creditors of a trust may have more rights than they would in a probate.</a:t>
            </a:r>
          </a:p>
          <a:p>
            <a:pPr marL="1143000" lvl="1" indent="-685800">
              <a:buFont typeface="Arial" panose="020B0604020202020204" pitchFamily="34" charset="0"/>
              <a:buChar char="•"/>
            </a:pPr>
            <a:r>
              <a:rPr lang="en-US" sz="6400" dirty="0">
                <a:solidFill>
                  <a:schemeClr val="tx1"/>
                </a:solidFill>
              </a:rPr>
              <a:t>If the estate is small, probate may be completed very quickly.</a:t>
            </a:r>
          </a:p>
          <a:p>
            <a:pPr marL="1143000" lvl="1" indent="-685800">
              <a:buFont typeface="Arial" panose="020B0604020202020204" pitchFamily="34" charset="0"/>
              <a:buChar char="•"/>
            </a:pPr>
            <a:r>
              <a:rPr lang="en-US" sz="6400" dirty="0">
                <a:solidFill>
                  <a:schemeClr val="tx1"/>
                </a:solidFill>
              </a:rPr>
              <a:t>Often probate isn’t needed; this is the case when a spouse dies and there is joint ownership or when beneficiaries have been named on assets.</a:t>
            </a:r>
          </a:p>
          <a:p>
            <a:endParaRPr lang="en-US" dirty="0"/>
          </a:p>
        </p:txBody>
      </p:sp>
    </p:spTree>
    <p:extLst>
      <p:ext uri="{BB962C8B-B14F-4D97-AF65-F5344CB8AC3E}">
        <p14:creationId xmlns:p14="http://schemas.microsoft.com/office/powerpoint/2010/main" val="57059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6C6EA-5D87-4A10-8C74-20C722E642C3}"/>
              </a:ext>
            </a:extLst>
          </p:cNvPr>
          <p:cNvSpPr>
            <a:spLocks noGrp="1"/>
          </p:cNvSpPr>
          <p:nvPr>
            <p:ph type="title"/>
          </p:nvPr>
        </p:nvSpPr>
        <p:spPr/>
        <p:txBody>
          <a:bodyPr/>
          <a:lstStyle/>
          <a:p>
            <a:r>
              <a:rPr lang="en-US" dirty="0"/>
              <a:t>Inheritance Taxes </a:t>
            </a:r>
            <a:br>
              <a:rPr lang="en-US" dirty="0"/>
            </a:br>
            <a:r>
              <a:rPr lang="en-US" sz="2800" dirty="0"/>
              <a:t>Do I need to worry?</a:t>
            </a:r>
          </a:p>
        </p:txBody>
      </p:sp>
      <p:sp>
        <p:nvSpPr>
          <p:cNvPr id="3" name="Text Placeholder 2">
            <a:extLst>
              <a:ext uri="{FF2B5EF4-FFF2-40B4-BE49-F238E27FC236}">
                <a16:creationId xmlns:a16="http://schemas.microsoft.com/office/drawing/2014/main" id="{C55A4791-727D-4F4A-AEBE-CE8DF3A9682C}"/>
              </a:ext>
            </a:extLst>
          </p:cNvPr>
          <p:cNvSpPr>
            <a:spLocks noGrp="1"/>
          </p:cNvSpPr>
          <p:nvPr>
            <p:ph type="body" idx="1"/>
          </p:nvPr>
        </p:nvSpPr>
        <p:spPr/>
        <p:txBody>
          <a:bodyPr>
            <a:noAutofit/>
          </a:bodyPr>
          <a:lstStyle/>
          <a:p>
            <a:pPr marL="342900" indent="-342900">
              <a:buFont typeface="Arial" panose="020B0604020202020204" pitchFamily="34" charset="0"/>
              <a:buChar char="•"/>
            </a:pPr>
            <a:r>
              <a:rPr lang="en-US" dirty="0">
                <a:solidFill>
                  <a:schemeClr val="tx1"/>
                </a:solidFill>
              </a:rPr>
              <a:t>Estate tax avoidance isn’t an issue for most people </a:t>
            </a:r>
          </a:p>
          <a:p>
            <a:pPr marL="342900" indent="-342900">
              <a:buFont typeface="Arial" panose="020B0604020202020204" pitchFamily="34" charset="0"/>
              <a:buChar char="•"/>
            </a:pPr>
            <a:r>
              <a:rPr lang="en-US" dirty="0">
                <a:solidFill>
                  <a:schemeClr val="tx1"/>
                </a:solidFill>
              </a:rPr>
              <a:t>2018 inheritance Tax threshold:</a:t>
            </a:r>
          </a:p>
          <a:p>
            <a:pPr marL="800100" lvl="1" indent="-342900">
              <a:buFont typeface="Arial" panose="020B0604020202020204" pitchFamily="34" charset="0"/>
              <a:buChar char="•"/>
            </a:pPr>
            <a:r>
              <a:rPr lang="en-US" sz="2000" dirty="0">
                <a:solidFill>
                  <a:schemeClr val="tx1"/>
                </a:solidFill>
              </a:rPr>
              <a:t> $5.6 million for single</a:t>
            </a:r>
          </a:p>
          <a:p>
            <a:pPr marL="800100" lvl="1" indent="-342900">
              <a:buFont typeface="Arial" panose="020B0604020202020204" pitchFamily="34" charset="0"/>
              <a:buChar char="•"/>
            </a:pPr>
            <a:r>
              <a:rPr lang="en-US" sz="2000" dirty="0">
                <a:solidFill>
                  <a:schemeClr val="tx1"/>
                </a:solidFill>
              </a:rPr>
              <a:t> $11.2 million for   married couple</a:t>
            </a:r>
          </a:p>
        </p:txBody>
      </p:sp>
    </p:spTree>
    <p:extLst>
      <p:ext uri="{BB962C8B-B14F-4D97-AF65-F5344CB8AC3E}">
        <p14:creationId xmlns:p14="http://schemas.microsoft.com/office/powerpoint/2010/main" val="896955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60EBCE-4C75-4FFC-963A-BDEA09631E2D}"/>
              </a:ext>
            </a:extLst>
          </p:cNvPr>
          <p:cNvSpPr>
            <a:spLocks noGrp="1"/>
          </p:cNvSpPr>
          <p:nvPr>
            <p:ph type="title"/>
          </p:nvPr>
        </p:nvSpPr>
        <p:spPr/>
        <p:txBody>
          <a:bodyPr/>
          <a:lstStyle/>
          <a:p>
            <a:r>
              <a:rPr lang="en-US" dirty="0"/>
              <a:t>What no one tells you about trusts</a:t>
            </a:r>
          </a:p>
        </p:txBody>
      </p:sp>
      <p:sp>
        <p:nvSpPr>
          <p:cNvPr id="5" name="Text Placeholder 4">
            <a:extLst>
              <a:ext uri="{FF2B5EF4-FFF2-40B4-BE49-F238E27FC236}">
                <a16:creationId xmlns:a16="http://schemas.microsoft.com/office/drawing/2014/main" id="{FA372E57-4741-4186-92FE-05E2DB278A11}"/>
              </a:ext>
            </a:extLst>
          </p:cNvPr>
          <p:cNvSpPr>
            <a:spLocks noGrp="1"/>
          </p:cNvSpPr>
          <p:nvPr>
            <p:ph type="body" idx="1"/>
          </p:nvPr>
        </p:nvSpPr>
        <p:spPr/>
        <p:txBody>
          <a:bodyPr/>
          <a:lstStyle/>
          <a:p>
            <a:r>
              <a:rPr lang="en-US" dirty="0"/>
              <a:t>Inconvenient</a:t>
            </a:r>
          </a:p>
        </p:txBody>
      </p:sp>
      <p:sp>
        <p:nvSpPr>
          <p:cNvPr id="8" name="Text Placeholder 7">
            <a:extLst>
              <a:ext uri="{FF2B5EF4-FFF2-40B4-BE49-F238E27FC236}">
                <a16:creationId xmlns:a16="http://schemas.microsoft.com/office/drawing/2014/main" id="{3518519D-DAD9-4D89-B415-9AB73792A569}"/>
              </a:ext>
            </a:extLst>
          </p:cNvPr>
          <p:cNvSpPr>
            <a:spLocks noGrp="1"/>
          </p:cNvSpPr>
          <p:nvPr>
            <p:ph type="body" sz="half" idx="15"/>
          </p:nvPr>
        </p:nvSpPr>
        <p:spPr/>
        <p:txBody>
          <a:bodyPr/>
          <a:lstStyle/>
          <a:p>
            <a:r>
              <a:rPr lang="en-US" sz="2000" dirty="0">
                <a:solidFill>
                  <a:schemeClr val="tx1"/>
                </a:solidFill>
              </a:rPr>
              <a:t>All assets are in trust’s name.  If you want to use an asset as collateral for a mortgage for example, you may run into issues with lender.</a:t>
            </a:r>
          </a:p>
          <a:p>
            <a:endParaRPr lang="en-US" dirty="0">
              <a:solidFill>
                <a:schemeClr val="tx1"/>
              </a:solidFill>
            </a:endParaRPr>
          </a:p>
        </p:txBody>
      </p:sp>
      <p:sp>
        <p:nvSpPr>
          <p:cNvPr id="6" name="Text Placeholder 5">
            <a:extLst>
              <a:ext uri="{FF2B5EF4-FFF2-40B4-BE49-F238E27FC236}">
                <a16:creationId xmlns:a16="http://schemas.microsoft.com/office/drawing/2014/main" id="{12B1D24D-D677-4CE2-BE99-E29DBB5DA948}"/>
              </a:ext>
            </a:extLst>
          </p:cNvPr>
          <p:cNvSpPr>
            <a:spLocks noGrp="1"/>
          </p:cNvSpPr>
          <p:nvPr>
            <p:ph type="body" sz="quarter" idx="3"/>
          </p:nvPr>
        </p:nvSpPr>
        <p:spPr/>
        <p:txBody>
          <a:bodyPr/>
          <a:lstStyle/>
          <a:p>
            <a:r>
              <a:rPr lang="en-US" dirty="0"/>
              <a:t>Can be contested</a:t>
            </a:r>
          </a:p>
        </p:txBody>
      </p:sp>
      <p:sp>
        <p:nvSpPr>
          <p:cNvPr id="9" name="Text Placeholder 8">
            <a:extLst>
              <a:ext uri="{FF2B5EF4-FFF2-40B4-BE49-F238E27FC236}">
                <a16:creationId xmlns:a16="http://schemas.microsoft.com/office/drawing/2014/main" id="{1D493E8E-9154-4CB6-8E7A-D8A27222FE52}"/>
              </a:ext>
            </a:extLst>
          </p:cNvPr>
          <p:cNvSpPr>
            <a:spLocks noGrp="1"/>
          </p:cNvSpPr>
          <p:nvPr>
            <p:ph type="body" sz="half" idx="16"/>
          </p:nvPr>
        </p:nvSpPr>
        <p:spPr/>
        <p:txBody>
          <a:bodyPr/>
          <a:lstStyle/>
          <a:p>
            <a:r>
              <a:rPr lang="en-US" sz="2000" dirty="0">
                <a:solidFill>
                  <a:schemeClr val="tx1"/>
                </a:solidFill>
              </a:rPr>
              <a:t>Trusts, like wills, can be contested. An unhappy relative can still claim the grantor was unduly influenced or incapacitated</a:t>
            </a:r>
            <a:r>
              <a:rPr lang="en-US" sz="2000" dirty="0"/>
              <a:t>.</a:t>
            </a:r>
          </a:p>
          <a:p>
            <a:endParaRPr lang="en-US" dirty="0"/>
          </a:p>
        </p:txBody>
      </p:sp>
      <p:sp>
        <p:nvSpPr>
          <p:cNvPr id="7" name="Text Placeholder 6">
            <a:extLst>
              <a:ext uri="{FF2B5EF4-FFF2-40B4-BE49-F238E27FC236}">
                <a16:creationId xmlns:a16="http://schemas.microsoft.com/office/drawing/2014/main" id="{0BF60725-C573-433A-846D-CA469BBBD62B}"/>
              </a:ext>
            </a:extLst>
          </p:cNvPr>
          <p:cNvSpPr>
            <a:spLocks noGrp="1"/>
          </p:cNvSpPr>
          <p:nvPr>
            <p:ph type="body" sz="quarter" idx="13"/>
          </p:nvPr>
        </p:nvSpPr>
        <p:spPr/>
        <p:txBody>
          <a:bodyPr/>
          <a:lstStyle/>
          <a:p>
            <a:r>
              <a:rPr lang="en-US" dirty="0"/>
              <a:t>Title issues</a:t>
            </a:r>
          </a:p>
        </p:txBody>
      </p:sp>
      <p:sp>
        <p:nvSpPr>
          <p:cNvPr id="10" name="Text Placeholder 9">
            <a:extLst>
              <a:ext uri="{FF2B5EF4-FFF2-40B4-BE49-F238E27FC236}">
                <a16:creationId xmlns:a16="http://schemas.microsoft.com/office/drawing/2014/main" id="{06AC9117-C526-4CE8-85F0-193D3C2A21D0}"/>
              </a:ext>
            </a:extLst>
          </p:cNvPr>
          <p:cNvSpPr>
            <a:spLocks noGrp="1"/>
          </p:cNvSpPr>
          <p:nvPr>
            <p:ph type="body" sz="half" idx="17"/>
          </p:nvPr>
        </p:nvSpPr>
        <p:spPr/>
        <p:txBody>
          <a:bodyPr/>
          <a:lstStyle/>
          <a:p>
            <a:r>
              <a:rPr lang="en-US" sz="2000" dirty="0">
                <a:solidFill>
                  <a:schemeClr val="tx1"/>
                </a:solidFill>
              </a:rPr>
              <a:t>Have to remember to title all assets in trust’s name.</a:t>
            </a:r>
          </a:p>
          <a:p>
            <a:endParaRPr lang="en-US" dirty="0"/>
          </a:p>
        </p:txBody>
      </p:sp>
    </p:spTree>
    <p:extLst>
      <p:ext uri="{BB962C8B-B14F-4D97-AF65-F5344CB8AC3E}">
        <p14:creationId xmlns:p14="http://schemas.microsoft.com/office/powerpoint/2010/main" val="1456066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0EB5F-59FF-45C1-B846-53760EFC0AA1}"/>
              </a:ext>
            </a:extLst>
          </p:cNvPr>
          <p:cNvSpPr>
            <a:spLocks noGrp="1"/>
          </p:cNvSpPr>
          <p:nvPr>
            <p:ph type="title"/>
          </p:nvPr>
        </p:nvSpPr>
        <p:spPr>
          <a:xfrm>
            <a:off x="1219200" y="1228850"/>
            <a:ext cx="8761413" cy="706964"/>
          </a:xfrm>
        </p:spPr>
        <p:txBody>
          <a:bodyPr/>
          <a:lstStyle/>
          <a:p>
            <a:pPr algn="ctr"/>
            <a:r>
              <a:rPr lang="en-US" dirty="0"/>
              <a:t>What is a Trust?</a:t>
            </a:r>
            <a:br>
              <a:rPr lang="en-US" dirty="0"/>
            </a:br>
            <a:r>
              <a:rPr lang="en-US" sz="1800" dirty="0"/>
              <a:t>A trust is an agreement where property is held by one party for the benefit of another party. The trust document describes how the assets (property) will be held and managed</a:t>
            </a:r>
            <a:br>
              <a:rPr lang="en-US" dirty="0"/>
            </a:br>
            <a:endParaRPr lang="en-US" dirty="0"/>
          </a:p>
        </p:txBody>
      </p:sp>
      <p:sp>
        <p:nvSpPr>
          <p:cNvPr id="3" name="Content Placeholder 2">
            <a:extLst>
              <a:ext uri="{FF2B5EF4-FFF2-40B4-BE49-F238E27FC236}">
                <a16:creationId xmlns:a16="http://schemas.microsoft.com/office/drawing/2014/main" id="{E8842031-D65F-476B-AF1F-291579AB713D}"/>
              </a:ext>
            </a:extLst>
          </p:cNvPr>
          <p:cNvSpPr>
            <a:spLocks noGrp="1"/>
          </p:cNvSpPr>
          <p:nvPr>
            <p:ph idx="1"/>
          </p:nvPr>
        </p:nvSpPr>
        <p:spPr/>
        <p:txBody>
          <a:bodyPr/>
          <a:lstStyle/>
          <a:p>
            <a:pPr lvl="0"/>
            <a:r>
              <a:rPr lang="en-US" sz="2000" dirty="0"/>
              <a:t>A trustee is appointed to manage the assets.</a:t>
            </a:r>
          </a:p>
          <a:p>
            <a:pPr lvl="1"/>
            <a:r>
              <a:rPr lang="en-US" sz="2000" dirty="0"/>
              <a:t>The </a:t>
            </a:r>
            <a:r>
              <a:rPr lang="en-US" sz="2000" dirty="0">
                <a:solidFill>
                  <a:schemeClr val="tx1"/>
                </a:solidFill>
              </a:rPr>
              <a:t>trustee o</a:t>
            </a:r>
            <a:r>
              <a:rPr lang="en-US" sz="2000" dirty="0"/>
              <a:t>f the trust can be a person or an institution that can take title to property on behalf of a beneficiary. </a:t>
            </a:r>
          </a:p>
          <a:p>
            <a:pPr lvl="1"/>
            <a:r>
              <a:rPr lang="en-US" sz="2000" dirty="0"/>
              <a:t>The trustee is responsible for managing the property according to the rules outlined in the trust.</a:t>
            </a:r>
          </a:p>
          <a:p>
            <a:pPr lvl="0"/>
            <a:r>
              <a:rPr lang="en-US" sz="2000" dirty="0"/>
              <a:t>Trusts must be “funded.” This means that grantor’s assets must be transferred to the trust. Property not placed in the trust will pass by other means: designated beneficiary or probate.</a:t>
            </a:r>
          </a:p>
          <a:p>
            <a:pPr lvl="0"/>
            <a:r>
              <a:rPr lang="en-US" sz="2000" dirty="0"/>
              <a:t>There are different kinds of trusts.</a:t>
            </a:r>
          </a:p>
          <a:p>
            <a:pPr marL="0" indent="0">
              <a:buNone/>
            </a:pPr>
            <a:endParaRPr lang="en-US" sz="2000" dirty="0"/>
          </a:p>
          <a:p>
            <a:endParaRPr lang="en-US" dirty="0"/>
          </a:p>
        </p:txBody>
      </p:sp>
    </p:spTree>
    <p:extLst>
      <p:ext uri="{BB962C8B-B14F-4D97-AF65-F5344CB8AC3E}">
        <p14:creationId xmlns:p14="http://schemas.microsoft.com/office/powerpoint/2010/main" val="412997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A2889-0B78-40F9-A461-C9AB468522C6}"/>
              </a:ext>
            </a:extLst>
          </p:cNvPr>
          <p:cNvSpPr>
            <a:spLocks noGrp="1"/>
          </p:cNvSpPr>
          <p:nvPr>
            <p:ph type="title"/>
          </p:nvPr>
        </p:nvSpPr>
        <p:spPr/>
        <p:txBody>
          <a:bodyPr/>
          <a:lstStyle/>
          <a:p>
            <a:pPr algn="ctr"/>
            <a:r>
              <a:rPr lang="en-US" dirty="0"/>
              <a:t>Testamentary Trusts</a:t>
            </a:r>
          </a:p>
        </p:txBody>
      </p:sp>
      <p:graphicFrame>
        <p:nvGraphicFramePr>
          <p:cNvPr id="13" name="Content Placeholder 12">
            <a:extLst>
              <a:ext uri="{FF2B5EF4-FFF2-40B4-BE49-F238E27FC236}">
                <a16:creationId xmlns:a16="http://schemas.microsoft.com/office/drawing/2014/main" id="{A4C16E38-ECA5-44AC-879C-AEAE07B2CCF5}"/>
              </a:ext>
            </a:extLst>
          </p:cNvPr>
          <p:cNvGraphicFramePr>
            <a:graphicFrameLocks noGrp="1"/>
          </p:cNvGraphicFramePr>
          <p:nvPr>
            <p:ph idx="1"/>
            <p:extLst>
              <p:ext uri="{D42A27DB-BD31-4B8C-83A1-F6EECF244321}">
                <p14:modId xmlns:p14="http://schemas.microsoft.com/office/powerpoint/2010/main" val="1737883095"/>
              </p:ext>
            </p:extLst>
          </p:nvPr>
        </p:nvGraphicFramePr>
        <p:xfrm>
          <a:off x="1155700" y="2603500"/>
          <a:ext cx="8824913" cy="3416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0140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127938E-EDED-408E-9CCA-A7165C9A0FF7}"/>
              </a:ext>
            </a:extLst>
          </p:cNvPr>
          <p:cNvSpPr>
            <a:spLocks noGrp="1"/>
          </p:cNvSpPr>
          <p:nvPr>
            <p:ph type="title"/>
          </p:nvPr>
        </p:nvSpPr>
        <p:spPr/>
        <p:txBody>
          <a:bodyPr/>
          <a:lstStyle/>
          <a:p>
            <a:pPr algn="ctr"/>
            <a:r>
              <a:rPr lang="en-US" dirty="0"/>
              <a:t>Special Needs Trusts</a:t>
            </a:r>
          </a:p>
        </p:txBody>
      </p:sp>
      <p:sp>
        <p:nvSpPr>
          <p:cNvPr id="5" name="Text Placeholder 4">
            <a:extLst>
              <a:ext uri="{FF2B5EF4-FFF2-40B4-BE49-F238E27FC236}">
                <a16:creationId xmlns:a16="http://schemas.microsoft.com/office/drawing/2014/main" id="{B7E39A99-BFD1-405B-90D1-354507A15F8B}"/>
              </a:ext>
            </a:extLst>
          </p:cNvPr>
          <p:cNvSpPr>
            <a:spLocks noGrp="1"/>
          </p:cNvSpPr>
          <p:nvPr>
            <p:ph type="body" idx="1"/>
          </p:nvPr>
        </p:nvSpPr>
        <p:spPr>
          <a:xfrm>
            <a:off x="6906989" y="1348740"/>
            <a:ext cx="4130057" cy="4126230"/>
          </a:xfrm>
        </p:spPr>
        <p:txBody>
          <a:bodyPr/>
          <a:lstStyle/>
          <a:p>
            <a:pPr marL="342900" indent="-342900">
              <a:buFont typeface="Arial" panose="020B0604020202020204" pitchFamily="34" charset="0"/>
              <a:buChar char="•"/>
            </a:pPr>
            <a:r>
              <a:rPr lang="en-US" dirty="0">
                <a:solidFill>
                  <a:schemeClr val="tx1"/>
                </a:solidFill>
              </a:rPr>
              <a:t>trusts that become the recipient of a disabled individual’s assets </a:t>
            </a:r>
          </a:p>
          <a:p>
            <a:pPr marL="342900" indent="-342900">
              <a:buFont typeface="Arial" panose="020B0604020202020204" pitchFamily="34" charset="0"/>
              <a:buChar char="•"/>
            </a:pPr>
            <a:r>
              <a:rPr lang="en-US" dirty="0">
                <a:solidFill>
                  <a:schemeClr val="tx1"/>
                </a:solidFill>
              </a:rPr>
              <a:t>prevent disqualification from disability benefits</a:t>
            </a:r>
          </a:p>
        </p:txBody>
      </p:sp>
    </p:spTree>
    <p:extLst>
      <p:ext uri="{BB962C8B-B14F-4D97-AF65-F5344CB8AC3E}">
        <p14:creationId xmlns:p14="http://schemas.microsoft.com/office/powerpoint/2010/main" val="2086437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DF6AEED1-0FC9-450A-9A56-C6D4C2F055BF}"/>
              </a:ext>
            </a:extLst>
          </p:cNvPr>
          <p:cNvSpPr>
            <a:spLocks noGrp="1"/>
          </p:cNvSpPr>
          <p:nvPr>
            <p:ph type="title"/>
          </p:nvPr>
        </p:nvSpPr>
        <p:spPr>
          <a:xfrm>
            <a:off x="1154954" y="1090626"/>
            <a:ext cx="8761413" cy="706964"/>
          </a:xfrm>
        </p:spPr>
        <p:txBody>
          <a:bodyPr/>
          <a:lstStyle/>
          <a:p>
            <a:pPr algn="ctr"/>
            <a:r>
              <a:rPr lang="en-US" dirty="0"/>
              <a:t>Revocable Living Trusts </a:t>
            </a:r>
            <a:br>
              <a:rPr lang="en-US" dirty="0"/>
            </a:br>
            <a:endParaRPr lang="en-US" dirty="0"/>
          </a:p>
        </p:txBody>
      </p:sp>
      <p:sp>
        <p:nvSpPr>
          <p:cNvPr id="10" name="Content Placeholder 9">
            <a:extLst>
              <a:ext uri="{FF2B5EF4-FFF2-40B4-BE49-F238E27FC236}">
                <a16:creationId xmlns:a16="http://schemas.microsoft.com/office/drawing/2014/main" id="{D05B8A4D-2971-459D-B2A8-A534EC181ED3}"/>
              </a:ext>
            </a:extLst>
          </p:cNvPr>
          <p:cNvSpPr>
            <a:spLocks noGrp="1"/>
          </p:cNvSpPr>
          <p:nvPr>
            <p:ph sz="half" idx="1"/>
          </p:nvPr>
        </p:nvSpPr>
        <p:spPr/>
        <p:txBody>
          <a:bodyPr>
            <a:normAutofit fontScale="92500" lnSpcReduction="20000"/>
          </a:bodyPr>
          <a:lstStyle/>
          <a:p>
            <a:r>
              <a:rPr lang="en-US" sz="2000" dirty="0">
                <a:solidFill>
                  <a:schemeClr val="tx1"/>
                </a:solidFill>
              </a:rPr>
              <a:t>Trusts created by you during your lifetime through a transfer of property to a trustee.</a:t>
            </a:r>
          </a:p>
          <a:p>
            <a:r>
              <a:rPr lang="en-US" sz="2000" dirty="0">
                <a:solidFill>
                  <a:schemeClr val="tx1"/>
                </a:solidFill>
              </a:rPr>
              <a:t>You (and your spouse) are usually the first trustee with a successor trustee named to take over upon your death.</a:t>
            </a:r>
          </a:p>
          <a:p>
            <a:r>
              <a:rPr lang="en-US" sz="2000" dirty="0">
                <a:solidFill>
                  <a:schemeClr val="tx1"/>
                </a:solidFill>
              </a:rPr>
              <a:t>You transfer your property into the name of the trust.</a:t>
            </a:r>
          </a:p>
          <a:p>
            <a:r>
              <a:rPr lang="en-US" sz="2000" dirty="0">
                <a:solidFill>
                  <a:schemeClr val="tx1"/>
                </a:solidFill>
              </a:rPr>
              <a:t>While you (and your spouse) are living, you are beneficiaries of both income and principal from the trust.</a:t>
            </a:r>
          </a:p>
        </p:txBody>
      </p:sp>
      <p:sp>
        <p:nvSpPr>
          <p:cNvPr id="11" name="Content Placeholder 10">
            <a:extLst>
              <a:ext uri="{FF2B5EF4-FFF2-40B4-BE49-F238E27FC236}">
                <a16:creationId xmlns:a16="http://schemas.microsoft.com/office/drawing/2014/main" id="{3ABEE12E-D757-4800-A7D8-FFC423C970F6}"/>
              </a:ext>
            </a:extLst>
          </p:cNvPr>
          <p:cNvSpPr>
            <a:spLocks noGrp="1"/>
          </p:cNvSpPr>
          <p:nvPr>
            <p:ph sz="half" idx="2"/>
          </p:nvPr>
        </p:nvSpPr>
        <p:spPr/>
        <p:txBody>
          <a:bodyPr>
            <a:normAutofit fontScale="92500" lnSpcReduction="20000"/>
          </a:bodyPr>
          <a:lstStyle/>
          <a:p>
            <a:r>
              <a:rPr lang="en-US" sz="2000" dirty="0">
                <a:solidFill>
                  <a:schemeClr val="tx1"/>
                </a:solidFill>
              </a:rPr>
              <a:t>You retain the power to change or revoke the trust during your lifetime.</a:t>
            </a:r>
          </a:p>
          <a:p>
            <a:r>
              <a:rPr lang="en-US" sz="2000" dirty="0">
                <a:solidFill>
                  <a:schemeClr val="tx1"/>
                </a:solidFill>
              </a:rPr>
              <a:t>You retain the power to access your assets.</a:t>
            </a:r>
          </a:p>
          <a:p>
            <a:r>
              <a:rPr lang="en-US" sz="2000" dirty="0">
                <a:solidFill>
                  <a:schemeClr val="tx1"/>
                </a:solidFill>
              </a:rPr>
              <a:t>Upon your death, the trust cannot be changed and the successor trustee is in charge.</a:t>
            </a:r>
          </a:p>
          <a:p>
            <a:endParaRPr lang="en-US" dirty="0"/>
          </a:p>
        </p:txBody>
      </p:sp>
    </p:spTree>
    <p:extLst>
      <p:ext uri="{BB962C8B-B14F-4D97-AF65-F5344CB8AC3E}">
        <p14:creationId xmlns:p14="http://schemas.microsoft.com/office/powerpoint/2010/main" val="7443264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1504</TotalTime>
  <Words>1423</Words>
  <Application>Microsoft Office PowerPoint</Application>
  <PresentationFormat>Widescreen</PresentationFormat>
  <Paragraphs>129</Paragraphs>
  <Slides>18</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Century Gothic</vt:lpstr>
      <vt:lpstr>Symbol</vt:lpstr>
      <vt:lpstr>Wingdings 3</vt:lpstr>
      <vt:lpstr>Ion Boardroom</vt:lpstr>
      <vt:lpstr>The Truth About Trusts</vt:lpstr>
      <vt:lpstr>Why are people telling me I need a trust?</vt:lpstr>
      <vt:lpstr>Probate: dispelling the myths</vt:lpstr>
      <vt:lpstr>Inheritance Taxes  Do I need to worry?</vt:lpstr>
      <vt:lpstr>What no one tells you about trusts</vt:lpstr>
      <vt:lpstr>What is a Trust? A trust is an agreement where property is held by one party for the benefit of another party. The trust document describes how the assets (property) will be held and managed </vt:lpstr>
      <vt:lpstr>Testamentary Trusts</vt:lpstr>
      <vt:lpstr>Special Needs Trusts</vt:lpstr>
      <vt:lpstr>Revocable Living Trusts  </vt:lpstr>
      <vt:lpstr>Irrevocable Living Trusts  </vt:lpstr>
      <vt:lpstr>Irrevocable Living Trusts for Medicaid </vt:lpstr>
      <vt:lpstr>Other planning devices</vt:lpstr>
      <vt:lpstr>Joint Ownership</vt:lpstr>
      <vt:lpstr>Beneficiaries on Bank Accounts  and Investments </vt:lpstr>
      <vt:lpstr>Transfer on Death Deeds </vt:lpstr>
      <vt:lpstr>Wills</vt:lpstr>
      <vt:lpstr>How do I decide what’s best for 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Truth About Trusts</dc:title>
  <dc:creator>Elaine Eizelman</dc:creator>
  <cp:lastModifiedBy>Georgi-Ann</cp:lastModifiedBy>
  <cp:revision>74</cp:revision>
  <cp:lastPrinted>2018-12-04T17:25:52Z</cp:lastPrinted>
  <dcterms:created xsi:type="dcterms:W3CDTF">2018-11-27T16:46:17Z</dcterms:created>
  <dcterms:modified xsi:type="dcterms:W3CDTF">2018-12-04T22:39:44Z</dcterms:modified>
</cp:coreProperties>
</file>