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83" r:id="rId17"/>
    <p:sldId id="272" r:id="rId18"/>
    <p:sldId id="273" r:id="rId19"/>
    <p:sldId id="274" r:id="rId20"/>
    <p:sldId id="275" r:id="rId21"/>
    <p:sldId id="276" r:id="rId22"/>
    <p:sldId id="277" r:id="rId23"/>
    <p:sldId id="280" r:id="rId24"/>
    <p:sldId id="278" r:id="rId25"/>
    <p:sldId id="279"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2955CDD-5344-4217-8075-B7B3A9040621}">
          <p14:sldIdLst>
            <p14:sldId id="256"/>
            <p14:sldId id="257"/>
            <p14:sldId id="258"/>
            <p14:sldId id="259"/>
            <p14:sldId id="260"/>
            <p14:sldId id="261"/>
            <p14:sldId id="262"/>
            <p14:sldId id="263"/>
            <p14:sldId id="264"/>
            <p14:sldId id="265"/>
          </p14:sldIdLst>
        </p14:section>
        <p14:section name="Untitled Section" id="{6AD18095-F470-4673-8B8D-073A87B42EE7}">
          <p14:sldIdLst>
            <p14:sldId id="266"/>
            <p14:sldId id="267"/>
            <p14:sldId id="269"/>
            <p14:sldId id="270"/>
            <p14:sldId id="271"/>
            <p14:sldId id="283"/>
            <p14:sldId id="272"/>
            <p14:sldId id="273"/>
            <p14:sldId id="274"/>
            <p14:sldId id="275"/>
            <p14:sldId id="276"/>
            <p14:sldId id="277"/>
            <p14:sldId id="280"/>
            <p14:sldId id="278"/>
            <p14:sldId id="279"/>
            <p14:sldId id="28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7" d="100"/>
          <a:sy n="67" d="100"/>
        </p:scale>
        <p:origin x="63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1F1041-DF42-44FF-B5B2-311BA2F331F7}" type="doc">
      <dgm:prSet loTypeId="urn:microsoft.com/office/officeart/2005/8/layout/vList2" loCatId="list" qsTypeId="urn:microsoft.com/office/officeart/2005/8/quickstyle/simple1" qsCatId="simple" csTypeId="urn:microsoft.com/office/officeart/2005/8/colors/accent5_5" csCatId="accent5" phldr="1"/>
      <dgm:spPr/>
      <dgm:t>
        <a:bodyPr/>
        <a:lstStyle/>
        <a:p>
          <a:endParaRPr lang="en-US"/>
        </a:p>
      </dgm:t>
    </dgm:pt>
    <dgm:pt modelId="{8D2599E9-80B2-42B9-A21D-F77824B7835B}">
      <dgm:prSet phldrT="[Text]" custT="1"/>
      <dgm:spPr/>
      <dgm:t>
        <a:bodyPr/>
        <a:lstStyle/>
        <a:p>
          <a:r>
            <a:rPr lang="en-US" sz="2400" dirty="0"/>
            <a:t>Don’t make representations regarding the property. For example don’t say “This roof will last another 20 years</a:t>
          </a:r>
          <a:r>
            <a:rPr lang="en-US" sz="2000" dirty="0"/>
            <a:t>.”</a:t>
          </a:r>
        </a:p>
      </dgm:t>
    </dgm:pt>
    <dgm:pt modelId="{1A27ADFC-435A-40CE-AEB1-94F6D2C0A450}" type="parTrans" cxnId="{5DBE16C7-1D85-4016-9BE2-8FF41B83291C}">
      <dgm:prSet/>
      <dgm:spPr/>
      <dgm:t>
        <a:bodyPr/>
        <a:lstStyle/>
        <a:p>
          <a:endParaRPr lang="en-US"/>
        </a:p>
      </dgm:t>
    </dgm:pt>
    <dgm:pt modelId="{8159826E-7C1E-4630-B83E-0CBC2A167C7A}" type="sibTrans" cxnId="{5DBE16C7-1D85-4016-9BE2-8FF41B83291C}">
      <dgm:prSet/>
      <dgm:spPr/>
      <dgm:t>
        <a:bodyPr/>
        <a:lstStyle/>
        <a:p>
          <a:endParaRPr lang="en-US"/>
        </a:p>
      </dgm:t>
    </dgm:pt>
    <dgm:pt modelId="{4A3D003A-847B-4181-80D9-08D5B259A7DF}">
      <dgm:prSet phldrT="[Text]" custT="1"/>
      <dgm:spPr/>
      <dgm:t>
        <a:bodyPr/>
        <a:lstStyle/>
        <a:p>
          <a:r>
            <a:rPr lang="en-US" sz="2400" dirty="0"/>
            <a:t>Don’t misrepresent the condition of the property. For instance, saying the basement doesn’t leak when there has been seepage for years</a:t>
          </a:r>
          <a:r>
            <a:rPr lang="en-US" sz="2000" dirty="0"/>
            <a:t>.</a:t>
          </a:r>
        </a:p>
      </dgm:t>
    </dgm:pt>
    <dgm:pt modelId="{6952E630-9C00-4C8C-ABB5-6807B184662E}" type="parTrans" cxnId="{117E334E-B213-4EC6-B653-9BEA1D45D5E0}">
      <dgm:prSet/>
      <dgm:spPr/>
      <dgm:t>
        <a:bodyPr/>
        <a:lstStyle/>
        <a:p>
          <a:endParaRPr lang="en-US"/>
        </a:p>
      </dgm:t>
    </dgm:pt>
    <dgm:pt modelId="{6D98B30A-F4B5-4FDD-8149-B006BDC5E2BB}" type="sibTrans" cxnId="{117E334E-B213-4EC6-B653-9BEA1D45D5E0}">
      <dgm:prSet/>
      <dgm:spPr/>
      <dgm:t>
        <a:bodyPr/>
        <a:lstStyle/>
        <a:p>
          <a:endParaRPr lang="en-US"/>
        </a:p>
      </dgm:t>
    </dgm:pt>
    <dgm:pt modelId="{EF766EE0-C18A-47DF-92E8-EEB22466E66A}">
      <dgm:prSet phldrT="[Text]" custT="1"/>
      <dgm:spPr/>
      <dgm:t>
        <a:bodyPr/>
        <a:lstStyle/>
        <a:p>
          <a:r>
            <a:rPr lang="en-US" sz="2400" dirty="0"/>
            <a:t>Don’t get talked into price reductions or conditions that make you uncomfortable.</a:t>
          </a:r>
        </a:p>
      </dgm:t>
    </dgm:pt>
    <dgm:pt modelId="{1D57E6E7-3DFB-4BDC-BB54-4AE7325E31E1}" type="parTrans" cxnId="{B9F4066F-D4A2-4DCB-9502-4CA96C4F57E2}">
      <dgm:prSet/>
      <dgm:spPr/>
      <dgm:t>
        <a:bodyPr/>
        <a:lstStyle/>
        <a:p>
          <a:endParaRPr lang="en-US"/>
        </a:p>
      </dgm:t>
    </dgm:pt>
    <dgm:pt modelId="{5AAC6BE1-A3D0-4143-8439-AEDAA7B4BE94}" type="sibTrans" cxnId="{B9F4066F-D4A2-4DCB-9502-4CA96C4F57E2}">
      <dgm:prSet/>
      <dgm:spPr/>
      <dgm:t>
        <a:bodyPr/>
        <a:lstStyle/>
        <a:p>
          <a:endParaRPr lang="en-US"/>
        </a:p>
      </dgm:t>
    </dgm:pt>
    <dgm:pt modelId="{73EB3C2B-E36F-4034-9B95-8EAEAFBC8B83}">
      <dgm:prSet phldrT="[Text]" custT="1"/>
      <dgm:spPr/>
      <dgm:t>
        <a:bodyPr/>
        <a:lstStyle/>
        <a:p>
          <a:r>
            <a:rPr lang="en-US" sz="2400" dirty="0"/>
            <a:t>Don’t allow yourself to get talked into closing or moving before you are ready.</a:t>
          </a:r>
        </a:p>
      </dgm:t>
    </dgm:pt>
    <dgm:pt modelId="{28BA6522-7D45-497F-804A-67DB35574F69}" type="parTrans" cxnId="{D2A1ACFA-19C8-41CE-9CF5-F2A3C58DFCD0}">
      <dgm:prSet/>
      <dgm:spPr/>
      <dgm:t>
        <a:bodyPr/>
        <a:lstStyle/>
        <a:p>
          <a:endParaRPr lang="en-US"/>
        </a:p>
      </dgm:t>
    </dgm:pt>
    <dgm:pt modelId="{461194A6-980F-4110-A6AB-522DFD3F39C2}" type="sibTrans" cxnId="{D2A1ACFA-19C8-41CE-9CF5-F2A3C58DFCD0}">
      <dgm:prSet/>
      <dgm:spPr/>
      <dgm:t>
        <a:bodyPr/>
        <a:lstStyle/>
        <a:p>
          <a:endParaRPr lang="en-US"/>
        </a:p>
      </dgm:t>
    </dgm:pt>
    <dgm:pt modelId="{59434B74-B648-4EC7-AC77-346E0528DDC8}" type="pres">
      <dgm:prSet presAssocID="{731F1041-DF42-44FF-B5B2-311BA2F331F7}" presName="linear" presStyleCnt="0">
        <dgm:presLayoutVars>
          <dgm:animLvl val="lvl"/>
          <dgm:resizeHandles val="exact"/>
        </dgm:presLayoutVars>
      </dgm:prSet>
      <dgm:spPr/>
    </dgm:pt>
    <dgm:pt modelId="{15AE7E68-031D-4276-9A9B-8FB3396F3439}" type="pres">
      <dgm:prSet presAssocID="{8D2599E9-80B2-42B9-A21D-F77824B7835B}" presName="parentText" presStyleLbl="node1" presStyleIdx="0" presStyleCnt="2">
        <dgm:presLayoutVars>
          <dgm:chMax val="0"/>
          <dgm:bulletEnabled val="1"/>
        </dgm:presLayoutVars>
      </dgm:prSet>
      <dgm:spPr/>
    </dgm:pt>
    <dgm:pt modelId="{BBBB7B8C-576D-48FA-B3AF-B40EF0B1EF49}" type="pres">
      <dgm:prSet presAssocID="{8D2599E9-80B2-42B9-A21D-F77824B7835B}" presName="childText" presStyleLbl="revTx" presStyleIdx="0" presStyleCnt="2">
        <dgm:presLayoutVars>
          <dgm:bulletEnabled val="1"/>
        </dgm:presLayoutVars>
      </dgm:prSet>
      <dgm:spPr/>
    </dgm:pt>
    <dgm:pt modelId="{B51E28E3-2B01-460C-975C-228E39E28B95}" type="pres">
      <dgm:prSet presAssocID="{EF766EE0-C18A-47DF-92E8-EEB22466E66A}" presName="parentText" presStyleLbl="node1" presStyleIdx="1" presStyleCnt="2">
        <dgm:presLayoutVars>
          <dgm:chMax val="0"/>
          <dgm:bulletEnabled val="1"/>
        </dgm:presLayoutVars>
      </dgm:prSet>
      <dgm:spPr/>
    </dgm:pt>
    <dgm:pt modelId="{70DFD460-99A3-4A79-8936-5CA415F23EA6}" type="pres">
      <dgm:prSet presAssocID="{EF766EE0-C18A-47DF-92E8-EEB22466E66A}" presName="childText" presStyleLbl="revTx" presStyleIdx="1" presStyleCnt="2">
        <dgm:presLayoutVars>
          <dgm:bulletEnabled val="1"/>
        </dgm:presLayoutVars>
      </dgm:prSet>
      <dgm:spPr/>
    </dgm:pt>
  </dgm:ptLst>
  <dgm:cxnLst>
    <dgm:cxn modelId="{08AC5F0F-37EA-49FC-A958-FA311B0F2B19}" type="presOf" srcId="{8D2599E9-80B2-42B9-A21D-F77824B7835B}" destId="{15AE7E68-031D-4276-9A9B-8FB3396F3439}" srcOrd="0" destOrd="0" presId="urn:microsoft.com/office/officeart/2005/8/layout/vList2"/>
    <dgm:cxn modelId="{BB177D0F-65BC-4727-8885-8BADCD10B999}" type="presOf" srcId="{4A3D003A-847B-4181-80D9-08D5B259A7DF}" destId="{BBBB7B8C-576D-48FA-B3AF-B40EF0B1EF49}" srcOrd="0" destOrd="0" presId="urn:microsoft.com/office/officeart/2005/8/layout/vList2"/>
    <dgm:cxn modelId="{117E334E-B213-4EC6-B653-9BEA1D45D5E0}" srcId="{8D2599E9-80B2-42B9-A21D-F77824B7835B}" destId="{4A3D003A-847B-4181-80D9-08D5B259A7DF}" srcOrd="0" destOrd="0" parTransId="{6952E630-9C00-4C8C-ABB5-6807B184662E}" sibTransId="{6D98B30A-F4B5-4FDD-8149-B006BDC5E2BB}"/>
    <dgm:cxn modelId="{B9F4066F-D4A2-4DCB-9502-4CA96C4F57E2}" srcId="{731F1041-DF42-44FF-B5B2-311BA2F331F7}" destId="{EF766EE0-C18A-47DF-92E8-EEB22466E66A}" srcOrd="1" destOrd="0" parTransId="{1D57E6E7-3DFB-4BDC-BB54-4AE7325E31E1}" sibTransId="{5AAC6BE1-A3D0-4143-8439-AEDAA7B4BE94}"/>
    <dgm:cxn modelId="{3AA0B39B-EEBC-43ED-8CE1-8C268CB2C998}" type="presOf" srcId="{EF766EE0-C18A-47DF-92E8-EEB22466E66A}" destId="{B51E28E3-2B01-460C-975C-228E39E28B95}" srcOrd="0" destOrd="0" presId="urn:microsoft.com/office/officeart/2005/8/layout/vList2"/>
    <dgm:cxn modelId="{D357B1A6-34F9-45CC-9024-5FD6A942F446}" type="presOf" srcId="{731F1041-DF42-44FF-B5B2-311BA2F331F7}" destId="{59434B74-B648-4EC7-AC77-346E0528DDC8}" srcOrd="0" destOrd="0" presId="urn:microsoft.com/office/officeart/2005/8/layout/vList2"/>
    <dgm:cxn modelId="{5DBE16C7-1D85-4016-9BE2-8FF41B83291C}" srcId="{731F1041-DF42-44FF-B5B2-311BA2F331F7}" destId="{8D2599E9-80B2-42B9-A21D-F77824B7835B}" srcOrd="0" destOrd="0" parTransId="{1A27ADFC-435A-40CE-AEB1-94F6D2C0A450}" sibTransId="{8159826E-7C1E-4630-B83E-0CBC2A167C7A}"/>
    <dgm:cxn modelId="{04C66EC9-7679-46CC-BD36-CC371C611A1B}" type="presOf" srcId="{73EB3C2B-E36F-4034-9B95-8EAEAFBC8B83}" destId="{70DFD460-99A3-4A79-8936-5CA415F23EA6}" srcOrd="0" destOrd="0" presId="urn:microsoft.com/office/officeart/2005/8/layout/vList2"/>
    <dgm:cxn modelId="{D2A1ACFA-19C8-41CE-9CF5-F2A3C58DFCD0}" srcId="{EF766EE0-C18A-47DF-92E8-EEB22466E66A}" destId="{73EB3C2B-E36F-4034-9B95-8EAEAFBC8B83}" srcOrd="0" destOrd="0" parTransId="{28BA6522-7D45-497F-804A-67DB35574F69}" sibTransId="{461194A6-980F-4110-A6AB-522DFD3F39C2}"/>
    <dgm:cxn modelId="{DC1DFC12-04E6-4321-8BCD-8E45975BA4B0}" type="presParOf" srcId="{59434B74-B648-4EC7-AC77-346E0528DDC8}" destId="{15AE7E68-031D-4276-9A9B-8FB3396F3439}" srcOrd="0" destOrd="0" presId="urn:microsoft.com/office/officeart/2005/8/layout/vList2"/>
    <dgm:cxn modelId="{1EC2A5B8-F3C6-4C98-9773-F0A892A17726}" type="presParOf" srcId="{59434B74-B648-4EC7-AC77-346E0528DDC8}" destId="{BBBB7B8C-576D-48FA-B3AF-B40EF0B1EF49}" srcOrd="1" destOrd="0" presId="urn:microsoft.com/office/officeart/2005/8/layout/vList2"/>
    <dgm:cxn modelId="{4EB5E68F-EE68-4A62-983C-D82DEBC15993}" type="presParOf" srcId="{59434B74-B648-4EC7-AC77-346E0528DDC8}" destId="{B51E28E3-2B01-460C-975C-228E39E28B95}" srcOrd="2" destOrd="0" presId="urn:microsoft.com/office/officeart/2005/8/layout/vList2"/>
    <dgm:cxn modelId="{50EB75D7-B1AF-4B16-90D3-676AD0A8996F}" type="presParOf" srcId="{59434B74-B648-4EC7-AC77-346E0528DDC8}" destId="{70DFD460-99A3-4A79-8936-5CA415F23EA6}"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4D52DE-1C78-4508-9A28-79EA5105C179}" type="doc">
      <dgm:prSet loTypeId="urn:microsoft.com/office/officeart/2005/8/layout/vList2" loCatId="list" qsTypeId="urn:microsoft.com/office/officeart/2005/8/quickstyle/simple1" qsCatId="simple" csTypeId="urn:microsoft.com/office/officeart/2005/8/colors/accent5_5" csCatId="accent5" phldr="1"/>
      <dgm:spPr/>
      <dgm:t>
        <a:bodyPr/>
        <a:lstStyle/>
        <a:p>
          <a:endParaRPr lang="en-US"/>
        </a:p>
      </dgm:t>
    </dgm:pt>
    <dgm:pt modelId="{D6B9DA03-61F1-44DD-8C66-A2B54FFFF6A5}">
      <dgm:prSet phldrT="[Text]" custT="1"/>
      <dgm:spPr/>
      <dgm:t>
        <a:bodyPr/>
        <a:lstStyle/>
        <a:p>
          <a:r>
            <a:rPr lang="en-US" sz="2400" dirty="0"/>
            <a:t>Earnest Money Deposit</a:t>
          </a:r>
        </a:p>
      </dgm:t>
    </dgm:pt>
    <dgm:pt modelId="{5F20D8EB-FCD3-44C5-8B36-AAA9A113CECD}" type="parTrans" cxnId="{918368BF-801B-4D76-9320-B05DB16FBE87}">
      <dgm:prSet/>
      <dgm:spPr/>
      <dgm:t>
        <a:bodyPr/>
        <a:lstStyle/>
        <a:p>
          <a:endParaRPr lang="en-US"/>
        </a:p>
      </dgm:t>
    </dgm:pt>
    <dgm:pt modelId="{271B06C0-AEDD-4F12-AFCA-E71880484EDE}" type="sibTrans" cxnId="{918368BF-801B-4D76-9320-B05DB16FBE87}">
      <dgm:prSet/>
      <dgm:spPr/>
      <dgm:t>
        <a:bodyPr/>
        <a:lstStyle/>
        <a:p>
          <a:endParaRPr lang="en-US"/>
        </a:p>
      </dgm:t>
    </dgm:pt>
    <dgm:pt modelId="{8BA3FEE4-2FAB-4533-9D7A-0CD80DC5A890}">
      <dgm:prSet phldrT="[Text]" custT="1"/>
      <dgm:spPr/>
      <dgm:t>
        <a:bodyPr/>
        <a:lstStyle/>
        <a:p>
          <a:r>
            <a:rPr lang="en-US" sz="2000" dirty="0"/>
            <a:t>Substantial enough to encourage the buyer to complete the transaction.</a:t>
          </a:r>
        </a:p>
      </dgm:t>
    </dgm:pt>
    <dgm:pt modelId="{2DD1D480-5C8D-4480-B804-B811EED48377}" type="parTrans" cxnId="{68866703-51DE-46F3-A44A-B9E9EE2D1FD8}">
      <dgm:prSet/>
      <dgm:spPr/>
      <dgm:t>
        <a:bodyPr/>
        <a:lstStyle/>
        <a:p>
          <a:endParaRPr lang="en-US"/>
        </a:p>
      </dgm:t>
    </dgm:pt>
    <dgm:pt modelId="{D9198CDA-B9A6-47ED-AD4D-9438F0AAD2B3}" type="sibTrans" cxnId="{68866703-51DE-46F3-A44A-B9E9EE2D1FD8}">
      <dgm:prSet/>
      <dgm:spPr/>
      <dgm:t>
        <a:bodyPr/>
        <a:lstStyle/>
        <a:p>
          <a:endParaRPr lang="en-US"/>
        </a:p>
      </dgm:t>
    </dgm:pt>
    <dgm:pt modelId="{B436A8E3-AB2C-439B-A4FF-C467631AFA16}">
      <dgm:prSet phldrT="[Text]" custT="1"/>
      <dgm:spPr/>
      <dgm:t>
        <a:bodyPr/>
        <a:lstStyle/>
        <a:p>
          <a:r>
            <a:rPr lang="en-US" sz="2400" dirty="0"/>
            <a:t>Selling property ‘AS IS’</a:t>
          </a:r>
        </a:p>
      </dgm:t>
    </dgm:pt>
    <dgm:pt modelId="{C20C7C8C-240C-4A5A-A592-07BD5FA9FEA4}" type="parTrans" cxnId="{41EFD99E-5F35-40FC-9785-37F21A1F1DC5}">
      <dgm:prSet/>
      <dgm:spPr/>
      <dgm:t>
        <a:bodyPr/>
        <a:lstStyle/>
        <a:p>
          <a:endParaRPr lang="en-US"/>
        </a:p>
      </dgm:t>
    </dgm:pt>
    <dgm:pt modelId="{3C013CDB-2294-42E9-83DD-32573DCF3900}" type="sibTrans" cxnId="{41EFD99E-5F35-40FC-9785-37F21A1F1DC5}">
      <dgm:prSet/>
      <dgm:spPr/>
      <dgm:t>
        <a:bodyPr/>
        <a:lstStyle/>
        <a:p>
          <a:endParaRPr lang="en-US"/>
        </a:p>
      </dgm:t>
    </dgm:pt>
    <dgm:pt modelId="{D74A2D43-3916-4B60-84FC-08127EAA87CF}">
      <dgm:prSet phldrT="[Text]" custT="1"/>
      <dgm:spPr/>
      <dgm:t>
        <a:bodyPr/>
        <a:lstStyle/>
        <a:p>
          <a:r>
            <a:rPr lang="en-US" sz="2000" dirty="0"/>
            <a:t>Don’t make any guarantees as to the roof, basement, etc.</a:t>
          </a:r>
        </a:p>
      </dgm:t>
    </dgm:pt>
    <dgm:pt modelId="{91F351FE-C213-4AA3-B778-BAECEE9A120A}" type="parTrans" cxnId="{B490F6C5-CD81-4143-8071-CBFDEB7634A5}">
      <dgm:prSet/>
      <dgm:spPr/>
      <dgm:t>
        <a:bodyPr/>
        <a:lstStyle/>
        <a:p>
          <a:endParaRPr lang="en-US"/>
        </a:p>
      </dgm:t>
    </dgm:pt>
    <dgm:pt modelId="{1ECB466B-83D1-4D6B-84AE-644C241709D7}" type="sibTrans" cxnId="{B490F6C5-CD81-4143-8071-CBFDEB7634A5}">
      <dgm:prSet/>
      <dgm:spPr/>
      <dgm:t>
        <a:bodyPr/>
        <a:lstStyle/>
        <a:p>
          <a:endParaRPr lang="en-US"/>
        </a:p>
      </dgm:t>
    </dgm:pt>
    <dgm:pt modelId="{D5344914-B966-4ADE-9AB4-C488321C3C82}">
      <dgm:prSet phldrT="[Text]" custT="1"/>
      <dgm:spPr/>
      <dgm:t>
        <a:bodyPr/>
        <a:lstStyle/>
        <a:p>
          <a:r>
            <a:rPr lang="en-US" sz="2000" dirty="0"/>
            <a:t>Permit the seller to retain the deposit in most situations.</a:t>
          </a:r>
        </a:p>
      </dgm:t>
    </dgm:pt>
    <dgm:pt modelId="{4C7901EA-4B47-43B5-B92F-9D841F4AAA68}" type="parTrans" cxnId="{A0AECA9C-7DA8-4A3A-A384-B2F1F0BC5853}">
      <dgm:prSet/>
      <dgm:spPr/>
      <dgm:t>
        <a:bodyPr/>
        <a:lstStyle/>
        <a:p>
          <a:endParaRPr lang="en-US"/>
        </a:p>
      </dgm:t>
    </dgm:pt>
    <dgm:pt modelId="{69D70002-D0A3-49A2-8395-224E948FE66E}" type="sibTrans" cxnId="{A0AECA9C-7DA8-4A3A-A384-B2F1F0BC5853}">
      <dgm:prSet/>
      <dgm:spPr/>
      <dgm:t>
        <a:bodyPr/>
        <a:lstStyle/>
        <a:p>
          <a:endParaRPr lang="en-US"/>
        </a:p>
      </dgm:t>
    </dgm:pt>
    <dgm:pt modelId="{7CF0DA73-1FEA-472F-9014-7763C8B26C2C}">
      <dgm:prSet phldrT="[Text]" custT="1"/>
      <dgm:spPr/>
      <dgm:t>
        <a:bodyPr/>
        <a:lstStyle/>
        <a:p>
          <a:endParaRPr lang="en-US" sz="2000" dirty="0"/>
        </a:p>
      </dgm:t>
    </dgm:pt>
    <dgm:pt modelId="{3B3EA364-303C-49D5-AC22-BBCA91D71ED1}" type="parTrans" cxnId="{B6F473AF-0EB8-46E2-B14D-BDC4BFC8234A}">
      <dgm:prSet/>
      <dgm:spPr/>
      <dgm:t>
        <a:bodyPr/>
        <a:lstStyle/>
        <a:p>
          <a:endParaRPr lang="en-US"/>
        </a:p>
      </dgm:t>
    </dgm:pt>
    <dgm:pt modelId="{68B9785D-FD8E-4366-8C13-51AA85F3F28F}" type="sibTrans" cxnId="{B6F473AF-0EB8-46E2-B14D-BDC4BFC8234A}">
      <dgm:prSet/>
      <dgm:spPr/>
      <dgm:t>
        <a:bodyPr/>
        <a:lstStyle/>
        <a:p>
          <a:endParaRPr lang="en-US"/>
        </a:p>
      </dgm:t>
    </dgm:pt>
    <dgm:pt modelId="{38BA0AFC-57A3-4B03-BE32-E7584FFB696D}">
      <dgm:prSet phldrT="[Text]" custT="1"/>
      <dgm:spPr/>
      <dgm:t>
        <a:bodyPr/>
        <a:lstStyle/>
        <a:p>
          <a:r>
            <a:rPr lang="en-US" sz="2000" dirty="0"/>
            <a:t>If repairs are needed, limit the amount you are willing to pay for those repairs.</a:t>
          </a:r>
        </a:p>
      </dgm:t>
    </dgm:pt>
    <dgm:pt modelId="{4B172B0D-DBA5-4DC5-99F3-8FA35D5E3221}" type="parTrans" cxnId="{F4DDF0B7-27C5-497E-9D26-399D2862A05D}">
      <dgm:prSet/>
      <dgm:spPr/>
      <dgm:t>
        <a:bodyPr/>
        <a:lstStyle/>
        <a:p>
          <a:endParaRPr lang="en-US"/>
        </a:p>
      </dgm:t>
    </dgm:pt>
    <dgm:pt modelId="{E060A8B3-BF9B-4F04-9DC5-1E48613721F2}" type="sibTrans" cxnId="{F4DDF0B7-27C5-497E-9D26-399D2862A05D}">
      <dgm:prSet/>
      <dgm:spPr/>
      <dgm:t>
        <a:bodyPr/>
        <a:lstStyle/>
        <a:p>
          <a:endParaRPr lang="en-US"/>
        </a:p>
      </dgm:t>
    </dgm:pt>
    <dgm:pt modelId="{FE8B9238-A3F4-40AF-B8BC-DBF700F783BD}">
      <dgm:prSet phldrT="[Text]" custT="1"/>
      <dgm:spPr/>
      <dgm:t>
        <a:bodyPr/>
        <a:lstStyle/>
        <a:p>
          <a:r>
            <a:rPr lang="en-US" sz="2000" dirty="0"/>
            <a:t>Set time limits for buyer to secure financing, inspections and closing.</a:t>
          </a:r>
        </a:p>
      </dgm:t>
    </dgm:pt>
    <dgm:pt modelId="{93B2D4EA-030E-45C0-B495-6C0B4D452DD8}" type="parTrans" cxnId="{3DD7777C-FEF1-4852-B56B-262211E0F35A}">
      <dgm:prSet/>
      <dgm:spPr/>
      <dgm:t>
        <a:bodyPr/>
        <a:lstStyle/>
        <a:p>
          <a:endParaRPr lang="en-US"/>
        </a:p>
      </dgm:t>
    </dgm:pt>
    <dgm:pt modelId="{54FF0A40-6AA6-4C6A-A0D7-B7F6F1B6EA0F}" type="sibTrans" cxnId="{3DD7777C-FEF1-4852-B56B-262211E0F35A}">
      <dgm:prSet/>
      <dgm:spPr/>
      <dgm:t>
        <a:bodyPr/>
        <a:lstStyle/>
        <a:p>
          <a:endParaRPr lang="en-US"/>
        </a:p>
      </dgm:t>
    </dgm:pt>
    <dgm:pt modelId="{D79A9E6F-330C-4721-BF12-E2B1B3EEF1EF}" type="pres">
      <dgm:prSet presAssocID="{F14D52DE-1C78-4508-9A28-79EA5105C179}" presName="linear" presStyleCnt="0">
        <dgm:presLayoutVars>
          <dgm:animLvl val="lvl"/>
          <dgm:resizeHandles val="exact"/>
        </dgm:presLayoutVars>
      </dgm:prSet>
      <dgm:spPr/>
    </dgm:pt>
    <dgm:pt modelId="{89BD600D-E234-4E46-B32E-4B0BB02D2134}" type="pres">
      <dgm:prSet presAssocID="{D6B9DA03-61F1-44DD-8C66-A2B54FFFF6A5}" presName="parentText" presStyleLbl="node1" presStyleIdx="0" presStyleCnt="2">
        <dgm:presLayoutVars>
          <dgm:chMax val="0"/>
          <dgm:bulletEnabled val="1"/>
        </dgm:presLayoutVars>
      </dgm:prSet>
      <dgm:spPr/>
    </dgm:pt>
    <dgm:pt modelId="{150D8DAA-B0FA-429A-891D-594BAB24CE32}" type="pres">
      <dgm:prSet presAssocID="{D6B9DA03-61F1-44DD-8C66-A2B54FFFF6A5}" presName="childText" presStyleLbl="revTx" presStyleIdx="0" presStyleCnt="2">
        <dgm:presLayoutVars>
          <dgm:bulletEnabled val="1"/>
        </dgm:presLayoutVars>
      </dgm:prSet>
      <dgm:spPr/>
    </dgm:pt>
    <dgm:pt modelId="{D10CCD7E-8254-490B-9D16-41CDA9222B4D}" type="pres">
      <dgm:prSet presAssocID="{B436A8E3-AB2C-439B-A4FF-C467631AFA16}" presName="parentText" presStyleLbl="node1" presStyleIdx="1" presStyleCnt="2">
        <dgm:presLayoutVars>
          <dgm:chMax val="0"/>
          <dgm:bulletEnabled val="1"/>
        </dgm:presLayoutVars>
      </dgm:prSet>
      <dgm:spPr/>
    </dgm:pt>
    <dgm:pt modelId="{FAD67649-45EB-4A16-AE5A-3E29A11F1049}" type="pres">
      <dgm:prSet presAssocID="{B436A8E3-AB2C-439B-A4FF-C467631AFA16}" presName="childText" presStyleLbl="revTx" presStyleIdx="1" presStyleCnt="2">
        <dgm:presLayoutVars>
          <dgm:bulletEnabled val="1"/>
        </dgm:presLayoutVars>
      </dgm:prSet>
      <dgm:spPr/>
    </dgm:pt>
  </dgm:ptLst>
  <dgm:cxnLst>
    <dgm:cxn modelId="{68866703-51DE-46F3-A44A-B9E9EE2D1FD8}" srcId="{D6B9DA03-61F1-44DD-8C66-A2B54FFFF6A5}" destId="{8BA3FEE4-2FAB-4533-9D7A-0CD80DC5A890}" srcOrd="0" destOrd="0" parTransId="{2DD1D480-5C8D-4480-B804-B811EED48377}" sibTransId="{D9198CDA-B9A6-47ED-AD4D-9438F0AAD2B3}"/>
    <dgm:cxn modelId="{7C530C26-A858-490B-B4AF-19C64C0EF95A}" type="presOf" srcId="{7CF0DA73-1FEA-472F-9014-7763C8B26C2C}" destId="{FAD67649-45EB-4A16-AE5A-3E29A11F1049}" srcOrd="0" destOrd="2" presId="urn:microsoft.com/office/officeart/2005/8/layout/vList2"/>
    <dgm:cxn modelId="{8C9DB160-0DAC-42A6-8E05-660EB7D83E71}" type="presOf" srcId="{38BA0AFC-57A3-4B03-BE32-E7584FFB696D}" destId="{FAD67649-45EB-4A16-AE5A-3E29A11F1049}" srcOrd="0" destOrd="1" presId="urn:microsoft.com/office/officeart/2005/8/layout/vList2"/>
    <dgm:cxn modelId="{74EDFA60-44A5-48A8-892A-1FA23A44FCA3}" type="presOf" srcId="{D5344914-B966-4ADE-9AB4-C488321C3C82}" destId="{150D8DAA-B0FA-429A-891D-594BAB24CE32}" srcOrd="0" destOrd="1" presId="urn:microsoft.com/office/officeart/2005/8/layout/vList2"/>
    <dgm:cxn modelId="{3DD7777C-FEF1-4852-B56B-262211E0F35A}" srcId="{D6B9DA03-61F1-44DD-8C66-A2B54FFFF6A5}" destId="{FE8B9238-A3F4-40AF-B8BC-DBF700F783BD}" srcOrd="2" destOrd="0" parTransId="{93B2D4EA-030E-45C0-B495-6C0B4D452DD8}" sibTransId="{54FF0A40-6AA6-4C6A-A0D7-B7F6F1B6EA0F}"/>
    <dgm:cxn modelId="{A0AECA9C-7DA8-4A3A-A384-B2F1F0BC5853}" srcId="{D6B9DA03-61F1-44DD-8C66-A2B54FFFF6A5}" destId="{D5344914-B966-4ADE-9AB4-C488321C3C82}" srcOrd="1" destOrd="0" parTransId="{4C7901EA-4B47-43B5-B92F-9D841F4AAA68}" sibTransId="{69D70002-D0A3-49A2-8395-224E948FE66E}"/>
    <dgm:cxn modelId="{41EFD99E-5F35-40FC-9785-37F21A1F1DC5}" srcId="{F14D52DE-1C78-4508-9A28-79EA5105C179}" destId="{B436A8E3-AB2C-439B-A4FF-C467631AFA16}" srcOrd="1" destOrd="0" parTransId="{C20C7C8C-240C-4A5A-A592-07BD5FA9FEA4}" sibTransId="{3C013CDB-2294-42E9-83DD-32573DCF3900}"/>
    <dgm:cxn modelId="{B2E6C6A5-1534-4D8C-B41F-1FD2572344F1}" type="presOf" srcId="{F14D52DE-1C78-4508-9A28-79EA5105C179}" destId="{D79A9E6F-330C-4721-BF12-E2B1B3EEF1EF}" srcOrd="0" destOrd="0" presId="urn:microsoft.com/office/officeart/2005/8/layout/vList2"/>
    <dgm:cxn modelId="{B6F473AF-0EB8-46E2-B14D-BDC4BFC8234A}" srcId="{B436A8E3-AB2C-439B-A4FF-C467631AFA16}" destId="{7CF0DA73-1FEA-472F-9014-7763C8B26C2C}" srcOrd="2" destOrd="0" parTransId="{3B3EA364-303C-49D5-AC22-BBCA91D71ED1}" sibTransId="{68B9785D-FD8E-4366-8C13-51AA85F3F28F}"/>
    <dgm:cxn modelId="{F4DDF0B7-27C5-497E-9D26-399D2862A05D}" srcId="{B436A8E3-AB2C-439B-A4FF-C467631AFA16}" destId="{38BA0AFC-57A3-4B03-BE32-E7584FFB696D}" srcOrd="1" destOrd="0" parTransId="{4B172B0D-DBA5-4DC5-99F3-8FA35D5E3221}" sibTransId="{E060A8B3-BF9B-4F04-9DC5-1E48613721F2}"/>
    <dgm:cxn modelId="{B2E5D7BC-401B-496C-B15A-CD507949CCA8}" type="presOf" srcId="{D74A2D43-3916-4B60-84FC-08127EAA87CF}" destId="{FAD67649-45EB-4A16-AE5A-3E29A11F1049}" srcOrd="0" destOrd="0" presId="urn:microsoft.com/office/officeart/2005/8/layout/vList2"/>
    <dgm:cxn modelId="{918368BF-801B-4D76-9320-B05DB16FBE87}" srcId="{F14D52DE-1C78-4508-9A28-79EA5105C179}" destId="{D6B9DA03-61F1-44DD-8C66-A2B54FFFF6A5}" srcOrd="0" destOrd="0" parTransId="{5F20D8EB-FCD3-44C5-8B36-AAA9A113CECD}" sibTransId="{271B06C0-AEDD-4F12-AFCA-E71880484EDE}"/>
    <dgm:cxn modelId="{B27AFFC1-4EC6-4414-8C55-2C927B1A6ED1}" type="presOf" srcId="{FE8B9238-A3F4-40AF-B8BC-DBF700F783BD}" destId="{150D8DAA-B0FA-429A-891D-594BAB24CE32}" srcOrd="0" destOrd="2" presId="urn:microsoft.com/office/officeart/2005/8/layout/vList2"/>
    <dgm:cxn modelId="{C49601C3-1F5F-4419-A879-399C77FA4C9E}" type="presOf" srcId="{8BA3FEE4-2FAB-4533-9D7A-0CD80DC5A890}" destId="{150D8DAA-B0FA-429A-891D-594BAB24CE32}" srcOrd="0" destOrd="0" presId="urn:microsoft.com/office/officeart/2005/8/layout/vList2"/>
    <dgm:cxn modelId="{B490F6C5-CD81-4143-8071-CBFDEB7634A5}" srcId="{B436A8E3-AB2C-439B-A4FF-C467631AFA16}" destId="{D74A2D43-3916-4B60-84FC-08127EAA87CF}" srcOrd="0" destOrd="0" parTransId="{91F351FE-C213-4AA3-B778-BAECEE9A120A}" sibTransId="{1ECB466B-83D1-4D6B-84AE-644C241709D7}"/>
    <dgm:cxn modelId="{F4EF13C6-44BF-4E9F-BEFD-21D87E8F8189}" type="presOf" srcId="{D6B9DA03-61F1-44DD-8C66-A2B54FFFF6A5}" destId="{89BD600D-E234-4E46-B32E-4B0BB02D2134}" srcOrd="0" destOrd="0" presId="urn:microsoft.com/office/officeart/2005/8/layout/vList2"/>
    <dgm:cxn modelId="{BC65E7FD-BFDF-4CF6-82CB-FFC7ACE1EF39}" type="presOf" srcId="{B436A8E3-AB2C-439B-A4FF-C467631AFA16}" destId="{D10CCD7E-8254-490B-9D16-41CDA9222B4D}" srcOrd="0" destOrd="0" presId="urn:microsoft.com/office/officeart/2005/8/layout/vList2"/>
    <dgm:cxn modelId="{83C31D81-C2F4-496E-AC98-1DB22E464A23}" type="presParOf" srcId="{D79A9E6F-330C-4721-BF12-E2B1B3EEF1EF}" destId="{89BD600D-E234-4E46-B32E-4B0BB02D2134}" srcOrd="0" destOrd="0" presId="urn:microsoft.com/office/officeart/2005/8/layout/vList2"/>
    <dgm:cxn modelId="{6E5BC86E-1C64-4641-A265-F26E0A3C3E6C}" type="presParOf" srcId="{D79A9E6F-330C-4721-BF12-E2B1B3EEF1EF}" destId="{150D8DAA-B0FA-429A-891D-594BAB24CE32}" srcOrd="1" destOrd="0" presId="urn:microsoft.com/office/officeart/2005/8/layout/vList2"/>
    <dgm:cxn modelId="{A0C4CA2A-CF10-417D-81F7-C07F92FA9EAB}" type="presParOf" srcId="{D79A9E6F-330C-4721-BF12-E2B1B3EEF1EF}" destId="{D10CCD7E-8254-490B-9D16-41CDA9222B4D}" srcOrd="2" destOrd="0" presId="urn:microsoft.com/office/officeart/2005/8/layout/vList2"/>
    <dgm:cxn modelId="{40DDF31E-BDEB-4B17-A24B-D2831C2C1265}" type="presParOf" srcId="{D79A9E6F-330C-4721-BF12-E2B1B3EEF1EF}" destId="{FAD67649-45EB-4A16-AE5A-3E29A11F1049}"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C0EC8A-B91A-459B-84B0-FF46161815EA}" type="doc">
      <dgm:prSet loTypeId="urn:microsoft.com/office/officeart/2005/8/layout/vList2" loCatId="list" qsTypeId="urn:microsoft.com/office/officeart/2005/8/quickstyle/simple1" qsCatId="simple" csTypeId="urn:microsoft.com/office/officeart/2005/8/colors/accent5_5" csCatId="accent5" phldr="1"/>
      <dgm:spPr/>
      <dgm:t>
        <a:bodyPr/>
        <a:lstStyle/>
        <a:p>
          <a:endParaRPr lang="en-US"/>
        </a:p>
      </dgm:t>
    </dgm:pt>
    <dgm:pt modelId="{F80D91FA-A2C7-406B-B76F-D5ABD054BA42}">
      <dgm:prSet phldrT="[Text]" custT="1"/>
      <dgm:spPr/>
      <dgm:t>
        <a:bodyPr/>
        <a:lstStyle/>
        <a:p>
          <a:r>
            <a:rPr lang="en-US" sz="2000" dirty="0"/>
            <a:t>Smaller Earnest  Money Deposit that is to be refunded if inspection reveals serious problems,  the property appraisal is low, or if your financing falls through.</a:t>
          </a:r>
        </a:p>
      </dgm:t>
    </dgm:pt>
    <dgm:pt modelId="{4919218C-C09F-4D60-8A6C-91275DC42069}" type="parTrans" cxnId="{9991AF76-2943-42B0-850C-FDC5CB23F4A5}">
      <dgm:prSet/>
      <dgm:spPr/>
      <dgm:t>
        <a:bodyPr/>
        <a:lstStyle/>
        <a:p>
          <a:endParaRPr lang="en-US"/>
        </a:p>
      </dgm:t>
    </dgm:pt>
    <dgm:pt modelId="{A7E8F71E-D0AE-4536-BE07-8B5ECE529ADA}" type="sibTrans" cxnId="{9991AF76-2943-42B0-850C-FDC5CB23F4A5}">
      <dgm:prSet/>
      <dgm:spPr/>
      <dgm:t>
        <a:bodyPr/>
        <a:lstStyle/>
        <a:p>
          <a:endParaRPr lang="en-US"/>
        </a:p>
      </dgm:t>
    </dgm:pt>
    <dgm:pt modelId="{E8F314A3-3676-4C20-A0EC-DF8D07E0701B}">
      <dgm:prSet phldrT="[Text]" custT="1"/>
      <dgm:spPr/>
      <dgm:t>
        <a:bodyPr/>
        <a:lstStyle/>
        <a:p>
          <a:endParaRPr lang="en-US" sz="2000" dirty="0"/>
        </a:p>
      </dgm:t>
    </dgm:pt>
    <dgm:pt modelId="{CCC75295-BF87-43DA-B837-7C54D1496080}" type="parTrans" cxnId="{211E5635-3C5C-48D7-865A-367234C21547}">
      <dgm:prSet/>
      <dgm:spPr/>
      <dgm:t>
        <a:bodyPr/>
        <a:lstStyle/>
        <a:p>
          <a:endParaRPr lang="en-US"/>
        </a:p>
      </dgm:t>
    </dgm:pt>
    <dgm:pt modelId="{81518ABF-612C-4AD9-B74F-C744732F2867}" type="sibTrans" cxnId="{211E5635-3C5C-48D7-865A-367234C21547}">
      <dgm:prSet/>
      <dgm:spPr/>
      <dgm:t>
        <a:bodyPr/>
        <a:lstStyle/>
        <a:p>
          <a:endParaRPr lang="en-US"/>
        </a:p>
      </dgm:t>
    </dgm:pt>
    <dgm:pt modelId="{6E9DA377-EA59-470B-B534-E23BA31086D9}">
      <dgm:prSet phldrT="[Text]" custT="1"/>
      <dgm:spPr/>
      <dgm:t>
        <a:bodyPr/>
        <a:lstStyle/>
        <a:p>
          <a:r>
            <a:rPr lang="en-US" sz="2000" dirty="0"/>
            <a:t>If you need to sell your current home to finance the purchase of this home, you will want a provision stating the purchase is contingent upon the sale of your home.</a:t>
          </a:r>
        </a:p>
      </dgm:t>
    </dgm:pt>
    <dgm:pt modelId="{5B041E94-44B4-42EC-985F-1756CB1F5089}" type="parTrans" cxnId="{9ADF6F7C-0AB4-4976-A12F-83398AC0243A}">
      <dgm:prSet/>
      <dgm:spPr/>
      <dgm:t>
        <a:bodyPr/>
        <a:lstStyle/>
        <a:p>
          <a:endParaRPr lang="en-US"/>
        </a:p>
      </dgm:t>
    </dgm:pt>
    <dgm:pt modelId="{6F555C25-D9A0-4E5C-9798-605347ED8F19}" type="sibTrans" cxnId="{9ADF6F7C-0AB4-4976-A12F-83398AC0243A}">
      <dgm:prSet/>
      <dgm:spPr/>
      <dgm:t>
        <a:bodyPr/>
        <a:lstStyle/>
        <a:p>
          <a:endParaRPr lang="en-US"/>
        </a:p>
      </dgm:t>
    </dgm:pt>
    <dgm:pt modelId="{C59B8CF4-C19C-4578-990E-AD8BBA78C841}">
      <dgm:prSet phldrT="[Text]"/>
      <dgm:spPr/>
      <dgm:t>
        <a:bodyPr/>
        <a:lstStyle/>
        <a:p>
          <a:r>
            <a:rPr lang="en-US" dirty="0"/>
            <a:t>        </a:t>
          </a:r>
        </a:p>
      </dgm:t>
    </dgm:pt>
    <dgm:pt modelId="{C4A236B5-B66B-4AB4-BCC6-AFC1F3F32629}" type="parTrans" cxnId="{C568FD1E-F5E9-4422-9ECE-0B332096FE99}">
      <dgm:prSet/>
      <dgm:spPr/>
      <dgm:t>
        <a:bodyPr/>
        <a:lstStyle/>
        <a:p>
          <a:endParaRPr lang="en-US"/>
        </a:p>
      </dgm:t>
    </dgm:pt>
    <dgm:pt modelId="{E5AA55C0-59EB-42CA-84C2-0436961DB5F9}" type="sibTrans" cxnId="{C568FD1E-F5E9-4422-9ECE-0B332096FE99}">
      <dgm:prSet/>
      <dgm:spPr/>
      <dgm:t>
        <a:bodyPr/>
        <a:lstStyle/>
        <a:p>
          <a:endParaRPr lang="en-US"/>
        </a:p>
      </dgm:t>
    </dgm:pt>
    <dgm:pt modelId="{033D3376-6331-407E-B89B-E4CCD00CACAD}">
      <dgm:prSet custT="1"/>
      <dgm:spPr/>
      <dgm:t>
        <a:bodyPr/>
        <a:lstStyle/>
        <a:p>
          <a:r>
            <a:rPr lang="en-US" sz="2000" dirty="0"/>
            <a:t>You will want to make the seller responsible for needed repairs and avoid limits on the amount to be spent.</a:t>
          </a:r>
        </a:p>
      </dgm:t>
    </dgm:pt>
    <dgm:pt modelId="{79DA7379-CF3F-4948-8BA0-110D065B1513}" type="parTrans" cxnId="{B669C4C7-5BC5-4B94-AAD2-99E25F1E48A1}">
      <dgm:prSet/>
      <dgm:spPr/>
      <dgm:t>
        <a:bodyPr/>
        <a:lstStyle/>
        <a:p>
          <a:endParaRPr lang="en-US"/>
        </a:p>
      </dgm:t>
    </dgm:pt>
    <dgm:pt modelId="{8CCF9D3A-A0D0-4034-8713-B9749DBA064D}" type="sibTrans" cxnId="{B669C4C7-5BC5-4B94-AAD2-99E25F1E48A1}">
      <dgm:prSet/>
      <dgm:spPr/>
      <dgm:t>
        <a:bodyPr/>
        <a:lstStyle/>
        <a:p>
          <a:endParaRPr lang="en-US"/>
        </a:p>
      </dgm:t>
    </dgm:pt>
    <dgm:pt modelId="{FDDA2994-8E50-4849-A49F-3D475493208F}" type="pres">
      <dgm:prSet presAssocID="{27C0EC8A-B91A-459B-84B0-FF46161815EA}" presName="linear" presStyleCnt="0">
        <dgm:presLayoutVars>
          <dgm:animLvl val="lvl"/>
          <dgm:resizeHandles val="exact"/>
        </dgm:presLayoutVars>
      </dgm:prSet>
      <dgm:spPr/>
    </dgm:pt>
    <dgm:pt modelId="{0581F62A-E153-4CC3-8BF2-377B65029673}" type="pres">
      <dgm:prSet presAssocID="{F80D91FA-A2C7-406B-B76F-D5ABD054BA42}" presName="parentText" presStyleLbl="node1" presStyleIdx="0" presStyleCnt="3">
        <dgm:presLayoutVars>
          <dgm:chMax val="0"/>
          <dgm:bulletEnabled val="1"/>
        </dgm:presLayoutVars>
      </dgm:prSet>
      <dgm:spPr/>
    </dgm:pt>
    <dgm:pt modelId="{FD4113DE-DD51-4CD0-AF9B-6511870BFD00}" type="pres">
      <dgm:prSet presAssocID="{F80D91FA-A2C7-406B-B76F-D5ABD054BA42}" presName="childText" presStyleLbl="revTx" presStyleIdx="0" presStyleCnt="2">
        <dgm:presLayoutVars>
          <dgm:bulletEnabled val="1"/>
        </dgm:presLayoutVars>
      </dgm:prSet>
      <dgm:spPr/>
    </dgm:pt>
    <dgm:pt modelId="{D45F3ED2-CECB-4E73-9D48-A0D9EFCA0843}" type="pres">
      <dgm:prSet presAssocID="{6E9DA377-EA59-470B-B534-E23BA31086D9}" presName="parentText" presStyleLbl="node1" presStyleIdx="1" presStyleCnt="3">
        <dgm:presLayoutVars>
          <dgm:chMax val="0"/>
          <dgm:bulletEnabled val="1"/>
        </dgm:presLayoutVars>
      </dgm:prSet>
      <dgm:spPr/>
    </dgm:pt>
    <dgm:pt modelId="{4034593C-A776-4DEE-8E81-4A4640EB46FF}" type="pres">
      <dgm:prSet presAssocID="{6E9DA377-EA59-470B-B534-E23BA31086D9}" presName="childText" presStyleLbl="revTx" presStyleIdx="1" presStyleCnt="2">
        <dgm:presLayoutVars>
          <dgm:bulletEnabled val="1"/>
        </dgm:presLayoutVars>
      </dgm:prSet>
      <dgm:spPr/>
    </dgm:pt>
    <dgm:pt modelId="{F31F2498-A370-4008-BFEF-FB44AA10D6FD}" type="pres">
      <dgm:prSet presAssocID="{033D3376-6331-407E-B89B-E4CCD00CACAD}" presName="parentText" presStyleLbl="node1" presStyleIdx="2" presStyleCnt="3" custScaleY="94231" custLinFactY="9744" custLinFactNeighborX="-190" custLinFactNeighborY="100000">
        <dgm:presLayoutVars>
          <dgm:chMax val="0"/>
          <dgm:bulletEnabled val="1"/>
        </dgm:presLayoutVars>
      </dgm:prSet>
      <dgm:spPr/>
    </dgm:pt>
  </dgm:ptLst>
  <dgm:cxnLst>
    <dgm:cxn modelId="{C568FD1E-F5E9-4422-9ECE-0B332096FE99}" srcId="{6E9DA377-EA59-470B-B534-E23BA31086D9}" destId="{C59B8CF4-C19C-4578-990E-AD8BBA78C841}" srcOrd="0" destOrd="0" parTransId="{C4A236B5-B66B-4AB4-BCC6-AFC1F3F32629}" sibTransId="{E5AA55C0-59EB-42CA-84C2-0436961DB5F9}"/>
    <dgm:cxn modelId="{211E5635-3C5C-48D7-865A-367234C21547}" srcId="{F80D91FA-A2C7-406B-B76F-D5ABD054BA42}" destId="{E8F314A3-3676-4C20-A0EC-DF8D07E0701B}" srcOrd="0" destOrd="0" parTransId="{CCC75295-BF87-43DA-B837-7C54D1496080}" sibTransId="{81518ABF-612C-4AD9-B74F-C744732F2867}"/>
    <dgm:cxn modelId="{C6F3B865-5E61-4C57-84DA-5C649403F443}" type="presOf" srcId="{27C0EC8A-B91A-459B-84B0-FF46161815EA}" destId="{FDDA2994-8E50-4849-A49F-3D475493208F}" srcOrd="0" destOrd="0" presId="urn:microsoft.com/office/officeart/2005/8/layout/vList2"/>
    <dgm:cxn modelId="{B3714553-5196-4CEE-80A5-9B4AA61E3407}" type="presOf" srcId="{E8F314A3-3676-4C20-A0EC-DF8D07E0701B}" destId="{FD4113DE-DD51-4CD0-AF9B-6511870BFD00}" srcOrd="0" destOrd="0" presId="urn:microsoft.com/office/officeart/2005/8/layout/vList2"/>
    <dgm:cxn modelId="{9991AF76-2943-42B0-850C-FDC5CB23F4A5}" srcId="{27C0EC8A-B91A-459B-84B0-FF46161815EA}" destId="{F80D91FA-A2C7-406B-B76F-D5ABD054BA42}" srcOrd="0" destOrd="0" parTransId="{4919218C-C09F-4D60-8A6C-91275DC42069}" sibTransId="{A7E8F71E-D0AE-4536-BE07-8B5ECE529ADA}"/>
    <dgm:cxn modelId="{9ADF6F7C-0AB4-4976-A12F-83398AC0243A}" srcId="{27C0EC8A-B91A-459B-84B0-FF46161815EA}" destId="{6E9DA377-EA59-470B-B534-E23BA31086D9}" srcOrd="1" destOrd="0" parTransId="{5B041E94-44B4-42EC-985F-1756CB1F5089}" sibTransId="{6F555C25-D9A0-4E5C-9798-605347ED8F19}"/>
    <dgm:cxn modelId="{B669C4C7-5BC5-4B94-AAD2-99E25F1E48A1}" srcId="{27C0EC8A-B91A-459B-84B0-FF46161815EA}" destId="{033D3376-6331-407E-B89B-E4CCD00CACAD}" srcOrd="2" destOrd="0" parTransId="{79DA7379-CF3F-4948-8BA0-110D065B1513}" sibTransId="{8CCF9D3A-A0D0-4034-8713-B9749DBA064D}"/>
    <dgm:cxn modelId="{5C6383CB-8448-4AAD-B48B-C314A2F82C36}" type="presOf" srcId="{033D3376-6331-407E-B89B-E4CCD00CACAD}" destId="{F31F2498-A370-4008-BFEF-FB44AA10D6FD}" srcOrd="0" destOrd="0" presId="urn:microsoft.com/office/officeart/2005/8/layout/vList2"/>
    <dgm:cxn modelId="{F775BCDB-716D-40A6-A0C0-85D3E2147F00}" type="presOf" srcId="{F80D91FA-A2C7-406B-B76F-D5ABD054BA42}" destId="{0581F62A-E153-4CC3-8BF2-377B65029673}" srcOrd="0" destOrd="0" presId="urn:microsoft.com/office/officeart/2005/8/layout/vList2"/>
    <dgm:cxn modelId="{4CB8F4E6-2694-4CCB-A822-758D12A61453}" type="presOf" srcId="{6E9DA377-EA59-470B-B534-E23BA31086D9}" destId="{D45F3ED2-CECB-4E73-9D48-A0D9EFCA0843}" srcOrd="0" destOrd="0" presId="urn:microsoft.com/office/officeart/2005/8/layout/vList2"/>
    <dgm:cxn modelId="{381B70EB-1956-48E0-8515-6147FA89B143}" type="presOf" srcId="{C59B8CF4-C19C-4578-990E-AD8BBA78C841}" destId="{4034593C-A776-4DEE-8E81-4A4640EB46FF}" srcOrd="0" destOrd="0" presId="urn:microsoft.com/office/officeart/2005/8/layout/vList2"/>
    <dgm:cxn modelId="{88F867CA-8268-4D0C-B3C7-5D2FC2AC7B16}" type="presParOf" srcId="{FDDA2994-8E50-4849-A49F-3D475493208F}" destId="{0581F62A-E153-4CC3-8BF2-377B65029673}" srcOrd="0" destOrd="0" presId="urn:microsoft.com/office/officeart/2005/8/layout/vList2"/>
    <dgm:cxn modelId="{00FA59CC-F0B2-4629-BA73-BCD91DC8DF8D}" type="presParOf" srcId="{FDDA2994-8E50-4849-A49F-3D475493208F}" destId="{FD4113DE-DD51-4CD0-AF9B-6511870BFD00}" srcOrd="1" destOrd="0" presId="urn:microsoft.com/office/officeart/2005/8/layout/vList2"/>
    <dgm:cxn modelId="{0E043AE5-48DD-4B63-9A38-F5960B8351C7}" type="presParOf" srcId="{FDDA2994-8E50-4849-A49F-3D475493208F}" destId="{D45F3ED2-CECB-4E73-9D48-A0D9EFCA0843}" srcOrd="2" destOrd="0" presId="urn:microsoft.com/office/officeart/2005/8/layout/vList2"/>
    <dgm:cxn modelId="{9F344CCD-3198-4A24-9437-D3A6AF2B64C4}" type="presParOf" srcId="{FDDA2994-8E50-4849-A49F-3D475493208F}" destId="{4034593C-A776-4DEE-8E81-4A4640EB46FF}" srcOrd="3" destOrd="0" presId="urn:microsoft.com/office/officeart/2005/8/layout/vList2"/>
    <dgm:cxn modelId="{CA303397-BD57-4EF4-A299-00AABD042FB1}" type="presParOf" srcId="{FDDA2994-8E50-4849-A49F-3D475493208F}" destId="{F31F2498-A370-4008-BFEF-FB44AA10D6F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AE7E68-031D-4276-9A9B-8FB3396F3439}">
      <dsp:nvSpPr>
        <dsp:cNvPr id="0" name=""/>
        <dsp:cNvSpPr/>
      </dsp:nvSpPr>
      <dsp:spPr>
        <a:xfrm>
          <a:off x="0" y="6857"/>
          <a:ext cx="6013450" cy="1264770"/>
        </a:xfrm>
        <a:prstGeom prst="roundRect">
          <a:avLst/>
        </a:prstGeom>
        <a:solidFill>
          <a:schemeClr val="accent5">
            <a:alpha val="9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Don’t make representations regarding the property. For example don’t say “This roof will last another 20 years</a:t>
          </a:r>
          <a:r>
            <a:rPr lang="en-US" sz="2000" kern="1200" dirty="0"/>
            <a:t>.”</a:t>
          </a:r>
        </a:p>
      </dsp:txBody>
      <dsp:txXfrm>
        <a:off x="61741" y="68598"/>
        <a:ext cx="5889968" cy="1141288"/>
      </dsp:txXfrm>
    </dsp:sp>
    <dsp:sp modelId="{BBBB7B8C-576D-48FA-B3AF-B40EF0B1EF49}">
      <dsp:nvSpPr>
        <dsp:cNvPr id="0" name=""/>
        <dsp:cNvSpPr/>
      </dsp:nvSpPr>
      <dsp:spPr>
        <a:xfrm>
          <a:off x="0" y="1271627"/>
          <a:ext cx="6013450" cy="13377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927"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a:t>Don’t misrepresent the condition of the property. For instance, saying the basement doesn’t leak when there has been seepage for years</a:t>
          </a:r>
          <a:r>
            <a:rPr lang="en-US" sz="2000" kern="1200" dirty="0"/>
            <a:t>.</a:t>
          </a:r>
        </a:p>
      </dsp:txBody>
      <dsp:txXfrm>
        <a:off x="0" y="1271627"/>
        <a:ext cx="6013450" cy="1337737"/>
      </dsp:txXfrm>
    </dsp:sp>
    <dsp:sp modelId="{B51E28E3-2B01-460C-975C-228E39E28B95}">
      <dsp:nvSpPr>
        <dsp:cNvPr id="0" name=""/>
        <dsp:cNvSpPr/>
      </dsp:nvSpPr>
      <dsp:spPr>
        <a:xfrm>
          <a:off x="0" y="2609364"/>
          <a:ext cx="6013450" cy="1264770"/>
        </a:xfrm>
        <a:prstGeom prst="roundRect">
          <a:avLst/>
        </a:prstGeom>
        <a:solidFill>
          <a:schemeClr val="accent5">
            <a:alpha val="90000"/>
            <a:hueOff val="0"/>
            <a:satOff val="0"/>
            <a:lumOff val="0"/>
            <a:alpha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Don’t get talked into price reductions or conditions that make you uncomfortable.</a:t>
          </a:r>
        </a:p>
      </dsp:txBody>
      <dsp:txXfrm>
        <a:off x="61741" y="2671105"/>
        <a:ext cx="5889968" cy="1141288"/>
      </dsp:txXfrm>
    </dsp:sp>
    <dsp:sp modelId="{70DFD460-99A3-4A79-8936-5CA415F23EA6}">
      <dsp:nvSpPr>
        <dsp:cNvPr id="0" name=""/>
        <dsp:cNvSpPr/>
      </dsp:nvSpPr>
      <dsp:spPr>
        <a:xfrm>
          <a:off x="0" y="3874134"/>
          <a:ext cx="6013450" cy="77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927"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a:t>Don’t allow yourself to get talked into closing or moving before you are ready.</a:t>
          </a:r>
        </a:p>
      </dsp:txBody>
      <dsp:txXfrm>
        <a:off x="0" y="3874134"/>
        <a:ext cx="6013450" cy="7783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BD600D-E234-4E46-B32E-4B0BB02D2134}">
      <dsp:nvSpPr>
        <dsp:cNvPr id="0" name=""/>
        <dsp:cNvSpPr/>
      </dsp:nvSpPr>
      <dsp:spPr>
        <a:xfrm>
          <a:off x="0" y="9219"/>
          <a:ext cx="6013450" cy="1029600"/>
        </a:xfrm>
        <a:prstGeom prst="roundRect">
          <a:avLst/>
        </a:prstGeom>
        <a:solidFill>
          <a:schemeClr val="accent5">
            <a:alpha val="9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Earnest Money Deposit</a:t>
          </a:r>
        </a:p>
      </dsp:txBody>
      <dsp:txXfrm>
        <a:off x="50261" y="59480"/>
        <a:ext cx="5912928" cy="929078"/>
      </dsp:txXfrm>
    </dsp:sp>
    <dsp:sp modelId="{150D8DAA-B0FA-429A-891D-594BAB24CE32}">
      <dsp:nvSpPr>
        <dsp:cNvPr id="0" name=""/>
        <dsp:cNvSpPr/>
      </dsp:nvSpPr>
      <dsp:spPr>
        <a:xfrm>
          <a:off x="0" y="1038819"/>
          <a:ext cx="6013450" cy="1764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927"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Substantial enough to encourage the buyer to complete the transaction.</a:t>
          </a:r>
        </a:p>
        <a:p>
          <a:pPr marL="228600" lvl="1" indent="-228600" algn="l" defTabSz="889000">
            <a:lnSpc>
              <a:spcPct val="90000"/>
            </a:lnSpc>
            <a:spcBef>
              <a:spcPct val="0"/>
            </a:spcBef>
            <a:spcAft>
              <a:spcPct val="20000"/>
            </a:spcAft>
            <a:buChar char="•"/>
          </a:pPr>
          <a:r>
            <a:rPr lang="en-US" sz="2000" kern="1200" dirty="0"/>
            <a:t>Permit the seller to retain the deposit in most situations.</a:t>
          </a:r>
        </a:p>
        <a:p>
          <a:pPr marL="228600" lvl="1" indent="-228600" algn="l" defTabSz="889000">
            <a:lnSpc>
              <a:spcPct val="90000"/>
            </a:lnSpc>
            <a:spcBef>
              <a:spcPct val="0"/>
            </a:spcBef>
            <a:spcAft>
              <a:spcPct val="20000"/>
            </a:spcAft>
            <a:buChar char="•"/>
          </a:pPr>
          <a:r>
            <a:rPr lang="en-US" sz="2000" kern="1200" dirty="0"/>
            <a:t>Set time limits for buyer to secure financing, inspections and closing.</a:t>
          </a:r>
        </a:p>
      </dsp:txBody>
      <dsp:txXfrm>
        <a:off x="0" y="1038819"/>
        <a:ext cx="6013450" cy="1764675"/>
      </dsp:txXfrm>
    </dsp:sp>
    <dsp:sp modelId="{D10CCD7E-8254-490B-9D16-41CDA9222B4D}">
      <dsp:nvSpPr>
        <dsp:cNvPr id="0" name=""/>
        <dsp:cNvSpPr/>
      </dsp:nvSpPr>
      <dsp:spPr>
        <a:xfrm>
          <a:off x="0" y="2803494"/>
          <a:ext cx="6013450" cy="1029600"/>
        </a:xfrm>
        <a:prstGeom prst="roundRect">
          <a:avLst/>
        </a:prstGeom>
        <a:solidFill>
          <a:schemeClr val="accent5">
            <a:alpha val="90000"/>
            <a:hueOff val="0"/>
            <a:satOff val="0"/>
            <a:lumOff val="0"/>
            <a:alpha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Selling property ‘AS IS’</a:t>
          </a:r>
        </a:p>
      </dsp:txBody>
      <dsp:txXfrm>
        <a:off x="50261" y="2853755"/>
        <a:ext cx="5912928" cy="929078"/>
      </dsp:txXfrm>
    </dsp:sp>
    <dsp:sp modelId="{FAD67649-45EB-4A16-AE5A-3E29A11F1049}">
      <dsp:nvSpPr>
        <dsp:cNvPr id="0" name=""/>
        <dsp:cNvSpPr/>
      </dsp:nvSpPr>
      <dsp:spPr>
        <a:xfrm>
          <a:off x="0" y="3833094"/>
          <a:ext cx="6013450" cy="1508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927"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Don’t make any guarantees as to the roof, basement, etc.</a:t>
          </a:r>
        </a:p>
        <a:p>
          <a:pPr marL="228600" lvl="1" indent="-228600" algn="l" defTabSz="889000">
            <a:lnSpc>
              <a:spcPct val="90000"/>
            </a:lnSpc>
            <a:spcBef>
              <a:spcPct val="0"/>
            </a:spcBef>
            <a:spcAft>
              <a:spcPct val="20000"/>
            </a:spcAft>
            <a:buChar char="•"/>
          </a:pPr>
          <a:r>
            <a:rPr lang="en-US" sz="2000" kern="1200" dirty="0"/>
            <a:t>If repairs are needed, limit the amount you are willing to pay for those repairs.</a:t>
          </a:r>
        </a:p>
        <a:p>
          <a:pPr marL="228600" lvl="1" indent="-228600" algn="l" defTabSz="889000">
            <a:lnSpc>
              <a:spcPct val="90000"/>
            </a:lnSpc>
            <a:spcBef>
              <a:spcPct val="0"/>
            </a:spcBef>
            <a:spcAft>
              <a:spcPct val="20000"/>
            </a:spcAft>
            <a:buChar char="•"/>
          </a:pPr>
          <a:endParaRPr lang="en-US" sz="2000" kern="1200" dirty="0"/>
        </a:p>
      </dsp:txBody>
      <dsp:txXfrm>
        <a:off x="0" y="3833094"/>
        <a:ext cx="6013450" cy="15085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81F62A-E153-4CC3-8BF2-377B65029673}">
      <dsp:nvSpPr>
        <dsp:cNvPr id="0" name=""/>
        <dsp:cNvSpPr/>
      </dsp:nvSpPr>
      <dsp:spPr>
        <a:xfrm>
          <a:off x="0" y="35329"/>
          <a:ext cx="6013450" cy="1053000"/>
        </a:xfrm>
        <a:prstGeom prst="roundRect">
          <a:avLst/>
        </a:prstGeom>
        <a:solidFill>
          <a:schemeClr val="accent5">
            <a:alpha val="9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Smaller Earnest  Money Deposit that is to be refunded if inspection reveals serious problems,  the property appraisal is low, or if your financing falls through.</a:t>
          </a:r>
        </a:p>
      </dsp:txBody>
      <dsp:txXfrm>
        <a:off x="51403" y="86732"/>
        <a:ext cx="5910644" cy="950194"/>
      </dsp:txXfrm>
    </dsp:sp>
    <dsp:sp modelId="{FD4113DE-DD51-4CD0-AF9B-6511870BFD00}">
      <dsp:nvSpPr>
        <dsp:cNvPr id="0" name=""/>
        <dsp:cNvSpPr/>
      </dsp:nvSpPr>
      <dsp:spPr>
        <a:xfrm>
          <a:off x="0" y="1088329"/>
          <a:ext cx="6013450"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927" tIns="25400" rIns="142240" bIns="25400" numCol="1" spcCol="1270" anchor="t" anchorCtr="0">
          <a:noAutofit/>
        </a:bodyPr>
        <a:lstStyle/>
        <a:p>
          <a:pPr marL="228600" lvl="1" indent="-228600" algn="l" defTabSz="889000">
            <a:lnSpc>
              <a:spcPct val="90000"/>
            </a:lnSpc>
            <a:spcBef>
              <a:spcPct val="0"/>
            </a:spcBef>
            <a:spcAft>
              <a:spcPct val="20000"/>
            </a:spcAft>
            <a:buChar char="•"/>
          </a:pPr>
          <a:endParaRPr lang="en-US" sz="2000" kern="1200" dirty="0"/>
        </a:p>
      </dsp:txBody>
      <dsp:txXfrm>
        <a:off x="0" y="1088329"/>
        <a:ext cx="6013450" cy="745200"/>
      </dsp:txXfrm>
    </dsp:sp>
    <dsp:sp modelId="{D45F3ED2-CECB-4E73-9D48-A0D9EFCA0843}">
      <dsp:nvSpPr>
        <dsp:cNvPr id="0" name=""/>
        <dsp:cNvSpPr/>
      </dsp:nvSpPr>
      <dsp:spPr>
        <a:xfrm>
          <a:off x="0" y="1833529"/>
          <a:ext cx="6013450" cy="1053000"/>
        </a:xfrm>
        <a:prstGeom prst="roundRect">
          <a:avLst/>
        </a:prstGeom>
        <a:solidFill>
          <a:schemeClr val="accent5">
            <a:alpha val="90000"/>
            <a:hueOff val="0"/>
            <a:satOff val="0"/>
            <a:lumOff val="0"/>
            <a:alphaOff val="-2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If you need to sell your current home to finance the purchase of this home, you will want a provision stating the purchase is contingent upon the sale of your home.</a:t>
          </a:r>
        </a:p>
      </dsp:txBody>
      <dsp:txXfrm>
        <a:off x="51403" y="1884932"/>
        <a:ext cx="5910644" cy="950194"/>
      </dsp:txXfrm>
    </dsp:sp>
    <dsp:sp modelId="{4034593C-A776-4DEE-8E81-4A4640EB46FF}">
      <dsp:nvSpPr>
        <dsp:cNvPr id="0" name=""/>
        <dsp:cNvSpPr/>
      </dsp:nvSpPr>
      <dsp:spPr>
        <a:xfrm>
          <a:off x="0" y="2886529"/>
          <a:ext cx="6013450"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927" tIns="57150" rIns="320040" bIns="57150" numCol="1" spcCol="1270" anchor="t" anchorCtr="0">
          <a:noAutofit/>
        </a:bodyPr>
        <a:lstStyle/>
        <a:p>
          <a:pPr marL="285750" lvl="1" indent="-285750" algn="l" defTabSz="1555750">
            <a:lnSpc>
              <a:spcPct val="90000"/>
            </a:lnSpc>
            <a:spcBef>
              <a:spcPct val="0"/>
            </a:spcBef>
            <a:spcAft>
              <a:spcPct val="20000"/>
            </a:spcAft>
            <a:buChar char="•"/>
          </a:pPr>
          <a:r>
            <a:rPr lang="en-US" sz="3500" kern="1200" dirty="0"/>
            <a:t>        </a:t>
          </a:r>
        </a:p>
      </dsp:txBody>
      <dsp:txXfrm>
        <a:off x="0" y="2886529"/>
        <a:ext cx="6013450" cy="745200"/>
      </dsp:txXfrm>
    </dsp:sp>
    <dsp:sp modelId="{F31F2498-A370-4008-BFEF-FB44AA10D6FD}">
      <dsp:nvSpPr>
        <dsp:cNvPr id="0" name=""/>
        <dsp:cNvSpPr/>
      </dsp:nvSpPr>
      <dsp:spPr>
        <a:xfrm>
          <a:off x="0" y="3667059"/>
          <a:ext cx="6013450" cy="992252"/>
        </a:xfrm>
        <a:prstGeom prst="roundRect">
          <a:avLst/>
        </a:prstGeom>
        <a:solidFill>
          <a:schemeClr val="accent5">
            <a:alpha val="90000"/>
            <a:hueOff val="0"/>
            <a:satOff val="0"/>
            <a:lumOff val="0"/>
            <a:alpha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You will want to make the seller responsible for needed repairs and avoid limits on the amount to be spent.</a:t>
          </a:r>
        </a:p>
      </dsp:txBody>
      <dsp:txXfrm>
        <a:off x="48438" y="3715497"/>
        <a:ext cx="5916574" cy="89537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EE9AF-5C2C-4C59-A1D2-CA76B96CE356}" type="datetimeFigureOut">
              <a:rPr lang="en-US" smtClean="0"/>
              <a:t>2/26/2019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1AF26C-9750-4AC0-B8B8-915A3400B93C}" type="slidenum">
              <a:rPr lang="en-US" smtClean="0"/>
              <a:t>‹#›</a:t>
            </a:fld>
            <a:endParaRPr lang="en-US"/>
          </a:p>
        </p:txBody>
      </p:sp>
    </p:spTree>
    <p:extLst>
      <p:ext uri="{BB962C8B-B14F-4D97-AF65-F5344CB8AC3E}">
        <p14:creationId xmlns:p14="http://schemas.microsoft.com/office/powerpoint/2010/main" val="660206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26</a:t>
            </a:fld>
            <a:endParaRPr lang="en-US"/>
          </a:p>
        </p:txBody>
      </p:sp>
    </p:spTree>
    <p:extLst>
      <p:ext uri="{BB962C8B-B14F-4D97-AF65-F5344CB8AC3E}">
        <p14:creationId xmlns:p14="http://schemas.microsoft.com/office/powerpoint/2010/main" val="260999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2/26/2019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2/26/2019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2/26/2019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BAA1B-74B8-4E81-B304-097A292D53B4}"/>
              </a:ext>
            </a:extLst>
          </p:cNvPr>
          <p:cNvSpPr>
            <a:spLocks noGrp="1"/>
          </p:cNvSpPr>
          <p:nvPr>
            <p:ph type="ctrTitle"/>
          </p:nvPr>
        </p:nvSpPr>
        <p:spPr/>
        <p:txBody>
          <a:bodyPr>
            <a:normAutofit fontScale="90000"/>
          </a:bodyPr>
          <a:lstStyle/>
          <a:p>
            <a:pPr algn="ctr"/>
            <a:r>
              <a:rPr lang="en-US" dirty="0"/>
              <a:t>Helpful Hints for Buying or Selling Your Home</a:t>
            </a:r>
          </a:p>
        </p:txBody>
      </p:sp>
      <p:sp>
        <p:nvSpPr>
          <p:cNvPr id="3" name="Subtitle 2">
            <a:extLst>
              <a:ext uri="{FF2B5EF4-FFF2-40B4-BE49-F238E27FC236}">
                <a16:creationId xmlns:a16="http://schemas.microsoft.com/office/drawing/2014/main" id="{F7597CBB-EF42-44FD-89AF-A4BF52218D18}"/>
              </a:ext>
            </a:extLst>
          </p:cNvPr>
          <p:cNvSpPr>
            <a:spLocks noGrp="1"/>
          </p:cNvSpPr>
          <p:nvPr>
            <p:ph type="subTitle" idx="1"/>
          </p:nvPr>
        </p:nvSpPr>
        <p:spPr>
          <a:xfrm>
            <a:off x="303230" y="5165694"/>
            <a:ext cx="8637072" cy="1532286"/>
          </a:xfrm>
        </p:spPr>
        <p:txBody>
          <a:bodyPr/>
          <a:lstStyle/>
          <a:p>
            <a:r>
              <a:rPr lang="en-US" dirty="0"/>
              <a:t>UAW FCA-FORD-GENERAL MOTORS LEGAL SERVICES plan</a:t>
            </a:r>
          </a:p>
        </p:txBody>
      </p:sp>
    </p:spTree>
    <p:extLst>
      <p:ext uri="{BB962C8B-B14F-4D97-AF65-F5344CB8AC3E}">
        <p14:creationId xmlns:p14="http://schemas.microsoft.com/office/powerpoint/2010/main" val="2117140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4CA95-2646-43CF-93AF-06EF7F8B3A97}"/>
              </a:ext>
            </a:extLst>
          </p:cNvPr>
          <p:cNvSpPr>
            <a:spLocks noGrp="1"/>
          </p:cNvSpPr>
          <p:nvPr>
            <p:ph type="title"/>
          </p:nvPr>
        </p:nvSpPr>
        <p:spPr/>
        <p:txBody>
          <a:bodyPr>
            <a:normAutofit/>
          </a:bodyPr>
          <a:lstStyle/>
          <a:p>
            <a:pPr algn="ctr"/>
            <a:r>
              <a:rPr lang="en-US" dirty="0"/>
              <a:t>What Can I Expect to see in</a:t>
            </a:r>
            <a:br>
              <a:rPr lang="en-US" dirty="0"/>
            </a:br>
            <a:r>
              <a:rPr lang="en-US" dirty="0"/>
              <a:t> my Purchase agreement?</a:t>
            </a:r>
          </a:p>
        </p:txBody>
      </p:sp>
      <p:sp>
        <p:nvSpPr>
          <p:cNvPr id="3" name="Content Placeholder 2">
            <a:extLst>
              <a:ext uri="{FF2B5EF4-FFF2-40B4-BE49-F238E27FC236}">
                <a16:creationId xmlns:a16="http://schemas.microsoft.com/office/drawing/2014/main" id="{CE562CBE-5165-44EA-9A14-A7DE2793901C}"/>
              </a:ext>
            </a:extLst>
          </p:cNvPr>
          <p:cNvSpPr>
            <a:spLocks noGrp="1"/>
          </p:cNvSpPr>
          <p:nvPr>
            <p:ph idx="1"/>
          </p:nvPr>
        </p:nvSpPr>
        <p:spPr>
          <a:xfrm>
            <a:off x="651511" y="1977390"/>
            <a:ext cx="10403344" cy="4076091"/>
          </a:xfrm>
        </p:spPr>
        <p:txBody>
          <a:bodyPr>
            <a:normAutofit fontScale="25000" lnSpcReduction="20000"/>
          </a:bodyPr>
          <a:lstStyle/>
          <a:p>
            <a:pPr lvl="1"/>
            <a:r>
              <a:rPr lang="en-US" sz="8000" dirty="0"/>
              <a:t>The price of the property.</a:t>
            </a:r>
          </a:p>
          <a:p>
            <a:pPr lvl="1"/>
            <a:r>
              <a:rPr lang="en-US" sz="8000" dirty="0"/>
              <a:t>Representations as to the condition of the property.</a:t>
            </a:r>
          </a:p>
          <a:p>
            <a:pPr lvl="1"/>
            <a:r>
              <a:rPr lang="en-US" sz="8000" dirty="0"/>
              <a:t>The type of financing to be used.</a:t>
            </a:r>
          </a:p>
          <a:p>
            <a:pPr lvl="1"/>
            <a:r>
              <a:rPr lang="en-US" sz="8000" dirty="0"/>
              <a:t>The amount of the earnest money deposit.</a:t>
            </a:r>
          </a:p>
          <a:p>
            <a:pPr lvl="1"/>
            <a:r>
              <a:rPr lang="en-US" sz="8000" dirty="0"/>
              <a:t>The apportionment of taxes and other costs.</a:t>
            </a:r>
          </a:p>
          <a:p>
            <a:pPr lvl="1"/>
            <a:r>
              <a:rPr lang="en-US" sz="8000" dirty="0"/>
              <a:t>Additional items that are included in the sale such as appliances.</a:t>
            </a:r>
          </a:p>
          <a:p>
            <a:pPr lvl="1"/>
            <a:r>
              <a:rPr lang="en-US" sz="8000" dirty="0"/>
              <a:t>The date of possession of property – any holdover after closing and rent to be charged.</a:t>
            </a:r>
          </a:p>
          <a:p>
            <a:pPr lvl="1"/>
            <a:r>
              <a:rPr lang="en-US" sz="8000" dirty="0"/>
              <a:t>Deadline for closing.</a:t>
            </a:r>
          </a:p>
          <a:p>
            <a:pPr lvl="0"/>
            <a:r>
              <a:rPr lang="en-US" sz="8000" dirty="0"/>
              <a:t>The agreement should include any contingencies such as appraisals, inspections, or title issues.</a:t>
            </a:r>
          </a:p>
          <a:p>
            <a:pPr lvl="0"/>
            <a:r>
              <a:rPr lang="en-US" sz="8000" dirty="0"/>
              <a:t>States and local municipalities may also have specific disclosures that may have to be made such as the presence of lead paint or termite damage.</a:t>
            </a:r>
          </a:p>
          <a:p>
            <a:r>
              <a:rPr lang="en-US" dirty="0"/>
              <a:t> </a:t>
            </a:r>
          </a:p>
          <a:p>
            <a:endParaRPr lang="en-US" dirty="0"/>
          </a:p>
        </p:txBody>
      </p:sp>
    </p:spTree>
    <p:extLst>
      <p:ext uri="{BB962C8B-B14F-4D97-AF65-F5344CB8AC3E}">
        <p14:creationId xmlns:p14="http://schemas.microsoft.com/office/powerpoint/2010/main" val="3386469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21CE6A-9D19-4FCC-B633-42A14B77EBA8}"/>
              </a:ext>
            </a:extLst>
          </p:cNvPr>
          <p:cNvSpPr>
            <a:spLocks noGrp="1"/>
          </p:cNvSpPr>
          <p:nvPr>
            <p:ph type="title"/>
          </p:nvPr>
        </p:nvSpPr>
        <p:spPr/>
        <p:txBody>
          <a:bodyPr/>
          <a:lstStyle/>
          <a:p>
            <a:r>
              <a:rPr lang="en-US" sz="3600" dirty="0"/>
              <a:t>Purchase</a:t>
            </a:r>
            <a:r>
              <a:rPr lang="en-US" dirty="0"/>
              <a:t> </a:t>
            </a:r>
            <a:r>
              <a:rPr lang="en-US" sz="3600" dirty="0"/>
              <a:t>Agreement</a:t>
            </a:r>
          </a:p>
        </p:txBody>
      </p:sp>
      <p:graphicFrame>
        <p:nvGraphicFramePr>
          <p:cNvPr id="8" name="Content Placeholder 7">
            <a:extLst>
              <a:ext uri="{FF2B5EF4-FFF2-40B4-BE49-F238E27FC236}">
                <a16:creationId xmlns:a16="http://schemas.microsoft.com/office/drawing/2014/main" id="{DB0FDB07-C445-4EC4-8C27-4B493385DADB}"/>
              </a:ext>
            </a:extLst>
          </p:cNvPr>
          <p:cNvGraphicFramePr>
            <a:graphicFrameLocks noGrp="1"/>
          </p:cNvGraphicFramePr>
          <p:nvPr>
            <p:ph idx="1"/>
            <p:extLst>
              <p:ext uri="{D42A27DB-BD31-4B8C-83A1-F6EECF244321}">
                <p14:modId xmlns:p14="http://schemas.microsoft.com/office/powerpoint/2010/main" val="4163201665"/>
              </p:ext>
            </p:extLst>
          </p:nvPr>
        </p:nvGraphicFramePr>
        <p:xfrm>
          <a:off x="5043488" y="798512"/>
          <a:ext cx="6013450" cy="5350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 Placeholder 5">
            <a:extLst>
              <a:ext uri="{FF2B5EF4-FFF2-40B4-BE49-F238E27FC236}">
                <a16:creationId xmlns:a16="http://schemas.microsoft.com/office/drawing/2014/main" id="{E33BE050-46A1-49CF-A1BF-50186B91F3B4}"/>
              </a:ext>
            </a:extLst>
          </p:cNvPr>
          <p:cNvSpPr>
            <a:spLocks noGrp="1"/>
          </p:cNvSpPr>
          <p:nvPr>
            <p:ph type="body" sz="half" idx="2"/>
          </p:nvPr>
        </p:nvSpPr>
        <p:spPr/>
        <p:txBody>
          <a:bodyPr>
            <a:normAutofit/>
          </a:bodyPr>
          <a:lstStyle/>
          <a:p>
            <a:r>
              <a:rPr lang="en-US" sz="3200" dirty="0"/>
              <a:t>Seller</a:t>
            </a:r>
          </a:p>
        </p:txBody>
      </p:sp>
    </p:spTree>
    <p:extLst>
      <p:ext uri="{BB962C8B-B14F-4D97-AF65-F5344CB8AC3E}">
        <p14:creationId xmlns:p14="http://schemas.microsoft.com/office/powerpoint/2010/main" val="2751303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3B0F8-5A9A-478B-92C0-68CAC99EAA49}"/>
              </a:ext>
            </a:extLst>
          </p:cNvPr>
          <p:cNvSpPr>
            <a:spLocks noGrp="1"/>
          </p:cNvSpPr>
          <p:nvPr>
            <p:ph type="title"/>
          </p:nvPr>
        </p:nvSpPr>
        <p:spPr/>
        <p:txBody>
          <a:bodyPr>
            <a:normAutofit/>
          </a:bodyPr>
          <a:lstStyle/>
          <a:p>
            <a:r>
              <a:rPr lang="en-US" sz="3600" dirty="0"/>
              <a:t>Purchase Agreement</a:t>
            </a:r>
          </a:p>
        </p:txBody>
      </p:sp>
      <p:graphicFrame>
        <p:nvGraphicFramePr>
          <p:cNvPr id="5" name="Content Placeholder 4">
            <a:extLst>
              <a:ext uri="{FF2B5EF4-FFF2-40B4-BE49-F238E27FC236}">
                <a16:creationId xmlns:a16="http://schemas.microsoft.com/office/drawing/2014/main" id="{E5B058D4-36F2-41D0-8356-346850799C67}"/>
              </a:ext>
            </a:extLst>
          </p:cNvPr>
          <p:cNvGraphicFramePr>
            <a:graphicFrameLocks noGrp="1"/>
          </p:cNvGraphicFramePr>
          <p:nvPr>
            <p:ph idx="1"/>
            <p:extLst>
              <p:ext uri="{D42A27DB-BD31-4B8C-83A1-F6EECF244321}">
                <p14:modId xmlns:p14="http://schemas.microsoft.com/office/powerpoint/2010/main" val="3373986487"/>
              </p:ext>
            </p:extLst>
          </p:nvPr>
        </p:nvGraphicFramePr>
        <p:xfrm>
          <a:off x="5043488" y="798513"/>
          <a:ext cx="6013450" cy="4659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B761234A-EBF6-4E40-BB19-8235B5C31AB9}"/>
              </a:ext>
            </a:extLst>
          </p:cNvPr>
          <p:cNvSpPr>
            <a:spLocks noGrp="1"/>
          </p:cNvSpPr>
          <p:nvPr>
            <p:ph type="body" sz="half" idx="2"/>
          </p:nvPr>
        </p:nvSpPr>
        <p:spPr/>
        <p:txBody>
          <a:bodyPr>
            <a:normAutofit/>
          </a:bodyPr>
          <a:lstStyle/>
          <a:p>
            <a:r>
              <a:rPr lang="en-US" sz="3200" dirty="0"/>
              <a:t>Buyer</a:t>
            </a:r>
          </a:p>
        </p:txBody>
      </p:sp>
    </p:spTree>
    <p:extLst>
      <p:ext uri="{BB962C8B-B14F-4D97-AF65-F5344CB8AC3E}">
        <p14:creationId xmlns:p14="http://schemas.microsoft.com/office/powerpoint/2010/main" val="2396188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CF93F-6BE2-4A5E-BF98-8D8B83573030}"/>
              </a:ext>
            </a:extLst>
          </p:cNvPr>
          <p:cNvSpPr>
            <a:spLocks noGrp="1"/>
          </p:cNvSpPr>
          <p:nvPr>
            <p:ph type="title"/>
          </p:nvPr>
        </p:nvSpPr>
        <p:spPr/>
        <p:txBody>
          <a:bodyPr/>
          <a:lstStyle/>
          <a:p>
            <a:pPr algn="ctr"/>
            <a:r>
              <a:rPr lang="en-US" dirty="0"/>
              <a:t>Financing The purchase</a:t>
            </a:r>
          </a:p>
        </p:txBody>
      </p:sp>
      <p:sp>
        <p:nvSpPr>
          <p:cNvPr id="3" name="Content Placeholder 2">
            <a:extLst>
              <a:ext uri="{FF2B5EF4-FFF2-40B4-BE49-F238E27FC236}">
                <a16:creationId xmlns:a16="http://schemas.microsoft.com/office/drawing/2014/main" id="{B92FD893-FFED-4B15-9A4A-4FBB8ED1B3BF}"/>
              </a:ext>
            </a:extLst>
          </p:cNvPr>
          <p:cNvSpPr>
            <a:spLocks noGrp="1"/>
          </p:cNvSpPr>
          <p:nvPr>
            <p:ph idx="1"/>
          </p:nvPr>
        </p:nvSpPr>
        <p:spPr/>
        <p:txBody>
          <a:bodyPr>
            <a:noAutofit/>
          </a:bodyPr>
          <a:lstStyle/>
          <a:p>
            <a:r>
              <a:rPr lang="en-US" sz="2400" dirty="0"/>
              <a:t>The purchase of a home is a large transaction and can be financed in different ways.</a:t>
            </a:r>
          </a:p>
          <a:p>
            <a:r>
              <a:rPr lang="en-US" sz="2400" dirty="0"/>
              <a:t>Some of them are:</a:t>
            </a:r>
          </a:p>
          <a:p>
            <a:pPr lvl="1"/>
            <a:r>
              <a:rPr lang="en-US" sz="2400" dirty="0"/>
              <a:t>Cash Deal</a:t>
            </a:r>
          </a:p>
          <a:p>
            <a:pPr lvl="1"/>
            <a:r>
              <a:rPr lang="en-US" sz="2400" dirty="0"/>
              <a:t>Land Contract</a:t>
            </a:r>
          </a:p>
          <a:p>
            <a:pPr lvl="1"/>
            <a:r>
              <a:rPr lang="en-US" sz="2400" dirty="0"/>
              <a:t>Mortgage</a:t>
            </a:r>
          </a:p>
        </p:txBody>
      </p:sp>
    </p:spTree>
    <p:extLst>
      <p:ext uri="{BB962C8B-B14F-4D97-AF65-F5344CB8AC3E}">
        <p14:creationId xmlns:p14="http://schemas.microsoft.com/office/powerpoint/2010/main" val="2623649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98DDD-AA9D-4869-8E10-FDF8236DAAE9}"/>
              </a:ext>
            </a:extLst>
          </p:cNvPr>
          <p:cNvSpPr>
            <a:spLocks noGrp="1"/>
          </p:cNvSpPr>
          <p:nvPr>
            <p:ph type="title"/>
          </p:nvPr>
        </p:nvSpPr>
        <p:spPr/>
        <p:txBody>
          <a:bodyPr/>
          <a:lstStyle/>
          <a:p>
            <a:pPr algn="ctr"/>
            <a:r>
              <a:rPr lang="en-US" dirty="0"/>
              <a:t>Cash Deals</a:t>
            </a:r>
          </a:p>
        </p:txBody>
      </p:sp>
      <p:sp>
        <p:nvSpPr>
          <p:cNvPr id="3" name="Content Placeholder 2">
            <a:extLst>
              <a:ext uri="{FF2B5EF4-FFF2-40B4-BE49-F238E27FC236}">
                <a16:creationId xmlns:a16="http://schemas.microsoft.com/office/drawing/2014/main" id="{07CECD78-FC75-4823-B0F2-F84E1A425224}"/>
              </a:ext>
            </a:extLst>
          </p:cNvPr>
          <p:cNvSpPr>
            <a:spLocks noGrp="1"/>
          </p:cNvSpPr>
          <p:nvPr>
            <p:ph idx="1"/>
          </p:nvPr>
        </p:nvSpPr>
        <p:spPr>
          <a:xfrm>
            <a:off x="1451579" y="1760221"/>
            <a:ext cx="9603275" cy="4293260"/>
          </a:xfrm>
        </p:spPr>
        <p:txBody>
          <a:bodyPr>
            <a:normAutofit lnSpcReduction="10000"/>
          </a:bodyPr>
          <a:lstStyle/>
          <a:p>
            <a:pPr marL="0" indent="0">
              <a:lnSpc>
                <a:spcPct val="100000"/>
              </a:lnSpc>
              <a:buNone/>
            </a:pPr>
            <a:endParaRPr lang="en-US" dirty="0"/>
          </a:p>
          <a:p>
            <a:pPr marL="0" indent="0">
              <a:lnSpc>
                <a:spcPct val="100000"/>
              </a:lnSpc>
              <a:buNone/>
            </a:pPr>
            <a:r>
              <a:rPr lang="en-US" dirty="0"/>
              <a:t>These are relatively straightforward transactions but should not be entered into casually.</a:t>
            </a:r>
          </a:p>
          <a:p>
            <a:pPr marL="0" indent="0">
              <a:lnSpc>
                <a:spcPct val="100000"/>
              </a:lnSpc>
              <a:buNone/>
            </a:pPr>
            <a:r>
              <a:rPr lang="en-US" dirty="0"/>
              <a:t>If you are the seller:</a:t>
            </a:r>
          </a:p>
          <a:p>
            <a:pPr lvl="0">
              <a:lnSpc>
                <a:spcPct val="100000"/>
              </a:lnSpc>
            </a:pPr>
            <a:r>
              <a:rPr lang="en-US" dirty="0"/>
              <a:t>You may want some confirmation that the buyer has the cash available. </a:t>
            </a:r>
          </a:p>
          <a:p>
            <a:pPr lvl="0">
              <a:lnSpc>
                <a:spcPct val="100000"/>
              </a:lnSpc>
            </a:pPr>
            <a:r>
              <a:rPr lang="en-US" dirty="0"/>
              <a:t>You should still obtain a substantial earnest money deposit to hold the property.</a:t>
            </a:r>
          </a:p>
          <a:p>
            <a:pPr marL="0" indent="0">
              <a:lnSpc>
                <a:spcPct val="100000"/>
              </a:lnSpc>
              <a:buNone/>
            </a:pPr>
            <a:r>
              <a:rPr lang="en-US" dirty="0"/>
              <a:t>If you are the buyer:</a:t>
            </a:r>
          </a:p>
          <a:p>
            <a:pPr lvl="0">
              <a:lnSpc>
                <a:spcPct val="100000"/>
              </a:lnSpc>
            </a:pPr>
            <a:r>
              <a:rPr lang="en-US" dirty="0"/>
              <a:t>You should be sure to have the property inspected.</a:t>
            </a:r>
          </a:p>
          <a:p>
            <a:pPr lvl="0">
              <a:lnSpc>
                <a:spcPct val="100000"/>
              </a:lnSpc>
            </a:pPr>
            <a:r>
              <a:rPr lang="en-US" dirty="0"/>
              <a:t>You should insist on title work and insurance to be sure you are not purchasing any title problems.</a:t>
            </a:r>
          </a:p>
          <a:p>
            <a:pPr marL="0" lvl="0" indent="0">
              <a:lnSpc>
                <a:spcPct val="100000"/>
              </a:lnSpc>
              <a:buNone/>
            </a:pPr>
            <a:r>
              <a:rPr lang="en-US" dirty="0"/>
              <a:t>For both buyers and sellers, it is important that the appropriate documents are prepared.  Your UAWLSP attorney can prepare the needed paperwork.</a:t>
            </a:r>
          </a:p>
          <a:p>
            <a:pPr marL="0" indent="0">
              <a:buNone/>
            </a:pPr>
            <a:endParaRPr lang="en-US" dirty="0"/>
          </a:p>
        </p:txBody>
      </p:sp>
    </p:spTree>
    <p:extLst>
      <p:ext uri="{BB962C8B-B14F-4D97-AF65-F5344CB8AC3E}">
        <p14:creationId xmlns:p14="http://schemas.microsoft.com/office/powerpoint/2010/main" val="26459049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CDF6E-8021-43F7-8CA8-47F9FDB062FC}"/>
              </a:ext>
            </a:extLst>
          </p:cNvPr>
          <p:cNvSpPr>
            <a:spLocks noGrp="1"/>
          </p:cNvSpPr>
          <p:nvPr>
            <p:ph type="title"/>
          </p:nvPr>
        </p:nvSpPr>
        <p:spPr/>
        <p:txBody>
          <a:bodyPr/>
          <a:lstStyle/>
          <a:p>
            <a:pPr algn="ctr"/>
            <a:r>
              <a:rPr lang="en-US" dirty="0"/>
              <a:t>Land Contracts</a:t>
            </a:r>
          </a:p>
        </p:txBody>
      </p:sp>
      <p:sp>
        <p:nvSpPr>
          <p:cNvPr id="3" name="Content Placeholder 2">
            <a:extLst>
              <a:ext uri="{FF2B5EF4-FFF2-40B4-BE49-F238E27FC236}">
                <a16:creationId xmlns:a16="http://schemas.microsoft.com/office/drawing/2014/main" id="{5E38161C-D623-48EB-A1E8-627B249C7B8F}"/>
              </a:ext>
            </a:extLst>
          </p:cNvPr>
          <p:cNvSpPr>
            <a:spLocks noGrp="1"/>
          </p:cNvSpPr>
          <p:nvPr>
            <p:ph idx="1"/>
          </p:nvPr>
        </p:nvSpPr>
        <p:spPr>
          <a:xfrm>
            <a:off x="1234440" y="2015732"/>
            <a:ext cx="9820415" cy="3939298"/>
          </a:xfrm>
        </p:spPr>
        <p:txBody>
          <a:bodyPr>
            <a:normAutofit lnSpcReduction="10000"/>
          </a:bodyPr>
          <a:lstStyle/>
          <a:p>
            <a:pPr marL="0" indent="0">
              <a:buNone/>
            </a:pPr>
            <a:r>
              <a:rPr lang="en-US" dirty="0"/>
              <a:t>A land contract is a seller financed transaction</a:t>
            </a:r>
          </a:p>
          <a:p>
            <a:pPr lvl="0"/>
            <a:r>
              <a:rPr lang="en-US" dirty="0"/>
              <a:t>Instead of borrowing money from a bank or a mortgage company, the buyer makes monthly payments directly to the seller.</a:t>
            </a:r>
          </a:p>
          <a:p>
            <a:pPr lvl="0"/>
            <a:r>
              <a:rPr lang="en-US" dirty="0"/>
              <a:t>Sometimes used when a buyer cannot qualify for a mortgage.</a:t>
            </a:r>
          </a:p>
          <a:p>
            <a:pPr marL="0" lvl="0" indent="0">
              <a:buNone/>
            </a:pPr>
            <a:r>
              <a:rPr lang="en-US" dirty="0"/>
              <a:t>Usually involves a down payment and monthly payments that either</a:t>
            </a:r>
          </a:p>
          <a:p>
            <a:pPr lvl="1"/>
            <a:r>
              <a:rPr lang="en-US" sz="2000" dirty="0"/>
              <a:t>Pay off the entire amount owed over a period of time</a:t>
            </a:r>
          </a:p>
          <a:p>
            <a:pPr lvl="1"/>
            <a:r>
              <a:rPr lang="en-US" sz="2000" dirty="0"/>
              <a:t>Or pay until a balloon payment, the balance owed, is to be paid, usually some years after the closing</a:t>
            </a:r>
          </a:p>
          <a:p>
            <a:pPr marL="0" indent="0">
              <a:buNone/>
            </a:pPr>
            <a:r>
              <a:rPr lang="en-US" dirty="0"/>
              <a:t>Your UAWLSP attorney can advise you and draft the land contract documents for you.</a:t>
            </a:r>
          </a:p>
        </p:txBody>
      </p:sp>
    </p:spTree>
    <p:extLst>
      <p:ext uri="{BB962C8B-B14F-4D97-AF65-F5344CB8AC3E}">
        <p14:creationId xmlns:p14="http://schemas.microsoft.com/office/powerpoint/2010/main" val="400613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9C5B8-D710-4BFC-8B24-83366401FB1B}"/>
              </a:ext>
            </a:extLst>
          </p:cNvPr>
          <p:cNvSpPr>
            <a:spLocks noGrp="1"/>
          </p:cNvSpPr>
          <p:nvPr>
            <p:ph type="title"/>
          </p:nvPr>
        </p:nvSpPr>
        <p:spPr/>
        <p:txBody>
          <a:bodyPr/>
          <a:lstStyle/>
          <a:p>
            <a:pPr algn="ctr"/>
            <a:r>
              <a:rPr lang="en-US" dirty="0"/>
              <a:t>How is a land contract transaction different from a Mortgage?</a:t>
            </a:r>
          </a:p>
        </p:txBody>
      </p:sp>
      <p:sp>
        <p:nvSpPr>
          <p:cNvPr id="3" name="Content Placeholder 2">
            <a:extLst>
              <a:ext uri="{FF2B5EF4-FFF2-40B4-BE49-F238E27FC236}">
                <a16:creationId xmlns:a16="http://schemas.microsoft.com/office/drawing/2014/main" id="{F5A62597-6C5D-47A8-8F94-952D4D2B3914}"/>
              </a:ext>
            </a:extLst>
          </p:cNvPr>
          <p:cNvSpPr>
            <a:spLocks noGrp="1"/>
          </p:cNvSpPr>
          <p:nvPr>
            <p:ph idx="1"/>
          </p:nvPr>
        </p:nvSpPr>
        <p:spPr>
          <a:xfrm>
            <a:off x="1451579" y="2015732"/>
            <a:ext cx="9603275" cy="3939298"/>
          </a:xfrm>
        </p:spPr>
        <p:txBody>
          <a:bodyPr/>
          <a:lstStyle/>
          <a:p>
            <a:r>
              <a:rPr lang="en-US" dirty="0"/>
              <a:t>For the seller the big difference is he does not get all of his money at closing. </a:t>
            </a:r>
          </a:p>
          <a:p>
            <a:r>
              <a:rPr lang="en-US" dirty="0"/>
              <a:t>For the buyer, he does not get a deed at closing.</a:t>
            </a:r>
          </a:p>
          <a:p>
            <a:pPr lvl="0"/>
            <a:r>
              <a:rPr lang="en-US" dirty="0"/>
              <a:t>Unlike a mortgage the deed is not delivered to the buyer until the entire amount is paid so the legal title remains with the seller.</a:t>
            </a:r>
          </a:p>
          <a:p>
            <a:pPr lvl="1"/>
            <a:r>
              <a:rPr lang="en-US" sz="2000" dirty="0"/>
              <a:t>However, the buyer has equitable title. </a:t>
            </a:r>
          </a:p>
          <a:p>
            <a:pPr lvl="1"/>
            <a:r>
              <a:rPr lang="en-US" sz="2000" dirty="0"/>
              <a:t>A Memorandum of Land Contract is recorded and the seller cannot sell the property to anyone else.</a:t>
            </a:r>
          </a:p>
          <a:p>
            <a:r>
              <a:rPr lang="en-US" dirty="0"/>
              <a:t>If the buyer does not make payments, the seller can file a forfeiture action and the buyer loses the property and the money he has paid.</a:t>
            </a:r>
          </a:p>
        </p:txBody>
      </p:sp>
    </p:spTree>
    <p:extLst>
      <p:ext uri="{BB962C8B-B14F-4D97-AF65-F5344CB8AC3E}">
        <p14:creationId xmlns:p14="http://schemas.microsoft.com/office/powerpoint/2010/main" val="2861828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47764-0341-4C11-98B2-ADCAF6C9427E}"/>
              </a:ext>
            </a:extLst>
          </p:cNvPr>
          <p:cNvSpPr>
            <a:spLocks noGrp="1"/>
          </p:cNvSpPr>
          <p:nvPr>
            <p:ph type="title"/>
          </p:nvPr>
        </p:nvSpPr>
        <p:spPr/>
        <p:txBody>
          <a:bodyPr/>
          <a:lstStyle/>
          <a:p>
            <a:pPr algn="ctr"/>
            <a:r>
              <a:rPr lang="en-US" dirty="0"/>
              <a:t>Mortgages</a:t>
            </a:r>
          </a:p>
        </p:txBody>
      </p:sp>
      <p:sp>
        <p:nvSpPr>
          <p:cNvPr id="3" name="Content Placeholder 2">
            <a:extLst>
              <a:ext uri="{FF2B5EF4-FFF2-40B4-BE49-F238E27FC236}">
                <a16:creationId xmlns:a16="http://schemas.microsoft.com/office/drawing/2014/main" id="{FB65CC1F-F34C-4E65-83FC-6CFFF05224B4}"/>
              </a:ext>
            </a:extLst>
          </p:cNvPr>
          <p:cNvSpPr>
            <a:spLocks noGrp="1"/>
          </p:cNvSpPr>
          <p:nvPr>
            <p:ph idx="1"/>
          </p:nvPr>
        </p:nvSpPr>
        <p:spPr>
          <a:xfrm>
            <a:off x="1451579" y="1988820"/>
            <a:ext cx="9603275" cy="4064661"/>
          </a:xfrm>
        </p:spPr>
        <p:txBody>
          <a:bodyPr>
            <a:normAutofit fontScale="92500" lnSpcReduction="20000"/>
          </a:bodyPr>
          <a:lstStyle/>
          <a:p>
            <a:pPr lvl="0"/>
            <a:r>
              <a:rPr lang="en-US" dirty="0"/>
              <a:t>This is institutional financing, a loan to the buyer from a bank or mortgage company.</a:t>
            </a:r>
          </a:p>
          <a:p>
            <a:pPr lvl="0"/>
            <a:r>
              <a:rPr lang="en-US" dirty="0"/>
              <a:t>A Promissory Note is signed and a Mortgage which creates a lien on the property is recorded.</a:t>
            </a:r>
          </a:p>
          <a:p>
            <a:pPr lvl="0"/>
            <a:r>
              <a:rPr lang="en-US" dirty="0"/>
              <a:t>Generally have stringent credit requirements.  Buyers: </a:t>
            </a:r>
          </a:p>
          <a:p>
            <a:pPr lvl="1"/>
            <a:r>
              <a:rPr lang="en-US" sz="2000" dirty="0"/>
              <a:t>Have to show a period of steady employment and continuing employment.</a:t>
            </a:r>
          </a:p>
          <a:p>
            <a:pPr lvl="1"/>
            <a:r>
              <a:rPr lang="en-US" sz="2000" dirty="0"/>
              <a:t>Have to demonstrate the ability to make the monthly payments including taxes and insurance.</a:t>
            </a:r>
          </a:p>
          <a:p>
            <a:pPr lvl="1"/>
            <a:r>
              <a:rPr lang="en-US" sz="2000" dirty="0"/>
              <a:t>May have to show a certain amount of funds in savings.</a:t>
            </a:r>
          </a:p>
          <a:p>
            <a:pPr lvl="1"/>
            <a:r>
              <a:rPr lang="en-US" sz="2000" dirty="0"/>
              <a:t>The borrowers’ credit reports are checked.</a:t>
            </a:r>
          </a:p>
          <a:p>
            <a:pPr lvl="1"/>
            <a:r>
              <a:rPr lang="en-US" sz="2000" dirty="0"/>
              <a:t>Ability to pay closing costs are considered as well.</a:t>
            </a:r>
          </a:p>
          <a:p>
            <a:pPr lvl="1"/>
            <a:r>
              <a:rPr lang="en-US" sz="2000" dirty="0"/>
              <a:t>Will require appraisal of the property to be purchased.</a:t>
            </a:r>
          </a:p>
          <a:p>
            <a:endParaRPr lang="en-US" dirty="0"/>
          </a:p>
        </p:txBody>
      </p:sp>
    </p:spTree>
    <p:extLst>
      <p:ext uri="{BB962C8B-B14F-4D97-AF65-F5344CB8AC3E}">
        <p14:creationId xmlns:p14="http://schemas.microsoft.com/office/powerpoint/2010/main" val="1459060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03F3C56-0C39-41D1-869B-387739F4A832}"/>
              </a:ext>
            </a:extLst>
          </p:cNvPr>
          <p:cNvSpPr/>
          <p:nvPr/>
        </p:nvSpPr>
        <p:spPr>
          <a:xfrm>
            <a:off x="868680" y="354330"/>
            <a:ext cx="10115550" cy="5228611"/>
          </a:xfrm>
          <a:prstGeom prst="rect">
            <a:avLst/>
          </a:prstGeom>
        </p:spPr>
        <p:txBody>
          <a:bodyPr wrap="square">
            <a:spAutoFit/>
          </a:bodyPr>
          <a:lstStyle/>
          <a:p>
            <a:pPr marL="342900" marR="0" lvl="0" indent="-342900">
              <a:lnSpc>
                <a:spcPct val="150000"/>
              </a:lnSpc>
              <a:spcBef>
                <a:spcPts val="0"/>
              </a:spcBef>
              <a:spcAft>
                <a:spcPts val="0"/>
              </a:spcAft>
              <a:buFont typeface="Wingdings" panose="05000000000000000000" pitchFamily="2" charset="2"/>
              <a:buChar char=""/>
            </a:pPr>
            <a:endParaRPr lang="en-US" sz="2000" dirty="0">
              <a:solidFill>
                <a:srgbClr val="000000"/>
              </a:solidFill>
              <a:ea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000" dirty="0">
                <a:solidFill>
                  <a:srgbClr val="000000"/>
                </a:solidFill>
                <a:ea typeface="Times New Roman" panose="02020603050405020304" pitchFamily="18" charset="0"/>
              </a:rPr>
              <a:t>Require a substantial down payment but the amounts can vary depending on the type of mortgage, the lender and your credit worthiness.  Usually between 5-20% may be required.</a:t>
            </a:r>
          </a:p>
          <a:p>
            <a:pPr marR="0" lvl="0">
              <a:spcBef>
                <a:spcPts val="0"/>
              </a:spcBef>
              <a:spcAft>
                <a:spcPts val="0"/>
              </a:spcAft>
            </a:pPr>
            <a:endParaRPr lang="en-US" sz="2000" dirty="0">
              <a:ea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000" dirty="0">
                <a:solidFill>
                  <a:srgbClr val="000000"/>
                </a:solidFill>
                <a:ea typeface="Times New Roman" panose="02020603050405020304" pitchFamily="18" charset="0"/>
              </a:rPr>
              <a:t>If your down payment is less than 20%, you may be required to pay private mortgage insurance (PMI), a cost that will be added into your monthly payment.</a:t>
            </a:r>
          </a:p>
          <a:p>
            <a:pPr marR="0" lvl="0">
              <a:spcBef>
                <a:spcPts val="0"/>
              </a:spcBef>
              <a:spcAft>
                <a:spcPts val="0"/>
              </a:spcAft>
            </a:pPr>
            <a:endParaRPr lang="en-US" sz="2000" dirty="0">
              <a:ea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000" dirty="0">
                <a:solidFill>
                  <a:srgbClr val="000000"/>
                </a:solidFill>
                <a:ea typeface="Times New Roman" panose="02020603050405020304" pitchFamily="18" charset="0"/>
              </a:rPr>
              <a:t>The balance of the mortgage is paid off over time – typically 15 or 30 years at a set amount each month.</a:t>
            </a:r>
          </a:p>
          <a:p>
            <a:pPr marR="0" lvl="0">
              <a:spcBef>
                <a:spcPts val="0"/>
              </a:spcBef>
              <a:spcAft>
                <a:spcPts val="0"/>
              </a:spcAft>
            </a:pPr>
            <a:endParaRPr lang="en-US" sz="2000" dirty="0">
              <a:ea typeface="Times New Roman" panose="02020603050405020304" pitchFamily="18" charset="0"/>
            </a:endParaRPr>
          </a:p>
          <a:p>
            <a:pPr marL="342900" marR="0" lvl="0" indent="-342900">
              <a:spcBef>
                <a:spcPts val="0"/>
              </a:spcBef>
              <a:spcAft>
                <a:spcPts val="0"/>
              </a:spcAft>
              <a:buFont typeface="Wingdings" panose="05000000000000000000" pitchFamily="2" charset="2"/>
              <a:buChar char=""/>
            </a:pPr>
            <a:r>
              <a:rPr lang="en-US" sz="2000" dirty="0">
                <a:solidFill>
                  <a:srgbClr val="000000"/>
                </a:solidFill>
                <a:ea typeface="Times New Roman" panose="02020603050405020304" pitchFamily="18" charset="0"/>
              </a:rPr>
              <a:t>Failure to make payments as they become due could result in foreclosure where the lender takes the property.</a:t>
            </a:r>
          </a:p>
          <a:p>
            <a:pPr marL="342900" marR="0" lvl="0" indent="-342900">
              <a:spcBef>
                <a:spcPts val="0"/>
              </a:spcBef>
              <a:spcAft>
                <a:spcPts val="0"/>
              </a:spcAft>
              <a:buFont typeface="Wingdings" panose="05000000000000000000" pitchFamily="2" charset="2"/>
              <a:buChar char=""/>
            </a:pPr>
            <a:endParaRPr lang="en-US" sz="2000" dirty="0">
              <a:solidFill>
                <a:srgbClr val="000000"/>
              </a:solidFill>
              <a:ea typeface="Times New Roman" panose="02020603050405020304" pitchFamily="18" charset="0"/>
            </a:endParaRPr>
          </a:p>
          <a:p>
            <a:pPr marL="342900" indent="-342900">
              <a:buFont typeface="Wingdings" panose="05000000000000000000" pitchFamily="2" charset="2"/>
              <a:buChar char=""/>
            </a:pPr>
            <a:r>
              <a:rPr lang="en-US" sz="2000" dirty="0"/>
              <a:t>Pre-qualifying for a mortgage lets you know what you can afford and makes you more attractive to sellers.</a:t>
            </a:r>
          </a:p>
          <a:p>
            <a:pPr marL="342900" marR="0" lvl="0" indent="-342900">
              <a:lnSpc>
                <a:spcPct val="150000"/>
              </a:lnSpc>
              <a:spcBef>
                <a:spcPts val="0"/>
              </a:spcBef>
              <a:spcAft>
                <a:spcPts val="0"/>
              </a:spcAft>
              <a:buFont typeface="Wingdings" panose="05000000000000000000" pitchFamily="2" charset="2"/>
              <a:buChar char=""/>
            </a:pP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444460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1A8C3-836E-47DF-B02A-4E3A6CC40DD4}"/>
              </a:ext>
            </a:extLst>
          </p:cNvPr>
          <p:cNvSpPr>
            <a:spLocks noGrp="1"/>
          </p:cNvSpPr>
          <p:nvPr>
            <p:ph type="title"/>
          </p:nvPr>
        </p:nvSpPr>
        <p:spPr/>
        <p:txBody>
          <a:bodyPr>
            <a:normAutofit/>
          </a:bodyPr>
          <a:lstStyle/>
          <a:p>
            <a:r>
              <a:rPr lang="en-US" sz="3600" dirty="0"/>
              <a:t>Inspections</a:t>
            </a:r>
          </a:p>
        </p:txBody>
      </p:sp>
      <p:sp>
        <p:nvSpPr>
          <p:cNvPr id="3" name="Content Placeholder 2">
            <a:extLst>
              <a:ext uri="{FF2B5EF4-FFF2-40B4-BE49-F238E27FC236}">
                <a16:creationId xmlns:a16="http://schemas.microsoft.com/office/drawing/2014/main" id="{0CA093D4-95B3-4C36-9FA3-C94B73DF5C0B}"/>
              </a:ext>
            </a:extLst>
          </p:cNvPr>
          <p:cNvSpPr>
            <a:spLocks noGrp="1"/>
          </p:cNvSpPr>
          <p:nvPr>
            <p:ph idx="1"/>
          </p:nvPr>
        </p:nvSpPr>
        <p:spPr/>
        <p:txBody>
          <a:bodyPr>
            <a:normAutofit fontScale="92500" lnSpcReduction="10000"/>
          </a:bodyPr>
          <a:lstStyle/>
          <a:p>
            <a:r>
              <a:rPr lang="en-US" dirty="0"/>
              <a:t>Be sure to retain a qualified inspector.</a:t>
            </a:r>
          </a:p>
          <a:p>
            <a:r>
              <a:rPr lang="en-US" dirty="0"/>
              <a:t>If an inspection finds issues with the property, the buyer and seller will have to decide how to proceed. </a:t>
            </a:r>
          </a:p>
          <a:p>
            <a:pPr lvl="0"/>
            <a:r>
              <a:rPr lang="en-US" dirty="0"/>
              <a:t>If the PA contains a contingency requiring the property to pass inspection and serious defects are found, the buyer may be able to withdraw his offer to purchase and get his deposit returned.</a:t>
            </a:r>
          </a:p>
          <a:p>
            <a:pPr lvl="0"/>
            <a:r>
              <a:rPr lang="en-US" dirty="0"/>
              <a:t>If the issues are reasonably minor and the seller agrees to repair them, that should be taken care of before closing.</a:t>
            </a:r>
          </a:p>
          <a:p>
            <a:pPr lvl="0"/>
            <a:r>
              <a:rPr lang="en-US" dirty="0"/>
              <a:t>The parties could also agree to renegotiate the purchase price and execute an amended Purchase Agreement. </a:t>
            </a:r>
          </a:p>
          <a:p>
            <a:endParaRPr lang="en-US" dirty="0"/>
          </a:p>
        </p:txBody>
      </p:sp>
      <p:sp>
        <p:nvSpPr>
          <p:cNvPr id="4" name="Text Placeholder 3">
            <a:extLst>
              <a:ext uri="{FF2B5EF4-FFF2-40B4-BE49-F238E27FC236}">
                <a16:creationId xmlns:a16="http://schemas.microsoft.com/office/drawing/2014/main" id="{338A07ED-12A3-4163-9A76-7355C74908CE}"/>
              </a:ext>
            </a:extLst>
          </p:cNvPr>
          <p:cNvSpPr>
            <a:spLocks noGrp="1"/>
          </p:cNvSpPr>
          <p:nvPr>
            <p:ph type="body" sz="half" idx="2"/>
          </p:nvPr>
        </p:nvSpPr>
        <p:spPr/>
        <p:txBody>
          <a:bodyPr>
            <a:normAutofit/>
          </a:bodyPr>
          <a:lstStyle/>
          <a:p>
            <a:r>
              <a:rPr lang="en-US" sz="2400" dirty="0"/>
              <a:t>May be required by:</a:t>
            </a:r>
          </a:p>
          <a:p>
            <a:pPr marL="342900" indent="-342900">
              <a:buFont typeface="Arial" panose="020B0604020202020204" pitchFamily="34" charset="0"/>
              <a:buChar char="•"/>
            </a:pPr>
            <a:r>
              <a:rPr lang="en-US" sz="2400" dirty="0"/>
              <a:t>The Purchase Agreement</a:t>
            </a:r>
          </a:p>
          <a:p>
            <a:pPr marL="342900" indent="-342900">
              <a:buFont typeface="Arial" panose="020B0604020202020204" pitchFamily="34" charset="0"/>
              <a:buChar char="•"/>
            </a:pPr>
            <a:r>
              <a:rPr lang="en-US" sz="2400" dirty="0"/>
              <a:t>The Lender</a:t>
            </a:r>
          </a:p>
        </p:txBody>
      </p:sp>
    </p:spTree>
    <p:extLst>
      <p:ext uri="{BB962C8B-B14F-4D97-AF65-F5344CB8AC3E}">
        <p14:creationId xmlns:p14="http://schemas.microsoft.com/office/powerpoint/2010/main" val="3329551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29E9A-8545-4FDA-A01A-6BD7D49E18C7}"/>
              </a:ext>
            </a:extLst>
          </p:cNvPr>
          <p:cNvSpPr>
            <a:spLocks noGrp="1"/>
          </p:cNvSpPr>
          <p:nvPr>
            <p:ph type="title"/>
          </p:nvPr>
        </p:nvSpPr>
        <p:spPr/>
        <p:txBody>
          <a:bodyPr/>
          <a:lstStyle/>
          <a:p>
            <a:r>
              <a:rPr lang="en-US"/>
              <a:t>Real Estate  transaction overview</a:t>
            </a:r>
            <a:endParaRPr lang="en-US" dirty="0"/>
          </a:p>
        </p:txBody>
      </p:sp>
      <p:graphicFrame>
        <p:nvGraphicFramePr>
          <p:cNvPr id="10" name="Content Placeholder 9">
            <a:extLst>
              <a:ext uri="{FF2B5EF4-FFF2-40B4-BE49-F238E27FC236}">
                <a16:creationId xmlns:a16="http://schemas.microsoft.com/office/drawing/2014/main" id="{DCA5D4D2-5ADD-4BEE-8A5D-9AC32820DC66}"/>
              </a:ext>
            </a:extLst>
          </p:cNvPr>
          <p:cNvGraphicFramePr>
            <a:graphicFrameLocks noGrp="1"/>
          </p:cNvGraphicFramePr>
          <p:nvPr>
            <p:ph idx="1"/>
            <p:extLst>
              <p:ext uri="{D42A27DB-BD31-4B8C-83A1-F6EECF244321}">
                <p14:modId xmlns:p14="http://schemas.microsoft.com/office/powerpoint/2010/main" val="2165204348"/>
              </p:ext>
            </p:extLst>
          </p:nvPr>
        </p:nvGraphicFramePr>
        <p:xfrm>
          <a:off x="1450975" y="2016125"/>
          <a:ext cx="9604376" cy="3197966"/>
        </p:xfrm>
        <a:graphic>
          <a:graphicData uri="http://schemas.openxmlformats.org/drawingml/2006/table">
            <a:tbl>
              <a:tblPr bandRow="1">
                <a:effectLst>
                  <a:innerShdw blurRad="63500" dist="50800" dir="2700000">
                    <a:prstClr val="black">
                      <a:alpha val="50000"/>
                    </a:prstClr>
                  </a:innerShdw>
                </a:effectLst>
                <a:tableStyleId>{7DF18680-E054-41AD-8BC1-D1AEF772440D}</a:tableStyleId>
              </a:tblPr>
              <a:tblGrid>
                <a:gridCol w="4802188">
                  <a:extLst>
                    <a:ext uri="{9D8B030D-6E8A-4147-A177-3AD203B41FA5}">
                      <a16:colId xmlns:a16="http://schemas.microsoft.com/office/drawing/2014/main" val="1908969017"/>
                    </a:ext>
                  </a:extLst>
                </a:gridCol>
                <a:gridCol w="4802188">
                  <a:extLst>
                    <a:ext uri="{9D8B030D-6E8A-4147-A177-3AD203B41FA5}">
                      <a16:colId xmlns:a16="http://schemas.microsoft.com/office/drawing/2014/main" val="1919299016"/>
                    </a:ext>
                  </a:extLst>
                </a:gridCol>
              </a:tblGrid>
              <a:tr h="544196">
                <a:tc>
                  <a:txBody>
                    <a:bodyPr/>
                    <a:lstStyle/>
                    <a:p>
                      <a:r>
                        <a:rPr lang="en-US" sz="2400" dirty="0"/>
                        <a:t>Listing Agreements</a:t>
                      </a:r>
                    </a:p>
                  </a:txBody>
                  <a:tcPr>
                    <a:cell3D prstMaterial="dkEdge">
                      <a:bevel/>
                      <a:lightRig rig="flood" dir="t"/>
                    </a:cell3D>
                  </a:tcPr>
                </a:tc>
                <a:tc>
                  <a:txBody>
                    <a:bodyPr/>
                    <a:lstStyle/>
                    <a:p>
                      <a:r>
                        <a:rPr lang="en-US" sz="2400" dirty="0"/>
                        <a:t>Disclosures</a:t>
                      </a:r>
                    </a:p>
                  </a:txBody>
                  <a:tcPr>
                    <a:cell3D prstMaterial="dkEdge">
                      <a:bevel/>
                      <a:lightRig rig="flood" dir="t"/>
                    </a:cell3D>
                  </a:tcPr>
                </a:tc>
                <a:extLst>
                  <a:ext uri="{0D108BD9-81ED-4DB2-BD59-A6C34878D82A}">
                    <a16:rowId xmlns:a16="http://schemas.microsoft.com/office/drawing/2014/main" val="2863329709"/>
                  </a:ext>
                </a:extLst>
              </a:tr>
              <a:tr h="530754">
                <a:tc>
                  <a:txBody>
                    <a:bodyPr/>
                    <a:lstStyle/>
                    <a:p>
                      <a:r>
                        <a:rPr lang="en-US" sz="2400" dirty="0"/>
                        <a:t>For Sale By Owner</a:t>
                      </a:r>
                    </a:p>
                  </a:txBody>
                  <a:tcPr>
                    <a:cell3D prstMaterial="dkEdge">
                      <a:bevel/>
                      <a:lightRig rig="flood" dir="t"/>
                    </a:cell3D>
                  </a:tcPr>
                </a:tc>
                <a:tc>
                  <a:txBody>
                    <a:bodyPr/>
                    <a:lstStyle/>
                    <a:p>
                      <a:r>
                        <a:rPr lang="en-US" sz="2400" dirty="0"/>
                        <a:t>Title Work and Insurance</a:t>
                      </a:r>
                    </a:p>
                  </a:txBody>
                  <a:tcPr>
                    <a:cell3D prstMaterial="dkEdge">
                      <a:bevel/>
                      <a:lightRig rig="flood" dir="t"/>
                    </a:cell3D>
                  </a:tcPr>
                </a:tc>
                <a:extLst>
                  <a:ext uri="{0D108BD9-81ED-4DB2-BD59-A6C34878D82A}">
                    <a16:rowId xmlns:a16="http://schemas.microsoft.com/office/drawing/2014/main" val="2571617310"/>
                  </a:ext>
                </a:extLst>
              </a:tr>
              <a:tr h="530754">
                <a:tc>
                  <a:txBody>
                    <a:bodyPr/>
                    <a:lstStyle/>
                    <a:p>
                      <a:r>
                        <a:rPr lang="en-US" sz="2400" dirty="0"/>
                        <a:t>First Time Buyers</a:t>
                      </a:r>
                    </a:p>
                  </a:txBody>
                  <a:tcPr>
                    <a:cell3D prstMaterial="dkEdge">
                      <a:bevel/>
                      <a:lightRig rig="flood" dir="t"/>
                    </a:cell3D>
                  </a:tcPr>
                </a:tc>
                <a:tc>
                  <a:txBody>
                    <a:bodyPr/>
                    <a:lstStyle/>
                    <a:p>
                      <a:r>
                        <a:rPr lang="en-US" sz="2400" dirty="0"/>
                        <a:t>Tax Prorations</a:t>
                      </a:r>
                    </a:p>
                  </a:txBody>
                  <a:tcPr>
                    <a:cell3D prstMaterial="dkEdge">
                      <a:bevel/>
                      <a:lightRig rig="flood" dir="t"/>
                    </a:cell3D>
                  </a:tcPr>
                </a:tc>
                <a:extLst>
                  <a:ext uri="{0D108BD9-81ED-4DB2-BD59-A6C34878D82A}">
                    <a16:rowId xmlns:a16="http://schemas.microsoft.com/office/drawing/2014/main" val="3953786400"/>
                  </a:ext>
                </a:extLst>
              </a:tr>
              <a:tr h="530754">
                <a:tc>
                  <a:txBody>
                    <a:bodyPr/>
                    <a:lstStyle/>
                    <a:p>
                      <a:r>
                        <a:rPr lang="en-US" sz="2400" dirty="0"/>
                        <a:t>Purchase Agreements</a:t>
                      </a:r>
                    </a:p>
                  </a:txBody>
                  <a:tcPr>
                    <a:cell3D prstMaterial="dkEdge">
                      <a:bevel/>
                      <a:lightRig rig="flood" dir="t"/>
                    </a:cell3D>
                  </a:tcPr>
                </a:tc>
                <a:tc>
                  <a:txBody>
                    <a:bodyPr/>
                    <a:lstStyle/>
                    <a:p>
                      <a:r>
                        <a:rPr lang="en-US" sz="2400" dirty="0"/>
                        <a:t>Escrows</a:t>
                      </a:r>
                    </a:p>
                  </a:txBody>
                  <a:tcPr>
                    <a:cell3D prstMaterial="dkEdge">
                      <a:bevel/>
                      <a:lightRig rig="flood" dir="t"/>
                    </a:cell3D>
                  </a:tcPr>
                </a:tc>
                <a:extLst>
                  <a:ext uri="{0D108BD9-81ED-4DB2-BD59-A6C34878D82A}">
                    <a16:rowId xmlns:a16="http://schemas.microsoft.com/office/drawing/2014/main" val="2105237447"/>
                  </a:ext>
                </a:extLst>
              </a:tr>
              <a:tr h="530754">
                <a:tc>
                  <a:txBody>
                    <a:bodyPr/>
                    <a:lstStyle/>
                    <a:p>
                      <a:r>
                        <a:rPr lang="en-US" sz="2400" dirty="0"/>
                        <a:t>Financing</a:t>
                      </a:r>
                    </a:p>
                  </a:txBody>
                  <a:tcPr>
                    <a:cell3D prstMaterial="dkEdge">
                      <a:bevel/>
                      <a:lightRig rig="flood" dir="t"/>
                    </a:cell3D>
                  </a:tcPr>
                </a:tc>
                <a:tc>
                  <a:txBody>
                    <a:bodyPr/>
                    <a:lstStyle/>
                    <a:p>
                      <a:r>
                        <a:rPr lang="en-US" sz="2400" dirty="0"/>
                        <a:t>Closing Documents</a:t>
                      </a:r>
                    </a:p>
                  </a:txBody>
                  <a:tcPr>
                    <a:cell3D prstMaterial="dkEdge">
                      <a:bevel/>
                      <a:lightRig rig="flood" dir="t"/>
                    </a:cell3D>
                  </a:tcPr>
                </a:tc>
                <a:extLst>
                  <a:ext uri="{0D108BD9-81ED-4DB2-BD59-A6C34878D82A}">
                    <a16:rowId xmlns:a16="http://schemas.microsoft.com/office/drawing/2014/main" val="2469816358"/>
                  </a:ext>
                </a:extLst>
              </a:tr>
              <a:tr h="530754">
                <a:tc>
                  <a:txBody>
                    <a:bodyPr/>
                    <a:lstStyle/>
                    <a:p>
                      <a:r>
                        <a:rPr lang="en-US" sz="2400" dirty="0"/>
                        <a:t>Inspections</a:t>
                      </a:r>
                    </a:p>
                  </a:txBody>
                  <a:tcPr>
                    <a:cell3D prstMaterial="dkEdge">
                      <a:bevel/>
                      <a:lightRig rig="flood" dir="t"/>
                    </a:cell3D>
                  </a:tcPr>
                </a:tc>
                <a:tc>
                  <a:txBody>
                    <a:bodyPr/>
                    <a:lstStyle/>
                    <a:p>
                      <a:r>
                        <a:rPr lang="en-US" sz="2400" dirty="0"/>
                        <a:t>The Closing</a:t>
                      </a:r>
                    </a:p>
                  </a:txBody>
                  <a:tcPr>
                    <a:cell3D prstMaterial="dkEdge">
                      <a:bevel/>
                      <a:lightRig rig="flood" dir="t"/>
                    </a:cell3D>
                  </a:tcPr>
                </a:tc>
                <a:extLst>
                  <a:ext uri="{0D108BD9-81ED-4DB2-BD59-A6C34878D82A}">
                    <a16:rowId xmlns:a16="http://schemas.microsoft.com/office/drawing/2014/main" val="125093806"/>
                  </a:ext>
                </a:extLst>
              </a:tr>
            </a:tbl>
          </a:graphicData>
        </a:graphic>
      </p:graphicFrame>
    </p:spTree>
    <p:extLst>
      <p:ext uri="{BB962C8B-B14F-4D97-AF65-F5344CB8AC3E}">
        <p14:creationId xmlns:p14="http://schemas.microsoft.com/office/powerpoint/2010/main" val="909117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6F04946-1750-447C-95A8-FE46FCE159F2}"/>
              </a:ext>
            </a:extLst>
          </p:cNvPr>
          <p:cNvSpPr>
            <a:spLocks noGrp="1"/>
          </p:cNvSpPr>
          <p:nvPr>
            <p:ph type="title"/>
          </p:nvPr>
        </p:nvSpPr>
        <p:spPr/>
        <p:txBody>
          <a:bodyPr/>
          <a:lstStyle/>
          <a:p>
            <a:pPr algn="ctr"/>
            <a:r>
              <a:rPr lang="en-US" dirty="0"/>
              <a:t>Disclosures</a:t>
            </a:r>
          </a:p>
        </p:txBody>
      </p:sp>
      <p:sp>
        <p:nvSpPr>
          <p:cNvPr id="6" name="Content Placeholder 5">
            <a:extLst>
              <a:ext uri="{FF2B5EF4-FFF2-40B4-BE49-F238E27FC236}">
                <a16:creationId xmlns:a16="http://schemas.microsoft.com/office/drawing/2014/main" id="{48764594-B0A6-465F-86AA-7A4D9009F622}"/>
              </a:ext>
            </a:extLst>
          </p:cNvPr>
          <p:cNvSpPr>
            <a:spLocks noGrp="1"/>
          </p:cNvSpPr>
          <p:nvPr>
            <p:ph idx="1"/>
          </p:nvPr>
        </p:nvSpPr>
        <p:spPr>
          <a:xfrm>
            <a:off x="1005841" y="2015732"/>
            <a:ext cx="10049014" cy="3824998"/>
          </a:xfrm>
        </p:spPr>
        <p:txBody>
          <a:bodyPr>
            <a:normAutofit/>
          </a:bodyPr>
          <a:lstStyle/>
          <a:p>
            <a:pPr>
              <a:lnSpc>
                <a:spcPct val="100000"/>
              </a:lnSpc>
            </a:pPr>
            <a:r>
              <a:rPr lang="en-US" sz="2400" dirty="0"/>
              <a:t>If the seller is aware of defects in the property,  it is generally required to be disclosed.</a:t>
            </a:r>
          </a:p>
          <a:p>
            <a:pPr>
              <a:lnSpc>
                <a:spcPct val="100000"/>
              </a:lnSpc>
            </a:pPr>
            <a:r>
              <a:rPr lang="en-US" sz="2400" dirty="0"/>
              <a:t>If a seller conceals defects, for instance a wet basement, he may be subject to a lawsuit after the buyer takes possession of the home.</a:t>
            </a:r>
          </a:p>
          <a:p>
            <a:r>
              <a:rPr lang="en-US" sz="2400" dirty="0"/>
              <a:t>In some states, there are certain disclosures that must be made.</a:t>
            </a:r>
          </a:p>
          <a:p>
            <a:pPr>
              <a:lnSpc>
                <a:spcPct val="100000"/>
              </a:lnSpc>
            </a:pPr>
            <a:r>
              <a:rPr lang="en-US" sz="2400" dirty="0"/>
              <a:t>It is better to be honest about issues with the home and factor those into the selling price.</a:t>
            </a:r>
          </a:p>
          <a:p>
            <a:r>
              <a:rPr lang="en-US" sz="2400" dirty="0"/>
              <a:t>Separate disclosure forms are used in some states. </a:t>
            </a:r>
          </a:p>
        </p:txBody>
      </p:sp>
    </p:spTree>
    <p:extLst>
      <p:ext uri="{BB962C8B-B14F-4D97-AF65-F5344CB8AC3E}">
        <p14:creationId xmlns:p14="http://schemas.microsoft.com/office/powerpoint/2010/main" val="3848834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C4674-E381-4D3A-9179-94E504991299}"/>
              </a:ext>
            </a:extLst>
          </p:cNvPr>
          <p:cNvSpPr>
            <a:spLocks noGrp="1"/>
          </p:cNvSpPr>
          <p:nvPr>
            <p:ph type="title"/>
          </p:nvPr>
        </p:nvSpPr>
        <p:spPr/>
        <p:txBody>
          <a:bodyPr/>
          <a:lstStyle/>
          <a:p>
            <a:pPr algn="ctr"/>
            <a:r>
              <a:rPr lang="en-US" dirty="0"/>
              <a:t>Title work and Insurance</a:t>
            </a:r>
          </a:p>
        </p:txBody>
      </p:sp>
      <p:sp>
        <p:nvSpPr>
          <p:cNvPr id="3" name="Content Placeholder 2">
            <a:extLst>
              <a:ext uri="{FF2B5EF4-FFF2-40B4-BE49-F238E27FC236}">
                <a16:creationId xmlns:a16="http://schemas.microsoft.com/office/drawing/2014/main" id="{A7973550-1AB3-43C9-B257-B1B00546E595}"/>
              </a:ext>
            </a:extLst>
          </p:cNvPr>
          <p:cNvSpPr>
            <a:spLocks noGrp="1"/>
          </p:cNvSpPr>
          <p:nvPr>
            <p:ph idx="1"/>
          </p:nvPr>
        </p:nvSpPr>
        <p:spPr>
          <a:xfrm>
            <a:off x="1257301" y="2015732"/>
            <a:ext cx="9797554" cy="3859288"/>
          </a:xfrm>
        </p:spPr>
        <p:txBody>
          <a:bodyPr>
            <a:normAutofit fontScale="85000" lnSpcReduction="10000"/>
          </a:bodyPr>
          <a:lstStyle/>
          <a:p>
            <a:pPr lvl="0"/>
            <a:r>
              <a:rPr lang="en-US" sz="2400" dirty="0"/>
              <a:t>A title search will discover any issues with ownership or liens on the property.</a:t>
            </a:r>
          </a:p>
          <a:p>
            <a:pPr lvl="0"/>
            <a:r>
              <a:rPr lang="en-US" sz="2400" dirty="0"/>
              <a:t>As a seller,  you are warranting you have, and are transferring good title to the property. </a:t>
            </a:r>
          </a:p>
          <a:p>
            <a:pPr lvl="1"/>
            <a:r>
              <a:rPr lang="en-US" sz="2400" dirty="0"/>
              <a:t>If the search reveals any issues, they can be resolved before closing.</a:t>
            </a:r>
          </a:p>
          <a:p>
            <a:pPr lvl="1"/>
            <a:r>
              <a:rPr lang="en-US" sz="2400" dirty="0"/>
              <a:t>This is particularly important when dealing with family owned property.</a:t>
            </a:r>
          </a:p>
          <a:p>
            <a:pPr lvl="0"/>
            <a:r>
              <a:rPr lang="en-US" sz="2400" dirty="0"/>
              <a:t>As a buyer,  you want to be sure you are getting clear title to the property you are purchasing. </a:t>
            </a:r>
          </a:p>
          <a:p>
            <a:pPr lvl="1"/>
            <a:r>
              <a:rPr lang="en-US" sz="2400" dirty="0"/>
              <a:t>Any tax issues or liens should be resolved before closing.</a:t>
            </a:r>
          </a:p>
          <a:p>
            <a:pPr lvl="1"/>
            <a:r>
              <a:rPr lang="en-US" sz="2400" dirty="0"/>
              <a:t>If the title company misses an issue and it arises after the sale, the company will bear the expense of clearing the title.</a:t>
            </a:r>
          </a:p>
          <a:p>
            <a:endParaRPr lang="en-US" dirty="0"/>
          </a:p>
        </p:txBody>
      </p:sp>
    </p:spTree>
    <p:extLst>
      <p:ext uri="{BB962C8B-B14F-4D97-AF65-F5344CB8AC3E}">
        <p14:creationId xmlns:p14="http://schemas.microsoft.com/office/powerpoint/2010/main" val="41857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9A7BC0C-501F-461C-A631-99D413F1992C}"/>
              </a:ext>
            </a:extLst>
          </p:cNvPr>
          <p:cNvSpPr>
            <a:spLocks noGrp="1"/>
          </p:cNvSpPr>
          <p:nvPr>
            <p:ph type="title"/>
          </p:nvPr>
        </p:nvSpPr>
        <p:spPr/>
        <p:txBody>
          <a:bodyPr>
            <a:normAutofit/>
          </a:bodyPr>
          <a:lstStyle/>
          <a:p>
            <a:pPr algn="ctr"/>
            <a:r>
              <a:rPr lang="en-US" sz="3600" dirty="0"/>
              <a:t>Tax Prorations</a:t>
            </a:r>
          </a:p>
        </p:txBody>
      </p:sp>
      <p:sp>
        <p:nvSpPr>
          <p:cNvPr id="10" name="Content Placeholder 9">
            <a:extLst>
              <a:ext uri="{FF2B5EF4-FFF2-40B4-BE49-F238E27FC236}">
                <a16:creationId xmlns:a16="http://schemas.microsoft.com/office/drawing/2014/main" id="{082E38BD-0C44-43FF-9C96-B3AD1C86144C}"/>
              </a:ext>
            </a:extLst>
          </p:cNvPr>
          <p:cNvSpPr>
            <a:spLocks noGrp="1"/>
          </p:cNvSpPr>
          <p:nvPr>
            <p:ph idx="1"/>
          </p:nvPr>
        </p:nvSpPr>
        <p:spPr>
          <a:xfrm>
            <a:off x="4812030" y="148590"/>
            <a:ext cx="6355080" cy="5669280"/>
          </a:xfrm>
        </p:spPr>
        <p:txBody>
          <a:bodyPr>
            <a:noAutofit/>
          </a:bodyPr>
          <a:lstStyle/>
          <a:p>
            <a:pPr lvl="0"/>
            <a:r>
              <a:rPr lang="en-US" dirty="0"/>
              <a:t>The calculation is based on a number of factors:</a:t>
            </a:r>
          </a:p>
          <a:p>
            <a:pPr lvl="1"/>
            <a:r>
              <a:rPr lang="en-US" sz="2000" dirty="0"/>
              <a:t>Number of days that the seller occupied the property.</a:t>
            </a:r>
          </a:p>
          <a:p>
            <a:pPr lvl="1"/>
            <a:r>
              <a:rPr lang="en-US" sz="2000" dirty="0"/>
              <a:t>The amount of the tax bill.</a:t>
            </a:r>
          </a:p>
          <a:p>
            <a:pPr lvl="1"/>
            <a:r>
              <a:rPr lang="en-US" sz="2000" dirty="0"/>
              <a:t>When the taxes are due –there can be more than one due date for state and local taxes.</a:t>
            </a:r>
          </a:p>
          <a:p>
            <a:pPr lvl="0"/>
            <a:r>
              <a:rPr lang="en-US" dirty="0"/>
              <a:t>The tax proration is negotiated between the buyer and the seller and is agreed upon in writing in the purchase agreement.</a:t>
            </a:r>
          </a:p>
          <a:p>
            <a:pPr lvl="0"/>
            <a:r>
              <a:rPr lang="en-US" dirty="0"/>
              <a:t>In some states transfer taxes are assessed.</a:t>
            </a:r>
          </a:p>
          <a:p>
            <a:pPr lvl="0"/>
            <a:r>
              <a:rPr lang="en-US" dirty="0"/>
              <a:t>Special Assessments are usually the seller’s responsibility.</a:t>
            </a:r>
          </a:p>
          <a:p>
            <a:pPr lvl="0"/>
            <a:r>
              <a:rPr lang="en-US" dirty="0"/>
              <a:t>There may also be association or condo fees.</a:t>
            </a:r>
          </a:p>
          <a:p>
            <a:r>
              <a:rPr lang="en-US" dirty="0"/>
              <a:t>Your UAWLSP attorney can review your tax prorations, assessments, and fees with you.</a:t>
            </a:r>
          </a:p>
          <a:p>
            <a:pPr lvl="0"/>
            <a:endParaRPr lang="en-US" sz="2400" dirty="0"/>
          </a:p>
        </p:txBody>
      </p:sp>
      <p:sp>
        <p:nvSpPr>
          <p:cNvPr id="11" name="Text Placeholder 10">
            <a:extLst>
              <a:ext uri="{FF2B5EF4-FFF2-40B4-BE49-F238E27FC236}">
                <a16:creationId xmlns:a16="http://schemas.microsoft.com/office/drawing/2014/main" id="{F90DDD5F-D1FD-4453-ABFB-8473FCEF4675}"/>
              </a:ext>
            </a:extLst>
          </p:cNvPr>
          <p:cNvSpPr>
            <a:spLocks noGrp="1"/>
          </p:cNvSpPr>
          <p:nvPr>
            <p:ph type="body" sz="half" idx="2"/>
          </p:nvPr>
        </p:nvSpPr>
        <p:spPr>
          <a:xfrm>
            <a:off x="1444671" y="3205491"/>
            <a:ext cx="3275013" cy="2612379"/>
          </a:xfrm>
        </p:spPr>
        <p:txBody>
          <a:bodyPr>
            <a:normAutofit fontScale="92500" lnSpcReduction="20000"/>
          </a:bodyPr>
          <a:lstStyle/>
          <a:p>
            <a:r>
              <a:rPr lang="en-US" sz="2400" dirty="0"/>
              <a:t>Proration</a:t>
            </a:r>
            <a:r>
              <a:rPr lang="en-US" sz="2400" b="1" dirty="0"/>
              <a:t> </a:t>
            </a:r>
            <a:r>
              <a:rPr lang="en-US" sz="2400" dirty="0"/>
              <a:t>of property taxes</a:t>
            </a:r>
            <a:r>
              <a:rPr lang="en-US" sz="2400" b="1" dirty="0"/>
              <a:t> </a:t>
            </a:r>
            <a:r>
              <a:rPr lang="en-US" sz="2400" dirty="0"/>
              <a:t>is done to fairly divide taxes</a:t>
            </a:r>
            <a:r>
              <a:rPr lang="en-US" sz="2400" b="1" dirty="0"/>
              <a:t> </a:t>
            </a:r>
            <a:r>
              <a:rPr lang="en-US" sz="2400" dirty="0"/>
              <a:t>between seller and buyer based on the number of days of the tax year they each own the property</a:t>
            </a:r>
            <a:r>
              <a:rPr lang="en-US" dirty="0"/>
              <a:t>.</a:t>
            </a:r>
          </a:p>
          <a:p>
            <a:endParaRPr lang="en-US" dirty="0"/>
          </a:p>
        </p:txBody>
      </p:sp>
    </p:spTree>
    <p:extLst>
      <p:ext uri="{BB962C8B-B14F-4D97-AF65-F5344CB8AC3E}">
        <p14:creationId xmlns:p14="http://schemas.microsoft.com/office/powerpoint/2010/main" val="1883308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CA19C-A3B3-4931-90E1-870DE5A22C31}"/>
              </a:ext>
            </a:extLst>
          </p:cNvPr>
          <p:cNvSpPr>
            <a:spLocks noGrp="1"/>
          </p:cNvSpPr>
          <p:nvPr>
            <p:ph type="title"/>
          </p:nvPr>
        </p:nvSpPr>
        <p:spPr/>
        <p:txBody>
          <a:bodyPr/>
          <a:lstStyle/>
          <a:p>
            <a:pPr algn="ctr"/>
            <a:r>
              <a:rPr lang="en-US" dirty="0"/>
              <a:t>Escrow</a:t>
            </a:r>
          </a:p>
        </p:txBody>
      </p:sp>
      <p:sp>
        <p:nvSpPr>
          <p:cNvPr id="3" name="Content Placeholder 2">
            <a:extLst>
              <a:ext uri="{FF2B5EF4-FFF2-40B4-BE49-F238E27FC236}">
                <a16:creationId xmlns:a16="http://schemas.microsoft.com/office/drawing/2014/main" id="{64F947DE-15F9-428B-896E-5906EF747C30}"/>
              </a:ext>
            </a:extLst>
          </p:cNvPr>
          <p:cNvSpPr>
            <a:spLocks noGrp="1"/>
          </p:cNvSpPr>
          <p:nvPr>
            <p:ph idx="1"/>
          </p:nvPr>
        </p:nvSpPr>
        <p:spPr>
          <a:xfrm>
            <a:off x="720090" y="2015732"/>
            <a:ext cx="11167109" cy="3870718"/>
          </a:xfrm>
        </p:spPr>
        <p:txBody>
          <a:bodyPr>
            <a:normAutofit fontScale="77500" lnSpcReduction="20000"/>
          </a:bodyPr>
          <a:lstStyle/>
          <a:p>
            <a:pPr marL="0" indent="0">
              <a:buNone/>
            </a:pPr>
            <a:r>
              <a:rPr lang="en-US" sz="2900" dirty="0"/>
              <a:t>Escrow is an arrangement where you use a “third party” (somebody who is neither the buyer nor seller) to hold cash to ensure that the buyer or seller meet agreed to obligations. </a:t>
            </a:r>
          </a:p>
          <a:p>
            <a:pPr marL="0" indent="0">
              <a:buNone/>
            </a:pPr>
            <a:r>
              <a:rPr lang="en-US" sz="2900" dirty="0"/>
              <a:t>A couple of examples:</a:t>
            </a:r>
          </a:p>
          <a:p>
            <a:pPr lvl="0"/>
            <a:r>
              <a:rPr lang="en-US" sz="2900" dirty="0"/>
              <a:t>The seller is required to make a repair, but the repair is not completed at the time of closing. The cost of that repair is withheld from the seller’s proceeds until the repairs have been made.  Once the repair is satisfactorily completed, the funds are released to the seller.</a:t>
            </a:r>
          </a:p>
          <a:p>
            <a:pPr lvl="0"/>
            <a:r>
              <a:rPr lang="en-US" sz="2900" dirty="0"/>
              <a:t>The seller is going to remain in the property for up to one month. $1000 is put into escrow to cover the cost of the seller remaining for the entire month (usually covering the buyer’s monthly payments). The seller only stays for 15 days.  $500 is turned over to the buyer.  The remaining $500 is given to the seller.</a:t>
            </a:r>
          </a:p>
          <a:p>
            <a:endParaRPr lang="en-US" sz="2900" dirty="0"/>
          </a:p>
          <a:p>
            <a:endParaRPr lang="en-US" dirty="0"/>
          </a:p>
        </p:txBody>
      </p:sp>
    </p:spTree>
    <p:extLst>
      <p:ext uri="{BB962C8B-B14F-4D97-AF65-F5344CB8AC3E}">
        <p14:creationId xmlns:p14="http://schemas.microsoft.com/office/powerpoint/2010/main" val="3280273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65507FD-75D0-4417-84DF-CD7314898C78}"/>
              </a:ext>
            </a:extLst>
          </p:cNvPr>
          <p:cNvSpPr>
            <a:spLocks noGrp="1"/>
          </p:cNvSpPr>
          <p:nvPr>
            <p:ph type="title"/>
          </p:nvPr>
        </p:nvSpPr>
        <p:spPr>
          <a:xfrm>
            <a:off x="1451579" y="804519"/>
            <a:ext cx="9603275" cy="909981"/>
          </a:xfrm>
        </p:spPr>
        <p:txBody>
          <a:bodyPr/>
          <a:lstStyle/>
          <a:p>
            <a:pPr algn="ctr"/>
            <a:r>
              <a:rPr lang="en-US" dirty="0"/>
              <a:t>Closing Documents</a:t>
            </a:r>
          </a:p>
        </p:txBody>
      </p:sp>
      <p:sp>
        <p:nvSpPr>
          <p:cNvPr id="6" name="Content Placeholder 5">
            <a:extLst>
              <a:ext uri="{FF2B5EF4-FFF2-40B4-BE49-F238E27FC236}">
                <a16:creationId xmlns:a16="http://schemas.microsoft.com/office/drawing/2014/main" id="{A9BF2515-438D-4A2A-8968-2072AC913A61}"/>
              </a:ext>
            </a:extLst>
          </p:cNvPr>
          <p:cNvSpPr>
            <a:spLocks noGrp="1"/>
          </p:cNvSpPr>
          <p:nvPr>
            <p:ph idx="1"/>
          </p:nvPr>
        </p:nvSpPr>
        <p:spPr>
          <a:xfrm>
            <a:off x="994410" y="1885951"/>
            <a:ext cx="10298429" cy="4167530"/>
          </a:xfrm>
        </p:spPr>
        <p:txBody>
          <a:bodyPr>
            <a:normAutofit fontScale="85000" lnSpcReduction="20000"/>
          </a:bodyPr>
          <a:lstStyle/>
          <a:p>
            <a:r>
              <a:rPr lang="en-US" sz="2200" dirty="0"/>
              <a:t>Closing statement – sets out the costs and credits associated with the sale or purchase of your property including deposits, down payments, tax prorations.</a:t>
            </a:r>
          </a:p>
          <a:p>
            <a:r>
              <a:rPr lang="en-US" sz="2200" dirty="0"/>
              <a:t>Inspection and disclosure statement – should include agreed upon repairs.</a:t>
            </a:r>
          </a:p>
          <a:p>
            <a:r>
              <a:rPr lang="en-US" sz="2200" dirty="0"/>
              <a:t>Mortgage documents including disclosure documents that explain the interest rate, monthly payments and the total amount the buyer will pay over the term of the loan.</a:t>
            </a:r>
          </a:p>
          <a:p>
            <a:r>
              <a:rPr lang="en-US" sz="2200" dirty="0"/>
              <a:t>Title Insurance.</a:t>
            </a:r>
          </a:p>
          <a:p>
            <a:r>
              <a:rPr lang="en-US" sz="2200" dirty="0"/>
              <a:t>Proof of homeowners insurance from the buyer.</a:t>
            </a:r>
          </a:p>
          <a:p>
            <a:r>
              <a:rPr lang="en-US" sz="2200" dirty="0"/>
              <a:t>A deed transferring ownership of the property from the seller to the buyer.  This will be recorded with the local authorities. </a:t>
            </a:r>
          </a:p>
          <a:p>
            <a:r>
              <a:rPr lang="en-US" sz="2200" dirty="0"/>
              <a:t>You should have these documents reviewed prior to the closing.  Your UAWLSP attorney can prepare or review your documents with you and make sure any needed corrections are made.</a:t>
            </a:r>
          </a:p>
          <a:p>
            <a:endParaRPr lang="en-US" dirty="0"/>
          </a:p>
          <a:p>
            <a:endParaRPr lang="en-US" dirty="0"/>
          </a:p>
        </p:txBody>
      </p:sp>
    </p:spTree>
    <p:extLst>
      <p:ext uri="{BB962C8B-B14F-4D97-AF65-F5344CB8AC3E}">
        <p14:creationId xmlns:p14="http://schemas.microsoft.com/office/powerpoint/2010/main" val="32869681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561168-A80F-45D6-A8D4-481E270FC1E2}"/>
              </a:ext>
            </a:extLst>
          </p:cNvPr>
          <p:cNvSpPr>
            <a:spLocks noGrp="1"/>
          </p:cNvSpPr>
          <p:nvPr>
            <p:ph type="title"/>
          </p:nvPr>
        </p:nvSpPr>
        <p:spPr/>
        <p:txBody>
          <a:bodyPr/>
          <a:lstStyle/>
          <a:p>
            <a:pPr algn="ctr"/>
            <a:r>
              <a:rPr lang="en-US" dirty="0"/>
              <a:t>The Closing</a:t>
            </a:r>
          </a:p>
        </p:txBody>
      </p:sp>
      <p:sp>
        <p:nvSpPr>
          <p:cNvPr id="5" name="Content Placeholder 4">
            <a:extLst>
              <a:ext uri="{FF2B5EF4-FFF2-40B4-BE49-F238E27FC236}">
                <a16:creationId xmlns:a16="http://schemas.microsoft.com/office/drawing/2014/main" id="{B7771F88-7169-49C9-BB5C-0E2C19A65645}"/>
              </a:ext>
            </a:extLst>
          </p:cNvPr>
          <p:cNvSpPr>
            <a:spLocks noGrp="1"/>
          </p:cNvSpPr>
          <p:nvPr>
            <p:ph sz="half" idx="1"/>
          </p:nvPr>
        </p:nvSpPr>
        <p:spPr>
          <a:xfrm>
            <a:off x="1447331" y="1864194"/>
            <a:ext cx="4645152" cy="4188917"/>
          </a:xfrm>
        </p:spPr>
        <p:txBody>
          <a:bodyPr>
            <a:noAutofit/>
          </a:bodyPr>
          <a:lstStyle/>
          <a:p>
            <a:pPr marL="0" indent="0">
              <a:buNone/>
            </a:pPr>
            <a:r>
              <a:rPr lang="en-US" b="1" u="sng" dirty="0"/>
              <a:t>Seller</a:t>
            </a:r>
          </a:p>
          <a:p>
            <a:pPr>
              <a:lnSpc>
                <a:spcPct val="100000"/>
              </a:lnSpc>
              <a:buFont typeface="Wingdings" panose="05000000000000000000" pitchFamily="2" charset="2"/>
              <a:buChar char="Ø"/>
            </a:pPr>
            <a:r>
              <a:rPr lang="en-US" dirty="0"/>
              <a:t>You will sign the deed transferring ownership of the property.</a:t>
            </a:r>
          </a:p>
          <a:p>
            <a:pPr>
              <a:lnSpc>
                <a:spcPct val="100000"/>
              </a:lnSpc>
              <a:buFont typeface="Wingdings" panose="05000000000000000000" pitchFamily="2" charset="2"/>
              <a:buChar char="Ø"/>
            </a:pPr>
            <a:r>
              <a:rPr lang="en-US" dirty="0"/>
              <a:t>Any escrows, agreements to repair or holdover agreements will need to be signed.</a:t>
            </a:r>
          </a:p>
          <a:p>
            <a:pPr>
              <a:lnSpc>
                <a:spcPct val="100000"/>
              </a:lnSpc>
              <a:buFont typeface="Wingdings" panose="05000000000000000000" pitchFamily="2" charset="2"/>
              <a:buChar char="Ø"/>
            </a:pPr>
            <a:r>
              <a:rPr lang="en-US" dirty="0"/>
              <a:t>Turn over possession of the property to the buyer. </a:t>
            </a:r>
          </a:p>
          <a:p>
            <a:pPr>
              <a:lnSpc>
                <a:spcPct val="100000"/>
              </a:lnSpc>
              <a:buFont typeface="Wingdings" panose="05000000000000000000" pitchFamily="2" charset="2"/>
              <a:buChar char="Ø"/>
            </a:pPr>
            <a:r>
              <a:rPr lang="en-US" dirty="0"/>
              <a:t>IRS form 1099. </a:t>
            </a:r>
          </a:p>
          <a:p>
            <a:pPr>
              <a:lnSpc>
                <a:spcPct val="100000"/>
              </a:lnSpc>
              <a:buFont typeface="Wingdings" panose="05000000000000000000" pitchFamily="2" charset="2"/>
              <a:buChar char="Ø"/>
            </a:pPr>
            <a:r>
              <a:rPr lang="en-US" dirty="0"/>
              <a:t>Only sign documents you have reviewed with your UAWLSP attorney.</a:t>
            </a:r>
          </a:p>
        </p:txBody>
      </p:sp>
      <p:sp>
        <p:nvSpPr>
          <p:cNvPr id="6" name="Content Placeholder 5">
            <a:extLst>
              <a:ext uri="{FF2B5EF4-FFF2-40B4-BE49-F238E27FC236}">
                <a16:creationId xmlns:a16="http://schemas.microsoft.com/office/drawing/2014/main" id="{4B6CD2EA-EEC5-4DEB-856F-6679EB1CBEA3}"/>
              </a:ext>
            </a:extLst>
          </p:cNvPr>
          <p:cNvSpPr>
            <a:spLocks noGrp="1"/>
          </p:cNvSpPr>
          <p:nvPr>
            <p:ph sz="half" idx="2"/>
          </p:nvPr>
        </p:nvSpPr>
        <p:spPr>
          <a:xfrm>
            <a:off x="6413771" y="1864194"/>
            <a:ext cx="4645152" cy="4188917"/>
          </a:xfrm>
        </p:spPr>
        <p:txBody>
          <a:bodyPr>
            <a:normAutofit fontScale="47500" lnSpcReduction="20000"/>
          </a:bodyPr>
          <a:lstStyle/>
          <a:p>
            <a:pPr marL="0" indent="0">
              <a:buNone/>
            </a:pPr>
            <a:r>
              <a:rPr lang="en-US" sz="4200" b="1" u="sng" dirty="0"/>
              <a:t>Buyer</a:t>
            </a:r>
          </a:p>
          <a:p>
            <a:pPr>
              <a:buFont typeface="Wingdings" panose="05000000000000000000" pitchFamily="2" charset="2"/>
              <a:buChar char="Ø"/>
            </a:pPr>
            <a:r>
              <a:rPr lang="en-US" sz="4200" dirty="0"/>
              <a:t>In addition to closing statements, you will need to sign mortgage documents.</a:t>
            </a:r>
          </a:p>
          <a:p>
            <a:pPr>
              <a:buFont typeface="Wingdings" panose="05000000000000000000" pitchFamily="2" charset="2"/>
              <a:buChar char="Ø"/>
            </a:pPr>
            <a:r>
              <a:rPr lang="en-US" sz="4200" dirty="0"/>
              <a:t>Be sure to have proof of homeowners insurance.</a:t>
            </a:r>
          </a:p>
          <a:p>
            <a:pPr>
              <a:buFont typeface="Wingdings" panose="05000000000000000000" pitchFamily="2" charset="2"/>
              <a:buChar char="Ø"/>
            </a:pPr>
            <a:r>
              <a:rPr lang="en-US" sz="4200" dirty="0"/>
              <a:t>If repairs are needed or the seller is staying past the closing, be sure the escrow funds are set aside.</a:t>
            </a:r>
          </a:p>
          <a:p>
            <a:pPr>
              <a:buFont typeface="Wingdings" panose="05000000000000000000" pitchFamily="2" charset="2"/>
              <a:buChar char="Ø"/>
            </a:pPr>
            <a:r>
              <a:rPr lang="en-US" sz="4200" dirty="0"/>
              <a:t>Only sign documents you have reviewed with your UAWLSP attorney.</a:t>
            </a:r>
          </a:p>
          <a:p>
            <a:pPr>
              <a:buFont typeface="Wingdings" panose="05000000000000000000" pitchFamily="2" charset="2"/>
              <a:buChar char="Ø"/>
            </a:pPr>
            <a:endParaRPr lang="en-US" dirty="0"/>
          </a:p>
          <a:p>
            <a:pPr>
              <a:buFont typeface="Wingdings" panose="05000000000000000000" pitchFamily="2" charset="2"/>
              <a:buChar char="Ø"/>
            </a:pPr>
            <a:endParaRPr lang="en-US" dirty="0"/>
          </a:p>
          <a:p>
            <a:endParaRPr lang="en-US" dirty="0"/>
          </a:p>
        </p:txBody>
      </p:sp>
    </p:spTree>
    <p:extLst>
      <p:ext uri="{BB962C8B-B14F-4D97-AF65-F5344CB8AC3E}">
        <p14:creationId xmlns:p14="http://schemas.microsoft.com/office/powerpoint/2010/main" val="854766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8B2C60-C848-4A05-A7B8-B9CC85FA8898}"/>
              </a:ext>
            </a:extLst>
          </p:cNvPr>
          <p:cNvPicPr>
            <a:picLocks noChangeAspect="1"/>
          </p:cNvPicPr>
          <p:nvPr/>
        </p:nvPicPr>
        <p:blipFill>
          <a:blip r:embed="rId3"/>
          <a:stretch>
            <a:fillRect/>
          </a:stretch>
        </p:blipFill>
        <p:spPr>
          <a:xfrm>
            <a:off x="1335491" y="1272864"/>
            <a:ext cx="2560914" cy="3482843"/>
          </a:xfrm>
          <a:prstGeom prst="rect">
            <a:avLst/>
          </a:prstGeom>
        </p:spPr>
      </p:pic>
      <p:sp>
        <p:nvSpPr>
          <p:cNvPr id="5" name="TextBox 4">
            <a:extLst>
              <a:ext uri="{FF2B5EF4-FFF2-40B4-BE49-F238E27FC236}">
                <a16:creationId xmlns:a16="http://schemas.microsoft.com/office/drawing/2014/main" id="{43EED01A-F04D-45E2-BB64-25A65975A169}"/>
              </a:ext>
            </a:extLst>
          </p:cNvPr>
          <p:cNvSpPr txBox="1"/>
          <p:nvPr/>
        </p:nvSpPr>
        <p:spPr>
          <a:xfrm>
            <a:off x="1938995" y="4961919"/>
            <a:ext cx="9657121" cy="1508105"/>
          </a:xfrm>
          <a:prstGeom prst="rect">
            <a:avLst/>
          </a:prstGeom>
          <a:noFill/>
        </p:spPr>
        <p:txBody>
          <a:bodyPr wrap="square" rtlCol="0">
            <a:spAutoFit/>
          </a:bodyPr>
          <a:lstStyle/>
          <a:p>
            <a:r>
              <a:rPr lang="en-US" sz="4400" b="1" dirty="0"/>
              <a:t>Call to open a case: 800-482-7700 </a:t>
            </a:r>
          </a:p>
          <a:p>
            <a:endParaRPr lang="en-US" sz="4800" b="1" dirty="0"/>
          </a:p>
        </p:txBody>
      </p:sp>
      <p:sp>
        <p:nvSpPr>
          <p:cNvPr id="6" name="TextBox 5">
            <a:extLst>
              <a:ext uri="{FF2B5EF4-FFF2-40B4-BE49-F238E27FC236}">
                <a16:creationId xmlns:a16="http://schemas.microsoft.com/office/drawing/2014/main" id="{6A1C4F65-CF8C-49CF-854F-0F13FA817BF0}"/>
              </a:ext>
            </a:extLst>
          </p:cNvPr>
          <p:cNvSpPr txBox="1"/>
          <p:nvPr/>
        </p:nvSpPr>
        <p:spPr>
          <a:xfrm>
            <a:off x="3326130" y="6116081"/>
            <a:ext cx="5934075" cy="369332"/>
          </a:xfrm>
          <a:prstGeom prst="rect">
            <a:avLst/>
          </a:prstGeom>
          <a:noFill/>
        </p:spPr>
        <p:txBody>
          <a:bodyPr wrap="square" rtlCol="0">
            <a:spAutoFit/>
          </a:bodyPr>
          <a:lstStyle/>
          <a:p>
            <a:r>
              <a:rPr lang="en-US" dirty="0"/>
              <a:t>© 2018 UAW-FCA-Ford-General Motors Legal Services Plan</a:t>
            </a:r>
          </a:p>
        </p:txBody>
      </p:sp>
      <p:sp>
        <p:nvSpPr>
          <p:cNvPr id="7" name="Title 6">
            <a:extLst>
              <a:ext uri="{FF2B5EF4-FFF2-40B4-BE49-F238E27FC236}">
                <a16:creationId xmlns:a16="http://schemas.microsoft.com/office/drawing/2014/main" id="{A3BF8CB5-F3A6-4D02-BC94-6A3756FBC211}"/>
              </a:ext>
            </a:extLst>
          </p:cNvPr>
          <p:cNvSpPr txBox="1">
            <a:spLocks/>
          </p:cNvSpPr>
          <p:nvPr/>
        </p:nvSpPr>
        <p:spPr>
          <a:xfrm>
            <a:off x="3234887" y="3002570"/>
            <a:ext cx="8361229" cy="2098226"/>
          </a:xfrm>
          <a:prstGeom prst="rect">
            <a:avLst/>
          </a:prstGeom>
        </p:spPr>
        <p:txBody>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en-US" sz="6600" b="1" i="1" dirty="0">
                <a:solidFill>
                  <a:prstClr val="black"/>
                </a:solidFill>
                <a:ea typeface="+mn-ea"/>
                <a:cs typeface="+mn-cs"/>
              </a:rPr>
              <a:t>It’s Your Plan</a:t>
            </a:r>
            <a:br>
              <a:rPr lang="en-US" sz="6600" b="1" i="1" dirty="0">
                <a:solidFill>
                  <a:prstClr val="black"/>
                </a:solidFill>
                <a:ea typeface="+mn-ea"/>
                <a:cs typeface="+mn-cs"/>
              </a:rPr>
            </a:br>
            <a:endParaRPr lang="en-US" dirty="0"/>
          </a:p>
        </p:txBody>
      </p:sp>
    </p:spTree>
    <p:extLst>
      <p:ext uri="{BB962C8B-B14F-4D97-AF65-F5344CB8AC3E}">
        <p14:creationId xmlns:p14="http://schemas.microsoft.com/office/powerpoint/2010/main" val="625784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F72815-728D-4387-A7BB-E58C7712077C}"/>
              </a:ext>
            </a:extLst>
          </p:cNvPr>
          <p:cNvSpPr>
            <a:spLocks noGrp="1"/>
          </p:cNvSpPr>
          <p:nvPr>
            <p:ph type="title"/>
          </p:nvPr>
        </p:nvSpPr>
        <p:spPr/>
        <p:txBody>
          <a:bodyPr/>
          <a:lstStyle/>
          <a:p>
            <a:pPr algn="ctr"/>
            <a:r>
              <a:rPr lang="en-US" dirty="0"/>
              <a:t>The Listing Agreement</a:t>
            </a:r>
          </a:p>
        </p:txBody>
      </p:sp>
      <p:sp>
        <p:nvSpPr>
          <p:cNvPr id="5" name="Content Placeholder 4">
            <a:extLst>
              <a:ext uri="{FF2B5EF4-FFF2-40B4-BE49-F238E27FC236}">
                <a16:creationId xmlns:a16="http://schemas.microsoft.com/office/drawing/2014/main" id="{38DB13C6-4844-4029-836B-64695AA2A455}"/>
              </a:ext>
            </a:extLst>
          </p:cNvPr>
          <p:cNvSpPr>
            <a:spLocks noGrp="1"/>
          </p:cNvSpPr>
          <p:nvPr>
            <p:ph idx="1"/>
          </p:nvPr>
        </p:nvSpPr>
        <p:spPr>
          <a:xfrm>
            <a:off x="422910" y="2228850"/>
            <a:ext cx="11555729" cy="3824631"/>
          </a:xfrm>
        </p:spPr>
        <p:txBody>
          <a:bodyPr>
            <a:normAutofit fontScale="70000" lnSpcReduction="20000"/>
          </a:bodyPr>
          <a:lstStyle/>
          <a:p>
            <a:pPr marL="0" indent="0">
              <a:buNone/>
            </a:pPr>
            <a:r>
              <a:rPr lang="en-US" sz="2900" dirty="0"/>
              <a:t>A listing agreement is a contract between a property seller and the real estate agent being hired to assist in the sale.</a:t>
            </a:r>
          </a:p>
          <a:p>
            <a:pPr marL="0" indent="0">
              <a:buNone/>
            </a:pPr>
            <a:r>
              <a:rPr lang="en-US" sz="2900" dirty="0"/>
              <a:t>There are several important items that should be set out in the agreement between you and your agent:</a:t>
            </a:r>
          </a:p>
          <a:p>
            <a:pPr lvl="1"/>
            <a:r>
              <a:rPr lang="en-US" sz="2900" dirty="0"/>
              <a:t>Commission – how much does the agent get for selling your home.</a:t>
            </a:r>
          </a:p>
          <a:p>
            <a:pPr lvl="1"/>
            <a:r>
              <a:rPr lang="en-US" sz="2900" dirty="0"/>
              <a:t>Duration of the listing agreement – how long does the agent have the exclusive right to sell your home.</a:t>
            </a:r>
          </a:p>
          <a:p>
            <a:pPr lvl="1"/>
            <a:r>
              <a:rPr lang="en-US" sz="2900" dirty="0"/>
              <a:t>The price at which your property will be listed.</a:t>
            </a:r>
          </a:p>
          <a:p>
            <a:pPr lvl="1"/>
            <a:r>
              <a:rPr lang="en-US" sz="2900" dirty="0"/>
              <a:t>The agent’s agreements with other brokers – showing, fee sharing.</a:t>
            </a:r>
          </a:p>
          <a:p>
            <a:pPr lvl="1"/>
            <a:r>
              <a:rPr lang="en-US" sz="2900" dirty="0"/>
              <a:t>Obligations of the agent - listing the property on the MLS, putting up a yard sign, advertisement, etc. </a:t>
            </a:r>
          </a:p>
          <a:p>
            <a:pPr lvl="1"/>
            <a:r>
              <a:rPr lang="en-US" sz="2900" dirty="0"/>
              <a:t>May have protection period clauses to cover sales after listing expires.</a:t>
            </a:r>
          </a:p>
          <a:p>
            <a:r>
              <a:rPr lang="en-US" sz="2900" b="1" dirty="0"/>
              <a:t>Have your UAWLSP attorney review the agreement </a:t>
            </a:r>
            <a:r>
              <a:rPr lang="en-US" sz="2900" b="1" u="sng" dirty="0"/>
              <a:t>before</a:t>
            </a:r>
            <a:r>
              <a:rPr lang="en-US" sz="2900" b="1" dirty="0"/>
              <a:t> you sign it. </a:t>
            </a:r>
          </a:p>
        </p:txBody>
      </p:sp>
    </p:spTree>
    <p:extLst>
      <p:ext uri="{BB962C8B-B14F-4D97-AF65-F5344CB8AC3E}">
        <p14:creationId xmlns:p14="http://schemas.microsoft.com/office/powerpoint/2010/main" val="2078577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70993613-D0CB-4CAD-BDAC-F8CA59C5720C}"/>
              </a:ext>
            </a:extLst>
          </p:cNvPr>
          <p:cNvSpPr>
            <a:spLocks noGrp="1"/>
          </p:cNvSpPr>
          <p:nvPr>
            <p:ph type="title"/>
          </p:nvPr>
        </p:nvSpPr>
        <p:spPr>
          <a:xfrm>
            <a:off x="1451579" y="804519"/>
            <a:ext cx="9603275" cy="738531"/>
          </a:xfrm>
        </p:spPr>
        <p:txBody>
          <a:bodyPr/>
          <a:lstStyle/>
          <a:p>
            <a:r>
              <a:rPr lang="en-US" dirty="0"/>
              <a:t>For Sale By Owner (FSBO) </a:t>
            </a:r>
          </a:p>
        </p:txBody>
      </p:sp>
      <p:sp>
        <p:nvSpPr>
          <p:cNvPr id="12" name="Content Placeholder 11">
            <a:extLst>
              <a:ext uri="{FF2B5EF4-FFF2-40B4-BE49-F238E27FC236}">
                <a16:creationId xmlns:a16="http://schemas.microsoft.com/office/drawing/2014/main" id="{FF2AA1E9-4DE0-422C-A734-EB8BEBC678D6}"/>
              </a:ext>
            </a:extLst>
          </p:cNvPr>
          <p:cNvSpPr>
            <a:spLocks noGrp="1"/>
          </p:cNvSpPr>
          <p:nvPr>
            <p:ph idx="1"/>
          </p:nvPr>
        </p:nvSpPr>
        <p:spPr>
          <a:xfrm>
            <a:off x="662941" y="1828800"/>
            <a:ext cx="10391914" cy="4114800"/>
          </a:xfrm>
        </p:spPr>
        <p:txBody>
          <a:bodyPr>
            <a:normAutofit fontScale="92500" lnSpcReduction="20000"/>
          </a:bodyPr>
          <a:lstStyle/>
          <a:p>
            <a:pPr marL="0" indent="0">
              <a:buNone/>
            </a:pPr>
            <a:endParaRPr lang="en-US" dirty="0"/>
          </a:p>
          <a:p>
            <a:pPr marL="0" indent="0">
              <a:buNone/>
            </a:pPr>
            <a:r>
              <a:rPr lang="en-US" sz="2200" dirty="0"/>
              <a:t>Thinking of selling your home by yourself?</a:t>
            </a:r>
          </a:p>
          <a:p>
            <a:pPr marL="0" lvl="0" indent="0">
              <a:buNone/>
            </a:pPr>
            <a:r>
              <a:rPr lang="en-US" sz="2200" dirty="0"/>
              <a:t>Factors to consider:</a:t>
            </a:r>
          </a:p>
          <a:p>
            <a:pPr lvl="1">
              <a:buFont typeface="Wingdings" panose="05000000000000000000" pitchFamily="2" charset="2"/>
              <a:buChar char="Ø"/>
            </a:pPr>
            <a:r>
              <a:rPr lang="en-US" sz="2200" dirty="0"/>
              <a:t>Do you already have a buyer? If so, it may make sense to proceed without a broker.</a:t>
            </a:r>
          </a:p>
          <a:p>
            <a:pPr lvl="1">
              <a:buFont typeface="Wingdings" panose="05000000000000000000" pitchFamily="2" charset="2"/>
              <a:buChar char="Ø"/>
            </a:pPr>
            <a:r>
              <a:rPr lang="en-US" sz="2200" dirty="0"/>
              <a:t>How much knowledge and time you have:</a:t>
            </a:r>
          </a:p>
          <a:p>
            <a:pPr lvl="2">
              <a:buFont typeface="Wingdings" panose="05000000000000000000" pitchFamily="2" charset="2"/>
              <a:buChar char="Ø"/>
            </a:pPr>
            <a:r>
              <a:rPr lang="en-US" sz="2200" dirty="0"/>
              <a:t> to research the actual market value of your property,</a:t>
            </a:r>
          </a:p>
          <a:p>
            <a:pPr lvl="2">
              <a:buFont typeface="Wingdings" panose="05000000000000000000" pitchFamily="2" charset="2"/>
              <a:buChar char="Ø"/>
            </a:pPr>
            <a:r>
              <a:rPr lang="en-US" sz="2200" dirty="0"/>
              <a:t> to advertise, </a:t>
            </a:r>
          </a:p>
          <a:p>
            <a:pPr lvl="2">
              <a:buFont typeface="Wingdings" panose="05000000000000000000" pitchFamily="2" charset="2"/>
              <a:buChar char="Ø"/>
            </a:pPr>
            <a:r>
              <a:rPr lang="en-US" sz="2200" dirty="0"/>
              <a:t> to show your home.</a:t>
            </a:r>
          </a:p>
          <a:p>
            <a:pPr lvl="1">
              <a:buFont typeface="Wingdings" panose="05000000000000000000" pitchFamily="2" charset="2"/>
              <a:buChar char="Ø"/>
            </a:pPr>
            <a:r>
              <a:rPr lang="en-US" sz="2200" dirty="0"/>
              <a:t>How much you know about the property in your area?</a:t>
            </a:r>
          </a:p>
          <a:p>
            <a:pPr lvl="1">
              <a:buFont typeface="Wingdings" panose="05000000000000000000" pitchFamily="2" charset="2"/>
              <a:buChar char="Ø"/>
            </a:pPr>
            <a:r>
              <a:rPr lang="en-US" sz="2200" dirty="0"/>
              <a:t>Is property selling quickly in your area?</a:t>
            </a:r>
          </a:p>
          <a:p>
            <a:endParaRPr lang="en-US" dirty="0"/>
          </a:p>
          <a:p>
            <a:pPr marL="0" indent="0">
              <a:buNone/>
            </a:pPr>
            <a:endParaRPr lang="en-US" dirty="0"/>
          </a:p>
        </p:txBody>
      </p:sp>
    </p:spTree>
    <p:extLst>
      <p:ext uri="{BB962C8B-B14F-4D97-AF65-F5344CB8AC3E}">
        <p14:creationId xmlns:p14="http://schemas.microsoft.com/office/powerpoint/2010/main" val="2475784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FBA86F-FD21-4D10-B5CA-E07190B7392A}"/>
              </a:ext>
            </a:extLst>
          </p:cNvPr>
          <p:cNvSpPr/>
          <p:nvPr/>
        </p:nvSpPr>
        <p:spPr>
          <a:xfrm>
            <a:off x="514350" y="0"/>
            <a:ext cx="11258550" cy="5139869"/>
          </a:xfrm>
          <a:prstGeom prst="rect">
            <a:avLst/>
          </a:prstGeom>
        </p:spPr>
        <p:txBody>
          <a:bodyPr wrap="square">
            <a:spAutoFit/>
          </a:bodyPr>
          <a:lstStyle/>
          <a:p>
            <a:r>
              <a:rPr lang="en-US" sz="2400" dirty="0">
                <a:solidFill>
                  <a:srgbClr val="000000"/>
                </a:solidFill>
                <a:latin typeface="Arial" panose="020B0604020202020204" pitchFamily="34" charset="0"/>
                <a:ea typeface="Times New Roman" panose="02020603050405020304" pitchFamily="18" charset="0"/>
              </a:rPr>
              <a:t>What will I need to do if I decide to go ahead and sell without a real estate agent?</a:t>
            </a:r>
          </a:p>
          <a:p>
            <a:endParaRPr lang="en-US" sz="2400" dirty="0">
              <a:latin typeface="Times New Roman" panose="02020603050405020304" pitchFamily="18" charset="0"/>
              <a:ea typeface="Times New Roman" panose="02020603050405020304" pitchFamily="18" charset="0"/>
            </a:endParaRPr>
          </a:p>
          <a:p>
            <a:pPr marL="800100" lvl="1" indent="-342900">
              <a:buFont typeface="Wingdings" panose="05000000000000000000" pitchFamily="2" charset="2"/>
              <a:buChar char="q"/>
            </a:pPr>
            <a:r>
              <a:rPr lang="en-US" sz="2000" dirty="0">
                <a:solidFill>
                  <a:srgbClr val="000000"/>
                </a:solidFill>
                <a:latin typeface="Arial" panose="020B0604020202020204" pitchFamily="34" charset="0"/>
                <a:ea typeface="Times New Roman" panose="02020603050405020304" pitchFamily="18" charset="0"/>
              </a:rPr>
              <a:t> </a:t>
            </a:r>
            <a:r>
              <a:rPr lang="en-US" sz="2000" dirty="0"/>
              <a:t>Speak to your Plan attorney who can give you advice on the pertinent laws and regulations in your area, warn you against pitfalls and answer any questions you may have.</a:t>
            </a:r>
          </a:p>
          <a:p>
            <a:pPr marL="742950" lvl="1" indent="-285750">
              <a:buFont typeface="Wingdings" panose="05000000000000000000" pitchFamily="2" charset="2"/>
              <a:buChar char="q"/>
            </a:pPr>
            <a:r>
              <a:rPr lang="en-US" sz="2000" dirty="0"/>
              <a:t>Determine the appropriate selling price:</a:t>
            </a:r>
          </a:p>
          <a:p>
            <a:pPr marL="1200150" lvl="2" indent="-285750">
              <a:buFont typeface="Wingdings" panose="05000000000000000000" pitchFamily="2" charset="2"/>
              <a:buChar char="q"/>
            </a:pPr>
            <a:r>
              <a:rPr lang="en-US" sz="2000" dirty="0"/>
              <a:t>How much do you still owe on your home?  Your mortgage company will get paid before you.</a:t>
            </a:r>
          </a:p>
          <a:p>
            <a:pPr marL="1200150" lvl="2" indent="-285750">
              <a:buFont typeface="Wingdings" panose="05000000000000000000" pitchFamily="2" charset="2"/>
              <a:buChar char="q"/>
            </a:pPr>
            <a:r>
              <a:rPr lang="en-US" sz="2000" dirty="0"/>
              <a:t>Do you owe any back taxes?  These will also have to be paid out of the proceeds.</a:t>
            </a:r>
          </a:p>
          <a:p>
            <a:pPr marL="1200150" lvl="2" indent="-285750">
              <a:buFont typeface="Wingdings" panose="05000000000000000000" pitchFamily="2" charset="2"/>
              <a:buChar char="q"/>
            </a:pPr>
            <a:r>
              <a:rPr lang="en-US" sz="2000" dirty="0"/>
              <a:t>Research on line, see what similar properties in your neighborhood have sold for over the past year. </a:t>
            </a:r>
          </a:p>
          <a:p>
            <a:pPr marL="1200150" lvl="2" indent="-285750">
              <a:buFont typeface="Wingdings" panose="05000000000000000000" pitchFamily="2" charset="2"/>
              <a:buChar char="q"/>
            </a:pPr>
            <a:r>
              <a:rPr lang="en-US" sz="2000" dirty="0"/>
              <a:t>It is important to be realistic in setting your price. </a:t>
            </a:r>
          </a:p>
          <a:p>
            <a:pPr marL="742950" lvl="1" indent="-285750">
              <a:buFont typeface="Wingdings" panose="05000000000000000000" pitchFamily="2" charset="2"/>
              <a:buChar char="q"/>
            </a:pPr>
            <a:r>
              <a:rPr lang="en-US" sz="2000" dirty="0"/>
              <a:t>Decide how and where to advertise</a:t>
            </a:r>
          </a:p>
          <a:p>
            <a:pPr marL="1200150" lvl="2" indent="-285750">
              <a:buFont typeface="Wingdings" panose="05000000000000000000" pitchFamily="2" charset="2"/>
              <a:buChar char="q"/>
            </a:pPr>
            <a:r>
              <a:rPr lang="en-US" sz="2000" dirty="0"/>
              <a:t>If you live in a place where property is selling very quickly you may not need much more than a sign and a posting on a local site.</a:t>
            </a:r>
          </a:p>
          <a:p>
            <a:pPr marL="1200150" lvl="2" indent="-285750">
              <a:buFont typeface="Wingdings" panose="05000000000000000000" pitchFamily="2" charset="2"/>
              <a:buChar char="q"/>
            </a:pPr>
            <a:r>
              <a:rPr lang="en-US" sz="2000" dirty="0"/>
              <a:t>In slower markets, you will need to decide where else to post your ad.</a:t>
            </a:r>
          </a:p>
          <a:p>
            <a:pPr marL="742950" lvl="1" indent="-285750">
              <a:buFont typeface="Wingdings" panose="05000000000000000000" pitchFamily="2" charset="2"/>
              <a:buChar char="q"/>
            </a:pPr>
            <a:r>
              <a:rPr lang="en-US" sz="2000" dirty="0"/>
              <a:t>Set times to show prospective buyers your home.</a:t>
            </a:r>
          </a:p>
          <a:p>
            <a:endParaRPr lang="en-US"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62549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C8651-BF2D-425F-B74E-10E2E90EC312}"/>
              </a:ext>
            </a:extLst>
          </p:cNvPr>
          <p:cNvSpPr>
            <a:spLocks noGrp="1"/>
          </p:cNvSpPr>
          <p:nvPr>
            <p:ph type="title"/>
          </p:nvPr>
        </p:nvSpPr>
        <p:spPr>
          <a:xfrm>
            <a:off x="1444671" y="798973"/>
            <a:ext cx="3273099" cy="2248181"/>
          </a:xfrm>
        </p:spPr>
        <p:txBody>
          <a:bodyPr>
            <a:noAutofit/>
          </a:bodyPr>
          <a:lstStyle/>
          <a:p>
            <a:pPr algn="ctr"/>
            <a:r>
              <a:rPr lang="en-US" sz="3200" dirty="0"/>
              <a:t>Things to avoid when selling your home by owner</a:t>
            </a:r>
          </a:p>
        </p:txBody>
      </p:sp>
      <p:graphicFrame>
        <p:nvGraphicFramePr>
          <p:cNvPr id="5" name="Content Placeholder 4">
            <a:extLst>
              <a:ext uri="{FF2B5EF4-FFF2-40B4-BE49-F238E27FC236}">
                <a16:creationId xmlns:a16="http://schemas.microsoft.com/office/drawing/2014/main" id="{85F30468-8043-44C7-A43A-2DA3BB04F78A}"/>
              </a:ext>
            </a:extLst>
          </p:cNvPr>
          <p:cNvGraphicFramePr>
            <a:graphicFrameLocks noGrp="1"/>
          </p:cNvGraphicFramePr>
          <p:nvPr>
            <p:ph idx="1"/>
            <p:extLst>
              <p:ext uri="{D42A27DB-BD31-4B8C-83A1-F6EECF244321}">
                <p14:modId xmlns:p14="http://schemas.microsoft.com/office/powerpoint/2010/main" val="2502811978"/>
              </p:ext>
            </p:extLst>
          </p:nvPr>
        </p:nvGraphicFramePr>
        <p:xfrm>
          <a:off x="5043488" y="798513"/>
          <a:ext cx="6013450" cy="4659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Placeholder 3">
            <a:extLst>
              <a:ext uri="{FF2B5EF4-FFF2-40B4-BE49-F238E27FC236}">
                <a16:creationId xmlns:a16="http://schemas.microsoft.com/office/drawing/2014/main" id="{8840B968-8B3E-4CF4-98F9-774377618260}"/>
              </a:ext>
            </a:extLst>
          </p:cNvPr>
          <p:cNvSpPr>
            <a:spLocks noGrp="1"/>
          </p:cNvSpPr>
          <p:nvPr>
            <p:ph type="body" sz="half" idx="2"/>
          </p:nvPr>
        </p:nvSpPr>
        <p:spPr/>
        <p:txBody>
          <a:bodyPr>
            <a:normAutofit lnSpcReduction="10000"/>
          </a:bodyPr>
          <a:lstStyle/>
          <a:p>
            <a:r>
              <a:rPr lang="en-US" sz="2000" dirty="0"/>
              <a:t>Remember to be careful in your communications.  Your words can be held against you.  </a:t>
            </a:r>
          </a:p>
          <a:p>
            <a:r>
              <a:rPr lang="en-US" sz="2000" dirty="0"/>
              <a:t>Don’t let others talk you into something you don’t want.</a:t>
            </a:r>
          </a:p>
        </p:txBody>
      </p:sp>
    </p:spTree>
    <p:extLst>
      <p:ext uri="{BB962C8B-B14F-4D97-AF65-F5344CB8AC3E}">
        <p14:creationId xmlns:p14="http://schemas.microsoft.com/office/powerpoint/2010/main" val="4176926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A01F051-DAA3-4829-B4FE-DFFE7FA09021}"/>
              </a:ext>
            </a:extLst>
          </p:cNvPr>
          <p:cNvSpPr>
            <a:spLocks noGrp="1"/>
          </p:cNvSpPr>
          <p:nvPr>
            <p:ph type="title"/>
          </p:nvPr>
        </p:nvSpPr>
        <p:spPr>
          <a:xfrm>
            <a:off x="1451579" y="804519"/>
            <a:ext cx="9603275" cy="704241"/>
          </a:xfrm>
        </p:spPr>
        <p:txBody>
          <a:bodyPr/>
          <a:lstStyle/>
          <a:p>
            <a:pPr algn="ctr"/>
            <a:r>
              <a:rPr lang="en-US" dirty="0"/>
              <a:t>First time home buyers</a:t>
            </a:r>
          </a:p>
        </p:txBody>
      </p:sp>
      <p:sp>
        <p:nvSpPr>
          <p:cNvPr id="6" name="Content Placeholder 5">
            <a:extLst>
              <a:ext uri="{FF2B5EF4-FFF2-40B4-BE49-F238E27FC236}">
                <a16:creationId xmlns:a16="http://schemas.microsoft.com/office/drawing/2014/main" id="{4EE6AD4C-C6B8-4A8C-BA17-4340D370BCE9}"/>
              </a:ext>
            </a:extLst>
          </p:cNvPr>
          <p:cNvSpPr>
            <a:spLocks noGrp="1"/>
          </p:cNvSpPr>
          <p:nvPr>
            <p:ph idx="1"/>
          </p:nvPr>
        </p:nvSpPr>
        <p:spPr>
          <a:xfrm>
            <a:off x="1040130" y="2015731"/>
            <a:ext cx="10014725" cy="4037749"/>
          </a:xfrm>
        </p:spPr>
        <p:txBody>
          <a:bodyPr>
            <a:normAutofit fontScale="92500" lnSpcReduction="20000"/>
          </a:bodyPr>
          <a:lstStyle/>
          <a:p>
            <a:pPr marL="0" indent="0">
              <a:buNone/>
            </a:pPr>
            <a:r>
              <a:rPr lang="en-US" dirty="0"/>
              <a:t>DO NOT RUSH INTO ANYTHING!</a:t>
            </a:r>
          </a:p>
          <a:p>
            <a:pPr>
              <a:buFont typeface="Wingdings" panose="05000000000000000000" pitchFamily="2" charset="2"/>
              <a:buChar char="ü"/>
            </a:pPr>
            <a:r>
              <a:rPr lang="en-US" sz="2200" dirty="0"/>
              <a:t>What can I afford? </a:t>
            </a:r>
          </a:p>
          <a:p>
            <a:pPr lvl="1">
              <a:buFont typeface="Wingdings" panose="05000000000000000000" pitchFamily="2" charset="2"/>
              <a:buChar char="ü"/>
            </a:pPr>
            <a:r>
              <a:rPr lang="en-US" sz="2200" dirty="0"/>
              <a:t>How much money do I have for a down payment? </a:t>
            </a:r>
          </a:p>
          <a:p>
            <a:pPr lvl="1">
              <a:buFont typeface="Wingdings" panose="05000000000000000000" pitchFamily="2" charset="2"/>
              <a:buChar char="ü"/>
            </a:pPr>
            <a:r>
              <a:rPr lang="en-US" sz="2200" dirty="0"/>
              <a:t>What kind of monthly payment can I afford? Be sure to include taxes and insurance in this figure.</a:t>
            </a:r>
          </a:p>
          <a:p>
            <a:pPr lvl="1">
              <a:buFont typeface="Wingdings" panose="05000000000000000000" pitchFamily="2" charset="2"/>
              <a:buChar char="ü"/>
            </a:pPr>
            <a:r>
              <a:rPr lang="en-US" sz="2200" dirty="0"/>
              <a:t>Can I qualify for a mortgage or do I need to pursue other options?</a:t>
            </a:r>
          </a:p>
          <a:p>
            <a:pPr lvl="0">
              <a:buFont typeface="Wingdings" panose="05000000000000000000" pitchFamily="2" charset="2"/>
              <a:buChar char="ü"/>
            </a:pPr>
            <a:r>
              <a:rPr lang="en-US" sz="2200" dirty="0"/>
              <a:t>Where do I want to live?</a:t>
            </a:r>
          </a:p>
          <a:p>
            <a:pPr lvl="1">
              <a:buFont typeface="Wingdings" panose="05000000000000000000" pitchFamily="2" charset="2"/>
              <a:buChar char="ü"/>
            </a:pPr>
            <a:r>
              <a:rPr lang="en-US" sz="2200" dirty="0"/>
              <a:t>Home prices vary greatly from city to city and even neighborhood to neighborhood.</a:t>
            </a:r>
          </a:p>
          <a:p>
            <a:pPr lvl="1">
              <a:buFont typeface="Wingdings" panose="05000000000000000000" pitchFamily="2" charset="2"/>
              <a:buChar char="ü"/>
            </a:pPr>
            <a:r>
              <a:rPr lang="en-US" sz="2200" dirty="0"/>
              <a:t>Are schools a consideration?</a:t>
            </a:r>
          </a:p>
          <a:p>
            <a:pPr lvl="1">
              <a:buFont typeface="Wingdings" panose="05000000000000000000" pitchFamily="2" charset="2"/>
              <a:buChar char="ü"/>
            </a:pPr>
            <a:r>
              <a:rPr lang="en-US" sz="2200" dirty="0"/>
              <a:t>Proximity to work and family.</a:t>
            </a:r>
          </a:p>
          <a:p>
            <a:endParaRPr lang="en-US" dirty="0"/>
          </a:p>
        </p:txBody>
      </p:sp>
    </p:spTree>
    <p:extLst>
      <p:ext uri="{BB962C8B-B14F-4D97-AF65-F5344CB8AC3E}">
        <p14:creationId xmlns:p14="http://schemas.microsoft.com/office/powerpoint/2010/main" val="3861818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602A5-F01F-48C2-A0D9-E37337576EE9}"/>
              </a:ext>
            </a:extLst>
          </p:cNvPr>
          <p:cNvSpPr>
            <a:spLocks noGrp="1"/>
          </p:cNvSpPr>
          <p:nvPr>
            <p:ph type="title"/>
          </p:nvPr>
        </p:nvSpPr>
        <p:spPr/>
        <p:txBody>
          <a:bodyPr/>
          <a:lstStyle/>
          <a:p>
            <a:r>
              <a:rPr lang="en-US" dirty="0"/>
              <a:t>First Time Buyers, CONT’D</a:t>
            </a:r>
          </a:p>
        </p:txBody>
      </p:sp>
      <p:sp>
        <p:nvSpPr>
          <p:cNvPr id="3" name="Content Placeholder 2">
            <a:extLst>
              <a:ext uri="{FF2B5EF4-FFF2-40B4-BE49-F238E27FC236}">
                <a16:creationId xmlns:a16="http://schemas.microsoft.com/office/drawing/2014/main" id="{091E4AF3-1566-4B56-A849-E7F6BDA82065}"/>
              </a:ext>
            </a:extLst>
          </p:cNvPr>
          <p:cNvSpPr>
            <a:spLocks noGrp="1"/>
          </p:cNvSpPr>
          <p:nvPr>
            <p:ph idx="1"/>
          </p:nvPr>
        </p:nvSpPr>
        <p:spPr>
          <a:xfrm>
            <a:off x="1188721" y="2015732"/>
            <a:ext cx="9866134" cy="3664978"/>
          </a:xfrm>
        </p:spPr>
        <p:txBody>
          <a:bodyPr>
            <a:normAutofit lnSpcReduction="10000"/>
          </a:bodyPr>
          <a:lstStyle/>
          <a:p>
            <a:endParaRPr lang="en-US" dirty="0"/>
          </a:p>
          <a:p>
            <a:pPr lvl="0">
              <a:buFont typeface="Wingdings" panose="05000000000000000000" pitchFamily="2" charset="2"/>
              <a:buChar char="ü"/>
            </a:pPr>
            <a:r>
              <a:rPr lang="en-US" sz="2400" dirty="0"/>
              <a:t>What is my time line? The more time you allow yourself, the better chances you have of making a good decision.</a:t>
            </a:r>
          </a:p>
          <a:p>
            <a:pPr lvl="0">
              <a:buFont typeface="Wingdings" panose="05000000000000000000" pitchFamily="2" charset="2"/>
              <a:buChar char="ü"/>
            </a:pPr>
            <a:r>
              <a:rPr lang="en-US" sz="2400" dirty="0"/>
              <a:t>Do I want to work with an agent to help with the search? They can help you find homes in your price range and help determine if the asking price is reasonable.</a:t>
            </a:r>
          </a:p>
          <a:p>
            <a:pPr lvl="0">
              <a:buFont typeface="Wingdings" panose="05000000000000000000" pitchFamily="2" charset="2"/>
              <a:buChar char="ü"/>
            </a:pPr>
            <a:r>
              <a:rPr lang="en-US" sz="2400" dirty="0"/>
              <a:t>Don’t be discouraged if an offer gets turned down. You can decide if you want to counter offer or keep looking. </a:t>
            </a:r>
          </a:p>
          <a:p>
            <a:endParaRPr lang="en-US" dirty="0"/>
          </a:p>
        </p:txBody>
      </p:sp>
    </p:spTree>
    <p:extLst>
      <p:ext uri="{BB962C8B-B14F-4D97-AF65-F5344CB8AC3E}">
        <p14:creationId xmlns:p14="http://schemas.microsoft.com/office/powerpoint/2010/main" val="3075882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08910-2EC2-41C9-B34D-0FBDC77FC896}"/>
              </a:ext>
            </a:extLst>
          </p:cNvPr>
          <p:cNvSpPr>
            <a:spLocks noGrp="1"/>
          </p:cNvSpPr>
          <p:nvPr>
            <p:ph type="title"/>
          </p:nvPr>
        </p:nvSpPr>
        <p:spPr/>
        <p:txBody>
          <a:bodyPr/>
          <a:lstStyle/>
          <a:p>
            <a:pPr algn="ctr"/>
            <a:r>
              <a:rPr lang="en-US" dirty="0"/>
              <a:t>PURCHASE agreements</a:t>
            </a:r>
          </a:p>
        </p:txBody>
      </p:sp>
      <p:sp>
        <p:nvSpPr>
          <p:cNvPr id="3" name="Content Placeholder 2">
            <a:extLst>
              <a:ext uri="{FF2B5EF4-FFF2-40B4-BE49-F238E27FC236}">
                <a16:creationId xmlns:a16="http://schemas.microsoft.com/office/drawing/2014/main" id="{4B1938AB-53A9-4938-982D-1B95553035E0}"/>
              </a:ext>
            </a:extLst>
          </p:cNvPr>
          <p:cNvSpPr>
            <a:spLocks noGrp="1"/>
          </p:cNvSpPr>
          <p:nvPr>
            <p:ph idx="1"/>
          </p:nvPr>
        </p:nvSpPr>
        <p:spPr>
          <a:xfrm>
            <a:off x="1177291" y="2015732"/>
            <a:ext cx="9877564" cy="3859288"/>
          </a:xfrm>
        </p:spPr>
        <p:txBody>
          <a:bodyPr>
            <a:normAutofit fontScale="92500" lnSpcReduction="20000"/>
          </a:bodyPr>
          <a:lstStyle/>
          <a:p>
            <a:endParaRPr lang="en-US" dirty="0"/>
          </a:p>
          <a:p>
            <a:pPr lvl="0"/>
            <a:r>
              <a:rPr lang="en-US" sz="2400" dirty="0"/>
              <a:t>The Purchase Agreement is a contract between the buyer and seller that sets out the terms of the sale.</a:t>
            </a:r>
          </a:p>
          <a:p>
            <a:pPr lvl="0"/>
            <a:r>
              <a:rPr lang="en-US" sz="2400" dirty="0"/>
              <a:t>Once this contract is signed it is binding.</a:t>
            </a:r>
          </a:p>
          <a:p>
            <a:pPr lvl="0"/>
            <a:r>
              <a:rPr lang="en-US" sz="2400" dirty="0"/>
              <a:t> It is very important to have it reviewed prior to signing so if there are any issues, they can be addressed. </a:t>
            </a:r>
          </a:p>
          <a:p>
            <a:pPr lvl="0"/>
            <a:r>
              <a:rPr lang="en-US" sz="2400" dirty="0"/>
              <a:t>Your UAWLSP attorney can draft a Purchase Agreement for you.</a:t>
            </a:r>
          </a:p>
          <a:p>
            <a:pPr lvl="0"/>
            <a:r>
              <a:rPr lang="en-US" sz="2400" dirty="0"/>
              <a:t>If one has already been created by the realtor, your UAWLSP attorney can review it  and suggest any changes that are needed.</a:t>
            </a:r>
          </a:p>
          <a:p>
            <a:endParaRPr lang="en-US" dirty="0"/>
          </a:p>
        </p:txBody>
      </p:sp>
    </p:spTree>
    <p:extLst>
      <p:ext uri="{BB962C8B-B14F-4D97-AF65-F5344CB8AC3E}">
        <p14:creationId xmlns:p14="http://schemas.microsoft.com/office/powerpoint/2010/main" val="181916227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1773</TotalTime>
  <Words>2306</Words>
  <Application>Microsoft Office PowerPoint</Application>
  <PresentationFormat>Widescreen</PresentationFormat>
  <Paragraphs>219</Paragraphs>
  <Slides>26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Gill Sans MT</vt:lpstr>
      <vt:lpstr>Times New Roman</vt:lpstr>
      <vt:lpstr>Wingdings</vt:lpstr>
      <vt:lpstr>Gallery</vt:lpstr>
      <vt:lpstr>Helpful Hints for Buying or Selling Your Home</vt:lpstr>
      <vt:lpstr>Real Estate  transaction overview</vt:lpstr>
      <vt:lpstr>The Listing Agreement</vt:lpstr>
      <vt:lpstr>For Sale By Owner (FSBO) </vt:lpstr>
      <vt:lpstr>PowerPoint Presentation</vt:lpstr>
      <vt:lpstr>Things to avoid when selling your home by owner</vt:lpstr>
      <vt:lpstr>First time home buyers</vt:lpstr>
      <vt:lpstr>First Time Buyers, CONT’D</vt:lpstr>
      <vt:lpstr>PURCHASE agreements</vt:lpstr>
      <vt:lpstr>What Can I Expect to see in  my Purchase agreement?</vt:lpstr>
      <vt:lpstr>Purchase Agreement</vt:lpstr>
      <vt:lpstr>Purchase Agreement</vt:lpstr>
      <vt:lpstr>Financing The purchase</vt:lpstr>
      <vt:lpstr>Cash Deals</vt:lpstr>
      <vt:lpstr>Land Contracts</vt:lpstr>
      <vt:lpstr>How is a land contract transaction different from a Mortgage?</vt:lpstr>
      <vt:lpstr>Mortgages</vt:lpstr>
      <vt:lpstr>PowerPoint Presentation</vt:lpstr>
      <vt:lpstr>Inspections</vt:lpstr>
      <vt:lpstr>Disclosures</vt:lpstr>
      <vt:lpstr>Title work and Insurance</vt:lpstr>
      <vt:lpstr>Tax Prorations</vt:lpstr>
      <vt:lpstr>Escrow</vt:lpstr>
      <vt:lpstr>Closing Documents</vt:lpstr>
      <vt:lpstr>The Closing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Buying and Selling real Estate</dc:title>
  <dc:creator>Elaine Eizelman</dc:creator>
  <cp:lastModifiedBy>Elaine Eizelman</cp:lastModifiedBy>
  <cp:revision>141</cp:revision>
  <cp:lastPrinted>2019-02-26T14:55:04Z</cp:lastPrinted>
  <dcterms:created xsi:type="dcterms:W3CDTF">2019-02-21T17:13:50Z</dcterms:created>
  <dcterms:modified xsi:type="dcterms:W3CDTF">2019-02-26T22:42:11Z</dcterms:modified>
</cp:coreProperties>
</file>