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82" r:id="rId15"/>
    <p:sldId id="270" r:id="rId16"/>
    <p:sldId id="273" r:id="rId17"/>
    <p:sldId id="275" r:id="rId18"/>
    <p:sldId id="276" r:id="rId19"/>
    <p:sldId id="277" r:id="rId20"/>
    <p:sldId id="278" r:id="rId21"/>
    <p:sldId id="279" r:id="rId22"/>
    <p:sldId id="280" r:id="rId23"/>
    <p:sldId id="281" r:id="rId24"/>
    <p:sldId id="27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147AD36-613F-441F-BB52-9B64EE5E3247}">
          <p14:sldIdLst>
            <p14:sldId id="256"/>
            <p14:sldId id="257"/>
            <p14:sldId id="258"/>
            <p14:sldId id="259"/>
            <p14:sldId id="260"/>
            <p14:sldId id="261"/>
            <p14:sldId id="263"/>
          </p14:sldIdLst>
        </p14:section>
        <p14:section name="Untitled Section" id="{59B8AA16-0BCD-4F37-82AA-A3FF2A90BFE5}">
          <p14:sldIdLst>
            <p14:sldId id="264"/>
            <p14:sldId id="265"/>
            <p14:sldId id="266"/>
            <p14:sldId id="267"/>
            <p14:sldId id="268"/>
            <p14:sldId id="269"/>
            <p14:sldId id="282"/>
            <p14:sldId id="270"/>
            <p14:sldId id="273"/>
            <p14:sldId id="275"/>
            <p14:sldId id="276"/>
            <p14:sldId id="277"/>
            <p14:sldId id="278"/>
            <p14:sldId id="279"/>
            <p14:sldId id="280"/>
            <p14:sldId id="281"/>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3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7ACB96-8061-4F45-92DB-69D65C3590A5}" type="doc">
      <dgm:prSet loTypeId="urn:microsoft.com/office/officeart/2005/8/layout/hProcess9" loCatId="process" qsTypeId="urn:microsoft.com/office/officeart/2005/8/quickstyle/simple1" qsCatId="simple" csTypeId="urn:microsoft.com/office/officeart/2005/8/colors/accent1_2" csCatId="accent1" phldr="1"/>
      <dgm:spPr/>
    </dgm:pt>
    <dgm:pt modelId="{CDA2D554-5F85-4055-B4B3-78E14DBB7B85}">
      <dgm:prSet phldrT="[Text]" custT="1"/>
      <dgm:spPr/>
      <dgm:t>
        <a:bodyPr/>
        <a:lstStyle/>
        <a:p>
          <a:r>
            <a:rPr lang="en-US" sz="2000" dirty="0">
              <a:solidFill>
                <a:schemeClr val="tx1"/>
              </a:solidFill>
            </a:rPr>
            <a:t>Money is withheld from employee’s pre-tax pay and deposited into employee’s individual account</a:t>
          </a:r>
        </a:p>
      </dgm:t>
    </dgm:pt>
    <dgm:pt modelId="{ED34752F-FFFF-402B-AA3F-CEBA34E43740}" type="parTrans" cxnId="{C8B736AC-042E-4689-9BC6-C5C8BBE8E9DF}">
      <dgm:prSet/>
      <dgm:spPr/>
      <dgm:t>
        <a:bodyPr/>
        <a:lstStyle/>
        <a:p>
          <a:endParaRPr lang="en-US"/>
        </a:p>
      </dgm:t>
    </dgm:pt>
    <dgm:pt modelId="{B8735D47-3BFF-4590-8143-8E4C6880687B}" type="sibTrans" cxnId="{C8B736AC-042E-4689-9BC6-C5C8BBE8E9DF}">
      <dgm:prSet/>
      <dgm:spPr/>
      <dgm:t>
        <a:bodyPr/>
        <a:lstStyle/>
        <a:p>
          <a:endParaRPr lang="en-US"/>
        </a:p>
      </dgm:t>
    </dgm:pt>
    <dgm:pt modelId="{A2285B04-FA7B-45AC-8714-C8EF6C9FE499}">
      <dgm:prSet phldrT="[Text]" custT="1"/>
      <dgm:spPr/>
      <dgm:t>
        <a:bodyPr/>
        <a:lstStyle/>
        <a:p>
          <a:r>
            <a:rPr lang="en-US" sz="2000" dirty="0">
              <a:solidFill>
                <a:schemeClr val="tx1"/>
              </a:solidFill>
            </a:rPr>
            <a:t>The funds are invested as directed by the employee</a:t>
          </a:r>
        </a:p>
      </dgm:t>
    </dgm:pt>
    <dgm:pt modelId="{326B4427-3945-4C5D-8041-78795063DCEC}" type="parTrans" cxnId="{A35B4C56-B902-4D0A-9931-A31E7DF61E21}">
      <dgm:prSet/>
      <dgm:spPr/>
      <dgm:t>
        <a:bodyPr/>
        <a:lstStyle/>
        <a:p>
          <a:endParaRPr lang="en-US"/>
        </a:p>
      </dgm:t>
    </dgm:pt>
    <dgm:pt modelId="{5BCCB82A-1B9D-41E9-9ADE-DB5999398C95}" type="sibTrans" cxnId="{A35B4C56-B902-4D0A-9931-A31E7DF61E21}">
      <dgm:prSet/>
      <dgm:spPr/>
      <dgm:t>
        <a:bodyPr/>
        <a:lstStyle/>
        <a:p>
          <a:endParaRPr lang="en-US"/>
        </a:p>
      </dgm:t>
    </dgm:pt>
    <dgm:pt modelId="{22292FF3-CC66-4DAF-B406-EF498972CA50}">
      <dgm:prSet phldrT="[Text]" custT="1"/>
      <dgm:spPr/>
      <dgm:t>
        <a:bodyPr/>
        <a:lstStyle/>
        <a:p>
          <a:r>
            <a:rPr lang="en-US" sz="2000" dirty="0">
              <a:solidFill>
                <a:schemeClr val="tx1"/>
              </a:solidFill>
            </a:rPr>
            <a:t>Over time investments grow giving employee funds for retirement</a:t>
          </a:r>
        </a:p>
      </dgm:t>
    </dgm:pt>
    <dgm:pt modelId="{B017759D-B96F-4DE5-85FC-57CD78ECAD70}" type="parTrans" cxnId="{992F7675-8BA6-4BA2-8066-9CE5180DA9A2}">
      <dgm:prSet/>
      <dgm:spPr/>
      <dgm:t>
        <a:bodyPr/>
        <a:lstStyle/>
        <a:p>
          <a:endParaRPr lang="en-US"/>
        </a:p>
      </dgm:t>
    </dgm:pt>
    <dgm:pt modelId="{7BADF12F-9985-462C-AE6F-C27864B6C0D1}" type="sibTrans" cxnId="{992F7675-8BA6-4BA2-8066-9CE5180DA9A2}">
      <dgm:prSet/>
      <dgm:spPr/>
      <dgm:t>
        <a:bodyPr/>
        <a:lstStyle/>
        <a:p>
          <a:endParaRPr lang="en-US"/>
        </a:p>
      </dgm:t>
    </dgm:pt>
    <dgm:pt modelId="{1684652C-75BB-4DB5-AD29-C71313FA189F}" type="pres">
      <dgm:prSet presAssocID="{007ACB96-8061-4F45-92DB-69D65C3590A5}" presName="CompostProcess" presStyleCnt="0">
        <dgm:presLayoutVars>
          <dgm:dir/>
          <dgm:resizeHandles val="exact"/>
        </dgm:presLayoutVars>
      </dgm:prSet>
      <dgm:spPr/>
    </dgm:pt>
    <dgm:pt modelId="{CAD6BF0D-0454-4DA3-9DB9-5E54B7953E79}" type="pres">
      <dgm:prSet presAssocID="{007ACB96-8061-4F45-92DB-69D65C3590A5}" presName="arrow" presStyleLbl="bgShp" presStyleIdx="0" presStyleCnt="1" custLinFactNeighborX="-10" custLinFactNeighborY="-4634"/>
      <dgm:spPr/>
    </dgm:pt>
    <dgm:pt modelId="{571A2C52-FCD3-4BC8-927E-7DCEA4641FA2}" type="pres">
      <dgm:prSet presAssocID="{007ACB96-8061-4F45-92DB-69D65C3590A5}" presName="linearProcess" presStyleCnt="0"/>
      <dgm:spPr/>
    </dgm:pt>
    <dgm:pt modelId="{9DD1EE2B-7F4C-4296-BE34-36579A5EDD64}" type="pres">
      <dgm:prSet presAssocID="{CDA2D554-5F85-4055-B4B3-78E14DBB7B85}" presName="textNode" presStyleLbl="node1" presStyleIdx="0" presStyleCnt="3" custScaleX="78506" custScaleY="137546" custLinFactNeighborX="-785" custLinFactNeighborY="19238">
        <dgm:presLayoutVars>
          <dgm:bulletEnabled val="1"/>
        </dgm:presLayoutVars>
      </dgm:prSet>
      <dgm:spPr/>
    </dgm:pt>
    <dgm:pt modelId="{408EB70E-1B05-48CA-9E14-65E2E620E1A7}" type="pres">
      <dgm:prSet presAssocID="{B8735D47-3BFF-4590-8143-8E4C6880687B}" presName="sibTrans" presStyleCnt="0"/>
      <dgm:spPr/>
    </dgm:pt>
    <dgm:pt modelId="{E927FC8E-D3B7-4E21-AA7A-D167BF46207E}" type="pres">
      <dgm:prSet presAssocID="{A2285B04-FA7B-45AC-8714-C8EF6C9FE499}" presName="textNode" presStyleLbl="node1" presStyleIdx="1" presStyleCnt="3" custScaleX="71599" custScaleY="134886" custLinFactNeighborX="-65267" custLinFactNeighborY="20197">
        <dgm:presLayoutVars>
          <dgm:bulletEnabled val="1"/>
        </dgm:presLayoutVars>
      </dgm:prSet>
      <dgm:spPr/>
    </dgm:pt>
    <dgm:pt modelId="{C20FB3D2-5FBE-4393-A8EA-7E07A15D13CC}" type="pres">
      <dgm:prSet presAssocID="{5BCCB82A-1B9D-41E9-9ADE-DB5999398C95}" presName="sibTrans" presStyleCnt="0"/>
      <dgm:spPr/>
    </dgm:pt>
    <dgm:pt modelId="{C5B31A96-4450-41CB-8929-0B007DFC19AB}" type="pres">
      <dgm:prSet presAssocID="{22292FF3-CC66-4DAF-B406-EF498972CA50}" presName="textNode" presStyleLbl="node1" presStyleIdx="2" presStyleCnt="3" custScaleX="65253" custScaleY="131473" custLinFactX="-3033" custLinFactNeighborX="-100000" custLinFactNeighborY="19547">
        <dgm:presLayoutVars>
          <dgm:bulletEnabled val="1"/>
        </dgm:presLayoutVars>
      </dgm:prSet>
      <dgm:spPr/>
    </dgm:pt>
  </dgm:ptLst>
  <dgm:cxnLst>
    <dgm:cxn modelId="{E5137307-9740-4B1D-AD9A-556576CA7D3B}" type="presOf" srcId="{A2285B04-FA7B-45AC-8714-C8EF6C9FE499}" destId="{E927FC8E-D3B7-4E21-AA7A-D167BF46207E}" srcOrd="0" destOrd="0" presId="urn:microsoft.com/office/officeart/2005/8/layout/hProcess9"/>
    <dgm:cxn modelId="{7A16883D-9AE4-4FBB-ABF5-8ABB187CB50C}" type="presOf" srcId="{22292FF3-CC66-4DAF-B406-EF498972CA50}" destId="{C5B31A96-4450-41CB-8929-0B007DFC19AB}" srcOrd="0" destOrd="0" presId="urn:microsoft.com/office/officeart/2005/8/layout/hProcess9"/>
    <dgm:cxn modelId="{1789B654-BA42-4510-9DD0-20829D52A01E}" type="presOf" srcId="{007ACB96-8061-4F45-92DB-69D65C3590A5}" destId="{1684652C-75BB-4DB5-AD29-C71313FA189F}" srcOrd="0" destOrd="0" presId="urn:microsoft.com/office/officeart/2005/8/layout/hProcess9"/>
    <dgm:cxn modelId="{992F7675-8BA6-4BA2-8066-9CE5180DA9A2}" srcId="{007ACB96-8061-4F45-92DB-69D65C3590A5}" destId="{22292FF3-CC66-4DAF-B406-EF498972CA50}" srcOrd="2" destOrd="0" parTransId="{B017759D-B96F-4DE5-85FC-57CD78ECAD70}" sibTransId="{7BADF12F-9985-462C-AE6F-C27864B6C0D1}"/>
    <dgm:cxn modelId="{A35B4C56-B902-4D0A-9931-A31E7DF61E21}" srcId="{007ACB96-8061-4F45-92DB-69D65C3590A5}" destId="{A2285B04-FA7B-45AC-8714-C8EF6C9FE499}" srcOrd="1" destOrd="0" parTransId="{326B4427-3945-4C5D-8041-78795063DCEC}" sibTransId="{5BCCB82A-1B9D-41E9-9ADE-DB5999398C95}"/>
    <dgm:cxn modelId="{BFEBC876-4B07-44A1-885C-255D6968742F}" type="presOf" srcId="{CDA2D554-5F85-4055-B4B3-78E14DBB7B85}" destId="{9DD1EE2B-7F4C-4296-BE34-36579A5EDD64}" srcOrd="0" destOrd="0" presId="urn:microsoft.com/office/officeart/2005/8/layout/hProcess9"/>
    <dgm:cxn modelId="{C8B736AC-042E-4689-9BC6-C5C8BBE8E9DF}" srcId="{007ACB96-8061-4F45-92DB-69D65C3590A5}" destId="{CDA2D554-5F85-4055-B4B3-78E14DBB7B85}" srcOrd="0" destOrd="0" parTransId="{ED34752F-FFFF-402B-AA3F-CEBA34E43740}" sibTransId="{B8735D47-3BFF-4590-8143-8E4C6880687B}"/>
    <dgm:cxn modelId="{5DC3DD04-6EB8-4918-A5DE-01AF2D556D63}" type="presParOf" srcId="{1684652C-75BB-4DB5-AD29-C71313FA189F}" destId="{CAD6BF0D-0454-4DA3-9DB9-5E54B7953E79}" srcOrd="0" destOrd="0" presId="urn:microsoft.com/office/officeart/2005/8/layout/hProcess9"/>
    <dgm:cxn modelId="{3DBE9DF3-E19B-4609-A961-66435FE8AF92}" type="presParOf" srcId="{1684652C-75BB-4DB5-AD29-C71313FA189F}" destId="{571A2C52-FCD3-4BC8-927E-7DCEA4641FA2}" srcOrd="1" destOrd="0" presId="urn:microsoft.com/office/officeart/2005/8/layout/hProcess9"/>
    <dgm:cxn modelId="{53918DEB-4981-4416-88BB-89BBA307D75F}" type="presParOf" srcId="{571A2C52-FCD3-4BC8-927E-7DCEA4641FA2}" destId="{9DD1EE2B-7F4C-4296-BE34-36579A5EDD64}" srcOrd="0" destOrd="0" presId="urn:microsoft.com/office/officeart/2005/8/layout/hProcess9"/>
    <dgm:cxn modelId="{38FAE2A7-6CA9-4F67-AB1B-325793C39809}" type="presParOf" srcId="{571A2C52-FCD3-4BC8-927E-7DCEA4641FA2}" destId="{408EB70E-1B05-48CA-9E14-65E2E620E1A7}" srcOrd="1" destOrd="0" presId="urn:microsoft.com/office/officeart/2005/8/layout/hProcess9"/>
    <dgm:cxn modelId="{FA5B3647-29F4-4FB7-8F6C-12A49CAB2DB4}" type="presParOf" srcId="{571A2C52-FCD3-4BC8-927E-7DCEA4641FA2}" destId="{E927FC8E-D3B7-4E21-AA7A-D167BF46207E}" srcOrd="2" destOrd="0" presId="urn:microsoft.com/office/officeart/2005/8/layout/hProcess9"/>
    <dgm:cxn modelId="{F6F89FC5-CEF1-4F09-B2E0-12ABDD9FA058}" type="presParOf" srcId="{571A2C52-FCD3-4BC8-927E-7DCEA4641FA2}" destId="{C20FB3D2-5FBE-4393-A8EA-7E07A15D13CC}" srcOrd="3" destOrd="0" presId="urn:microsoft.com/office/officeart/2005/8/layout/hProcess9"/>
    <dgm:cxn modelId="{CB92C3A2-F01C-4805-A662-600F449216BE}" type="presParOf" srcId="{571A2C52-FCD3-4BC8-927E-7DCEA4641FA2}" destId="{C5B31A96-4450-41CB-8929-0B007DFC19A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6BF0D-0454-4DA3-9DB9-5E54B7953E79}">
      <dsp:nvSpPr>
        <dsp:cNvPr id="0" name=""/>
        <dsp:cNvSpPr/>
      </dsp:nvSpPr>
      <dsp:spPr>
        <a:xfrm>
          <a:off x="745723" y="0"/>
          <a:ext cx="8461121" cy="352806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D1EE2B-7F4C-4296-BE34-36579A5EDD64}">
      <dsp:nvSpPr>
        <dsp:cNvPr id="0" name=""/>
        <dsp:cNvSpPr/>
      </dsp:nvSpPr>
      <dsp:spPr>
        <a:xfrm>
          <a:off x="1706" y="1064980"/>
          <a:ext cx="3310307" cy="194108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Money is withheld from employee’s pre-tax pay and deposited into employee’s individual account</a:t>
          </a:r>
        </a:p>
      </dsp:txBody>
      <dsp:txXfrm>
        <a:off x="96462" y="1159736"/>
        <a:ext cx="3120795" cy="1751570"/>
      </dsp:txXfrm>
    </dsp:sp>
    <dsp:sp modelId="{E927FC8E-D3B7-4E21-AA7A-D167BF46207E}">
      <dsp:nvSpPr>
        <dsp:cNvPr id="0" name=""/>
        <dsp:cNvSpPr/>
      </dsp:nvSpPr>
      <dsp:spPr>
        <a:xfrm>
          <a:off x="3465313" y="1097283"/>
          <a:ext cx="3019064" cy="190354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The funds are invested as directed by the employee</a:t>
          </a:r>
        </a:p>
      </dsp:txBody>
      <dsp:txXfrm>
        <a:off x="3558236" y="1190206"/>
        <a:ext cx="2833218" cy="1717697"/>
      </dsp:txXfrm>
    </dsp:sp>
    <dsp:sp modelId="{C5B31A96-4450-41CB-8929-0B007DFC19AB}">
      <dsp:nvSpPr>
        <dsp:cNvPr id="0" name=""/>
        <dsp:cNvSpPr/>
      </dsp:nvSpPr>
      <dsp:spPr>
        <a:xfrm>
          <a:off x="6638187" y="1112192"/>
          <a:ext cx="2751477" cy="185537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Over time investments grow giving employee funds for retirement</a:t>
          </a:r>
        </a:p>
      </dsp:txBody>
      <dsp:txXfrm>
        <a:off x="6728759" y="1202764"/>
        <a:ext cx="2570333" cy="167423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2FB043-A35E-446F-B478-7C819AF3297A}" type="datetimeFigureOut">
              <a:rPr lang="en-US" smtClean="0"/>
              <a:t>1/29/2019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3A96FA-6992-41A3-94CC-C04DE0596208}" type="slidenum">
              <a:rPr lang="en-US" smtClean="0"/>
              <a:t>‹#›</a:t>
            </a:fld>
            <a:endParaRPr lang="en-US"/>
          </a:p>
        </p:txBody>
      </p:sp>
    </p:spTree>
    <p:extLst>
      <p:ext uri="{BB962C8B-B14F-4D97-AF65-F5344CB8AC3E}">
        <p14:creationId xmlns:p14="http://schemas.microsoft.com/office/powerpoint/2010/main" val="890609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24</a:t>
            </a:fld>
            <a:endParaRPr lang="en-US"/>
          </a:p>
        </p:txBody>
      </p:sp>
    </p:spTree>
    <p:extLst>
      <p:ext uri="{BB962C8B-B14F-4D97-AF65-F5344CB8AC3E}">
        <p14:creationId xmlns:p14="http://schemas.microsoft.com/office/powerpoint/2010/main" val="2609997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1/29/2019</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1/29/2019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1/29/2019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1/29/2019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1/29/2019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1/29/2019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1/29/2019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1/29/2019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1/29/2019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1/29/2019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1/29/2019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1/29/2019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1/29/2019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1/29/2019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1/29/2019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1/29/2019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1/29/2019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1/29/2019</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F3BCD-B039-4BB9-9CA5-EF112CB867C7}"/>
              </a:ext>
            </a:extLst>
          </p:cNvPr>
          <p:cNvSpPr>
            <a:spLocks noGrp="1"/>
          </p:cNvSpPr>
          <p:nvPr>
            <p:ph type="ctrTitle"/>
          </p:nvPr>
        </p:nvSpPr>
        <p:spPr/>
        <p:txBody>
          <a:bodyPr/>
          <a:lstStyle/>
          <a:p>
            <a:r>
              <a:rPr lang="en-US" dirty="0"/>
              <a:t>Fast Facts about 401(k)’s</a:t>
            </a:r>
          </a:p>
        </p:txBody>
      </p:sp>
      <p:sp>
        <p:nvSpPr>
          <p:cNvPr id="3" name="Subtitle 2">
            <a:extLst>
              <a:ext uri="{FF2B5EF4-FFF2-40B4-BE49-F238E27FC236}">
                <a16:creationId xmlns:a16="http://schemas.microsoft.com/office/drawing/2014/main" id="{FEECD88A-1AA5-41D8-BED5-BFAB736767FC}"/>
              </a:ext>
            </a:extLst>
          </p:cNvPr>
          <p:cNvSpPr>
            <a:spLocks noGrp="1"/>
          </p:cNvSpPr>
          <p:nvPr>
            <p:ph type="subTitle" idx="1"/>
          </p:nvPr>
        </p:nvSpPr>
        <p:spPr/>
        <p:txBody>
          <a:bodyPr>
            <a:normAutofit/>
          </a:bodyPr>
          <a:lstStyle/>
          <a:p>
            <a:r>
              <a:rPr lang="en-US" dirty="0" err="1"/>
              <a:t>Uaw</a:t>
            </a:r>
            <a:r>
              <a:rPr lang="en-US" dirty="0"/>
              <a:t>-FCA-Ford-General Motors legal services plan</a:t>
            </a:r>
          </a:p>
        </p:txBody>
      </p:sp>
    </p:spTree>
    <p:extLst>
      <p:ext uri="{BB962C8B-B14F-4D97-AF65-F5344CB8AC3E}">
        <p14:creationId xmlns:p14="http://schemas.microsoft.com/office/powerpoint/2010/main" val="1791839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5496D-24A6-4C58-B4A2-517B1AD953A8}"/>
              </a:ext>
            </a:extLst>
          </p:cNvPr>
          <p:cNvSpPr>
            <a:spLocks noGrp="1"/>
          </p:cNvSpPr>
          <p:nvPr>
            <p:ph type="title"/>
          </p:nvPr>
        </p:nvSpPr>
        <p:spPr/>
        <p:txBody>
          <a:bodyPr/>
          <a:lstStyle/>
          <a:p>
            <a:pPr algn="ctr"/>
            <a:r>
              <a:rPr lang="en-US" dirty="0"/>
              <a:t>59-1/2 years of age or older</a:t>
            </a:r>
          </a:p>
        </p:txBody>
      </p:sp>
      <p:sp>
        <p:nvSpPr>
          <p:cNvPr id="3" name="Content Placeholder 2">
            <a:extLst>
              <a:ext uri="{FF2B5EF4-FFF2-40B4-BE49-F238E27FC236}">
                <a16:creationId xmlns:a16="http://schemas.microsoft.com/office/drawing/2014/main" id="{976BB8CE-A647-41FA-AF04-B5DDB37B3189}"/>
              </a:ext>
            </a:extLst>
          </p:cNvPr>
          <p:cNvSpPr>
            <a:spLocks noGrp="1"/>
          </p:cNvSpPr>
          <p:nvPr>
            <p:ph idx="1"/>
          </p:nvPr>
        </p:nvSpPr>
        <p:spPr>
          <a:xfrm>
            <a:off x="468630" y="2308860"/>
            <a:ext cx="11349990" cy="4417904"/>
          </a:xfrm>
        </p:spPr>
        <p:txBody>
          <a:bodyPr>
            <a:normAutofit fontScale="40000" lnSpcReduction="20000"/>
          </a:bodyPr>
          <a:lstStyle/>
          <a:p>
            <a:pPr lvl="0"/>
            <a:r>
              <a:rPr lang="en-US" sz="4000" dirty="0"/>
              <a:t>Distributions may be taken without penalty after the age 59-1/2.</a:t>
            </a:r>
          </a:p>
          <a:p>
            <a:pPr lvl="0" fontAlgn="base"/>
            <a:r>
              <a:rPr lang="en-US" sz="4000" dirty="0"/>
              <a:t>The reasoning is that at that point, you will be at or near retirement.</a:t>
            </a:r>
          </a:p>
          <a:p>
            <a:pPr lvl="0"/>
            <a:r>
              <a:rPr lang="en-US" sz="4000" dirty="0"/>
              <a:t>You will pay ordinary income tax on the distributions. If you are no longer working at this point, you will be in a lower tax bracket.</a:t>
            </a:r>
          </a:p>
          <a:p>
            <a:pPr lvl="0"/>
            <a:r>
              <a:rPr lang="en-US" sz="4000" dirty="0"/>
              <a:t>Normally, the financial institution will take approximately 20% off the top for taxes. Your actual taxes owed will depend on your personal tax bracket and will have to be paid when you file your taxes for that year.</a:t>
            </a:r>
          </a:p>
          <a:p>
            <a:pPr lvl="0"/>
            <a:r>
              <a:rPr lang="en-US" sz="4000" dirty="0"/>
              <a:t>Each year, you'll receive a Form 1099-R from your account custodian that documents the taxable distributions to report on your tax return.</a:t>
            </a:r>
          </a:p>
          <a:p>
            <a:pPr lvl="0"/>
            <a:r>
              <a:rPr lang="en-US" sz="4000" dirty="0"/>
              <a:t>Distributions are not required at this time.</a:t>
            </a:r>
          </a:p>
          <a:p>
            <a:pPr lvl="0"/>
            <a:r>
              <a:rPr lang="en-US" sz="4000" dirty="0"/>
              <a:t>How much to take? That is up to you and whoever you go to for financial advice. There are a number of factors to consider, including:</a:t>
            </a:r>
          </a:p>
          <a:p>
            <a:pPr lvl="1">
              <a:lnSpc>
                <a:spcPct val="120000"/>
              </a:lnSpc>
            </a:pPr>
            <a:r>
              <a:rPr lang="en-US" sz="4000" dirty="0"/>
              <a:t>the amount of funds in your retirement account</a:t>
            </a:r>
          </a:p>
          <a:p>
            <a:pPr lvl="1">
              <a:lnSpc>
                <a:spcPct val="120000"/>
              </a:lnSpc>
            </a:pPr>
            <a:r>
              <a:rPr lang="en-US" sz="4000" dirty="0"/>
              <a:t>the amount you need yearly considering the amount you will receive from Social Security and any other sources</a:t>
            </a:r>
          </a:p>
          <a:p>
            <a:pPr lvl="1">
              <a:lnSpc>
                <a:spcPct val="120000"/>
              </a:lnSpc>
            </a:pPr>
            <a:r>
              <a:rPr lang="en-US" sz="4000" dirty="0"/>
              <a:t>how long you want your 401(k) to last</a:t>
            </a:r>
          </a:p>
          <a:p>
            <a:endParaRPr lang="en-US" sz="4000" b="1" dirty="0"/>
          </a:p>
        </p:txBody>
      </p:sp>
    </p:spTree>
    <p:extLst>
      <p:ext uri="{BB962C8B-B14F-4D97-AF65-F5344CB8AC3E}">
        <p14:creationId xmlns:p14="http://schemas.microsoft.com/office/powerpoint/2010/main" val="1763711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2CB82-4A28-4A58-8CBD-872331DC3772}"/>
              </a:ext>
            </a:extLst>
          </p:cNvPr>
          <p:cNvSpPr>
            <a:spLocks noGrp="1"/>
          </p:cNvSpPr>
          <p:nvPr>
            <p:ph type="title"/>
          </p:nvPr>
        </p:nvSpPr>
        <p:spPr/>
        <p:txBody>
          <a:bodyPr/>
          <a:lstStyle/>
          <a:p>
            <a:pPr algn="ctr"/>
            <a:r>
              <a:rPr lang="en-US" dirty="0"/>
              <a:t>70-1/2 years of age or older – Required Minimum Distributions (RMD)</a:t>
            </a:r>
          </a:p>
        </p:txBody>
      </p:sp>
      <p:sp>
        <p:nvSpPr>
          <p:cNvPr id="3" name="Content Placeholder 2">
            <a:extLst>
              <a:ext uri="{FF2B5EF4-FFF2-40B4-BE49-F238E27FC236}">
                <a16:creationId xmlns:a16="http://schemas.microsoft.com/office/drawing/2014/main" id="{99A74BE0-7DFC-4EEB-B2F0-6D102F30947F}"/>
              </a:ext>
            </a:extLst>
          </p:cNvPr>
          <p:cNvSpPr>
            <a:spLocks noGrp="1"/>
          </p:cNvSpPr>
          <p:nvPr>
            <p:ph idx="1"/>
          </p:nvPr>
        </p:nvSpPr>
        <p:spPr>
          <a:xfrm>
            <a:off x="434340" y="2308860"/>
            <a:ext cx="11292839" cy="4423410"/>
          </a:xfrm>
        </p:spPr>
        <p:txBody>
          <a:bodyPr/>
          <a:lstStyle/>
          <a:p>
            <a:pPr lvl="0"/>
            <a:r>
              <a:rPr lang="en-US" dirty="0"/>
              <a:t>If you are lucky enough not to have to tap into your 401(k) sooner, be aware that at age 70-1/2 you will be required to begin taking distributions.</a:t>
            </a:r>
          </a:p>
          <a:p>
            <a:pPr lvl="0"/>
            <a:r>
              <a:rPr lang="en-US" dirty="0"/>
              <a:t>How much are you required to take?</a:t>
            </a:r>
          </a:p>
          <a:p>
            <a:pPr lvl="1"/>
            <a:r>
              <a:rPr lang="en-US" dirty="0"/>
              <a:t>Your required minimum distributions, known as RMDs, are based on your account balance at the end of the previous year divided by your life expectancy, as determined by IRS mortality tables.</a:t>
            </a:r>
          </a:p>
          <a:p>
            <a:pPr lvl="1"/>
            <a:r>
              <a:rPr lang="en-US" sz="1800" dirty="0"/>
              <a:t>Example:</a:t>
            </a:r>
            <a:r>
              <a:rPr lang="en-US" i="1" dirty="0"/>
              <a:t> You reach age 70-1/2 on August 20, 2018. For 2018, you must receive the required minimum distribution from your IRA by April 1, 2019. You must receive the required minimum distribution for 2019 by December 31, 2019.</a:t>
            </a:r>
            <a:endParaRPr lang="en-US" sz="1800" dirty="0"/>
          </a:p>
          <a:p>
            <a:pPr lvl="1"/>
            <a:r>
              <a:rPr lang="en-US" dirty="0"/>
              <a:t>The IRS mortality tables consider whether you are married or single – and if you are married, the difference in ages between you and your spouse.</a:t>
            </a:r>
          </a:p>
          <a:p>
            <a:pPr lvl="1"/>
            <a:r>
              <a:rPr lang="en-US" dirty="0"/>
              <a:t>Your 401k Plan administrator will usually assist in making the RMD calculation.</a:t>
            </a:r>
          </a:p>
          <a:p>
            <a:pPr lvl="1"/>
            <a:r>
              <a:rPr lang="en-US" dirty="0"/>
              <a:t>If you don't take a distribution of at least the required amount, you'll be hit with a stiff penalty: 50% of the amount you failed to withdraw.</a:t>
            </a:r>
          </a:p>
          <a:p>
            <a:endParaRPr lang="en-US" dirty="0"/>
          </a:p>
        </p:txBody>
      </p:sp>
    </p:spTree>
    <p:extLst>
      <p:ext uri="{BB962C8B-B14F-4D97-AF65-F5344CB8AC3E}">
        <p14:creationId xmlns:p14="http://schemas.microsoft.com/office/powerpoint/2010/main" val="697258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EC421-8AC8-4408-8CF3-927DE56BC5EC}"/>
              </a:ext>
            </a:extLst>
          </p:cNvPr>
          <p:cNvSpPr>
            <a:spLocks noGrp="1"/>
          </p:cNvSpPr>
          <p:nvPr>
            <p:ph type="title"/>
          </p:nvPr>
        </p:nvSpPr>
        <p:spPr/>
        <p:txBody>
          <a:bodyPr/>
          <a:lstStyle/>
          <a:p>
            <a:pPr algn="ctr"/>
            <a:r>
              <a:rPr lang="en-US" dirty="0"/>
              <a:t>Creditors and your 401(k)</a:t>
            </a:r>
          </a:p>
        </p:txBody>
      </p:sp>
      <p:sp>
        <p:nvSpPr>
          <p:cNvPr id="3" name="Content Placeholder 2">
            <a:extLst>
              <a:ext uri="{FF2B5EF4-FFF2-40B4-BE49-F238E27FC236}">
                <a16:creationId xmlns:a16="http://schemas.microsoft.com/office/drawing/2014/main" id="{B8D4645B-D33B-4444-9AED-90FE23135501}"/>
              </a:ext>
            </a:extLst>
          </p:cNvPr>
          <p:cNvSpPr>
            <a:spLocks noGrp="1"/>
          </p:cNvSpPr>
          <p:nvPr>
            <p:ph idx="1"/>
          </p:nvPr>
        </p:nvSpPr>
        <p:spPr/>
        <p:txBody>
          <a:bodyPr>
            <a:normAutofit lnSpcReduction="10000"/>
          </a:bodyPr>
          <a:lstStyle/>
          <a:p>
            <a:r>
              <a:rPr lang="en-US" sz="2000" dirty="0"/>
              <a:t>The funds in your 401(k) are generally not subject to garnishment by private creditors.</a:t>
            </a:r>
          </a:p>
          <a:p>
            <a:pPr lvl="0"/>
            <a:r>
              <a:rPr lang="en-US" sz="2000" dirty="0"/>
              <a:t>Even if a creditor sues and obtains a judgment against you, Federal law prohibits them from getting money out of your 401(k) account.</a:t>
            </a:r>
          </a:p>
          <a:p>
            <a:pPr lvl="0"/>
            <a:r>
              <a:rPr lang="en-US" sz="2000" dirty="0"/>
              <a:t>Once the funds are distributed, in most states they are subject to garnishment.</a:t>
            </a:r>
          </a:p>
          <a:p>
            <a:pPr lvl="0"/>
            <a:r>
              <a:rPr lang="en-US" sz="2000" dirty="0"/>
              <a:t>Some state laws even protect funds that have been withdrawn from a 401(k) for a period of time, as long as the money can be traced back to your 401(k).</a:t>
            </a:r>
          </a:p>
          <a:p>
            <a:endParaRPr lang="en-US" dirty="0"/>
          </a:p>
        </p:txBody>
      </p:sp>
    </p:spTree>
    <p:extLst>
      <p:ext uri="{BB962C8B-B14F-4D97-AF65-F5344CB8AC3E}">
        <p14:creationId xmlns:p14="http://schemas.microsoft.com/office/powerpoint/2010/main" val="2103492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E49A1-0F63-4BE9-A34D-81F7ADED4D5E}"/>
              </a:ext>
            </a:extLst>
          </p:cNvPr>
          <p:cNvSpPr>
            <a:spLocks noGrp="1"/>
          </p:cNvSpPr>
          <p:nvPr>
            <p:ph type="title"/>
          </p:nvPr>
        </p:nvSpPr>
        <p:spPr/>
        <p:txBody>
          <a:bodyPr/>
          <a:lstStyle/>
          <a:p>
            <a:pPr algn="ctr"/>
            <a:r>
              <a:rPr lang="en-US" dirty="0"/>
              <a:t>Exceptions – creditors who can access your 401(k)</a:t>
            </a:r>
          </a:p>
        </p:txBody>
      </p:sp>
      <p:sp>
        <p:nvSpPr>
          <p:cNvPr id="3" name="Content Placeholder 2">
            <a:extLst>
              <a:ext uri="{FF2B5EF4-FFF2-40B4-BE49-F238E27FC236}">
                <a16:creationId xmlns:a16="http://schemas.microsoft.com/office/drawing/2014/main" id="{6C33D41B-62AC-440F-8C7E-E1890A83CC96}"/>
              </a:ext>
            </a:extLst>
          </p:cNvPr>
          <p:cNvSpPr>
            <a:spLocks noGrp="1"/>
          </p:cNvSpPr>
          <p:nvPr>
            <p:ph idx="1"/>
          </p:nvPr>
        </p:nvSpPr>
        <p:spPr>
          <a:xfrm>
            <a:off x="1154953" y="2640330"/>
            <a:ext cx="8179007" cy="3543300"/>
          </a:xfrm>
        </p:spPr>
        <p:txBody>
          <a:bodyPr>
            <a:normAutofit/>
          </a:bodyPr>
          <a:lstStyle/>
          <a:p>
            <a:pPr marL="0" indent="0">
              <a:buNone/>
            </a:pPr>
            <a:endParaRPr lang="en-US" sz="2000" dirty="0"/>
          </a:p>
          <a:p>
            <a:pPr marL="0" indent="0">
              <a:buNone/>
            </a:pPr>
            <a:endParaRPr lang="en-US" sz="2000" dirty="0"/>
          </a:p>
          <a:p>
            <a:pPr marL="0" indent="0">
              <a:buNone/>
            </a:pPr>
            <a:r>
              <a:rPr lang="en-US" sz="1900" dirty="0"/>
              <a:t>Funds can be taken out of your account if:</a:t>
            </a:r>
          </a:p>
          <a:p>
            <a:pPr lvl="0"/>
            <a:r>
              <a:rPr lang="en-US" sz="1900" dirty="0"/>
              <a:t>The funds were divided in a judgment of divorce and the provisions of the QDRO split the account</a:t>
            </a:r>
          </a:p>
          <a:p>
            <a:pPr lvl="0"/>
            <a:r>
              <a:rPr lang="en-US" sz="1900" dirty="0"/>
              <a:t>You owe the federal government back taxes</a:t>
            </a:r>
          </a:p>
          <a:p>
            <a:pPr lvl="0"/>
            <a:endParaRPr lang="en-US" sz="1900" dirty="0"/>
          </a:p>
          <a:p>
            <a:pPr marL="0" lvl="0" indent="0">
              <a:buNone/>
            </a:pPr>
            <a:r>
              <a:rPr lang="en-US" sz="1900" i="1" dirty="0"/>
              <a:t>Be sure to consult your Legal Services Plan attorney regarding collection matters</a:t>
            </a:r>
            <a:r>
              <a:rPr lang="en-US" sz="1900" dirty="0"/>
              <a:t>.</a:t>
            </a:r>
          </a:p>
          <a:p>
            <a:endParaRPr lang="en-US" dirty="0"/>
          </a:p>
        </p:txBody>
      </p:sp>
    </p:spTree>
    <p:extLst>
      <p:ext uri="{BB962C8B-B14F-4D97-AF65-F5344CB8AC3E}">
        <p14:creationId xmlns:p14="http://schemas.microsoft.com/office/powerpoint/2010/main" val="177489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69F31-3080-43EE-846B-D6A348F6A64E}"/>
              </a:ext>
            </a:extLst>
          </p:cNvPr>
          <p:cNvSpPr>
            <a:spLocks noGrp="1"/>
          </p:cNvSpPr>
          <p:nvPr>
            <p:ph type="title"/>
          </p:nvPr>
        </p:nvSpPr>
        <p:spPr/>
        <p:txBody>
          <a:bodyPr/>
          <a:lstStyle/>
          <a:p>
            <a:pPr algn="ctr"/>
            <a:r>
              <a:rPr lang="en-US" dirty="0"/>
              <a:t>Divorce and your 401(k)</a:t>
            </a:r>
          </a:p>
        </p:txBody>
      </p:sp>
      <p:sp>
        <p:nvSpPr>
          <p:cNvPr id="3" name="Content Placeholder 2">
            <a:extLst>
              <a:ext uri="{FF2B5EF4-FFF2-40B4-BE49-F238E27FC236}">
                <a16:creationId xmlns:a16="http://schemas.microsoft.com/office/drawing/2014/main" id="{7C304F43-9682-4EFE-A426-9C94D1C76997}"/>
              </a:ext>
            </a:extLst>
          </p:cNvPr>
          <p:cNvSpPr>
            <a:spLocks noGrp="1"/>
          </p:cNvSpPr>
          <p:nvPr>
            <p:ph idx="1"/>
          </p:nvPr>
        </p:nvSpPr>
        <p:spPr>
          <a:xfrm>
            <a:off x="1154955" y="2603500"/>
            <a:ext cx="8761412" cy="3820160"/>
          </a:xfrm>
        </p:spPr>
        <p:txBody>
          <a:bodyPr>
            <a:normAutofit fontScale="25000" lnSpcReduction="20000"/>
          </a:bodyPr>
          <a:lstStyle/>
          <a:p>
            <a:r>
              <a:rPr lang="en-US" sz="8000" dirty="0"/>
              <a:t>Your 401(k) may be considered an asset to be divided.</a:t>
            </a:r>
          </a:p>
          <a:p>
            <a:r>
              <a:rPr lang="en-US" sz="8000" dirty="0"/>
              <a:t>The amount a spouse may be awarded varies and negotiations can be influenced by many factors including:</a:t>
            </a:r>
          </a:p>
          <a:p>
            <a:pPr lvl="2"/>
            <a:r>
              <a:rPr lang="en-US" sz="8000" dirty="0"/>
              <a:t>The length of the marriage</a:t>
            </a:r>
          </a:p>
          <a:p>
            <a:pPr lvl="2"/>
            <a:r>
              <a:rPr lang="en-US" sz="8000" dirty="0"/>
              <a:t>Total assets</a:t>
            </a:r>
          </a:p>
          <a:p>
            <a:pPr lvl="2"/>
            <a:r>
              <a:rPr lang="en-US" sz="8000" dirty="0"/>
              <a:t>Spouse’s assets including the spouse’s retirement benefits</a:t>
            </a:r>
          </a:p>
          <a:p>
            <a:pPr lvl="2"/>
            <a:r>
              <a:rPr lang="en-US" sz="8000" dirty="0"/>
              <a:t>Needs of  each party including ability to work, health issues, etc.</a:t>
            </a:r>
          </a:p>
          <a:p>
            <a:pPr lvl="1"/>
            <a:endParaRPr lang="en-US" sz="8000" dirty="0"/>
          </a:p>
          <a:p>
            <a:pPr marL="457200" lvl="1" indent="0">
              <a:buNone/>
            </a:pPr>
            <a:r>
              <a:rPr lang="en-US" sz="8000" i="1" dirty="0"/>
              <a:t>Your Legal Services Plan can assist and advise you regarding division of assets in divorce.</a:t>
            </a:r>
          </a:p>
          <a:p>
            <a:pPr lvl="1"/>
            <a:endParaRPr lang="en-US" sz="4200" dirty="0"/>
          </a:p>
          <a:p>
            <a:r>
              <a:rPr lang="en-US" dirty="0"/>
              <a:t>			</a:t>
            </a:r>
          </a:p>
        </p:txBody>
      </p:sp>
    </p:spTree>
    <p:extLst>
      <p:ext uri="{BB962C8B-B14F-4D97-AF65-F5344CB8AC3E}">
        <p14:creationId xmlns:p14="http://schemas.microsoft.com/office/powerpoint/2010/main" val="3093388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C561F-E425-490E-B976-66A2213FCB21}"/>
              </a:ext>
            </a:extLst>
          </p:cNvPr>
          <p:cNvSpPr>
            <a:spLocks noGrp="1"/>
          </p:cNvSpPr>
          <p:nvPr>
            <p:ph type="title"/>
          </p:nvPr>
        </p:nvSpPr>
        <p:spPr/>
        <p:txBody>
          <a:bodyPr/>
          <a:lstStyle/>
          <a:p>
            <a:pPr algn="ctr"/>
            <a:r>
              <a:rPr lang="en-US" dirty="0"/>
              <a:t>Bankruptcy and your 401(k)</a:t>
            </a:r>
          </a:p>
        </p:txBody>
      </p:sp>
      <p:sp>
        <p:nvSpPr>
          <p:cNvPr id="3" name="Content Placeholder 2">
            <a:extLst>
              <a:ext uri="{FF2B5EF4-FFF2-40B4-BE49-F238E27FC236}">
                <a16:creationId xmlns:a16="http://schemas.microsoft.com/office/drawing/2014/main" id="{C0E69634-C760-41D9-A343-88E88C520B95}"/>
              </a:ext>
            </a:extLst>
          </p:cNvPr>
          <p:cNvSpPr>
            <a:spLocks noGrp="1"/>
          </p:cNvSpPr>
          <p:nvPr>
            <p:ph idx="1"/>
          </p:nvPr>
        </p:nvSpPr>
        <p:spPr/>
        <p:txBody>
          <a:bodyPr>
            <a:normAutofit fontScale="92500" lnSpcReduction="10000"/>
          </a:bodyPr>
          <a:lstStyle/>
          <a:p>
            <a:r>
              <a:rPr lang="en-US" dirty="0"/>
              <a:t>What happens to my 401(k) if I file bankruptcy?</a:t>
            </a:r>
          </a:p>
          <a:p>
            <a:pPr lvl="0"/>
            <a:r>
              <a:rPr lang="en-US" dirty="0"/>
              <a:t>Your 401(k) is considered a protected asset not subject to a Chapter 7 or Chapter 13 bankruptcy</a:t>
            </a:r>
          </a:p>
          <a:p>
            <a:pPr lvl="0"/>
            <a:r>
              <a:rPr lang="en-US" dirty="0"/>
              <a:t>If you have an outstanding 401(k) loan, it is not dischargeable in bankruptcy.</a:t>
            </a:r>
          </a:p>
          <a:p>
            <a:pPr lvl="1"/>
            <a:r>
              <a:rPr lang="en-US" dirty="0"/>
              <a:t>You still have to repay the loan.</a:t>
            </a:r>
          </a:p>
          <a:p>
            <a:pPr lvl="1"/>
            <a:r>
              <a:rPr lang="en-US" dirty="0"/>
              <a:t>The money you use to repay the loan is not considered part of your disposable income in a Chapter 13 bankruptcy.</a:t>
            </a:r>
          </a:p>
          <a:p>
            <a:r>
              <a:rPr lang="en-US" dirty="0"/>
              <a:t>if you have filed a Chapter 13 bankruptcy (repayment of debts over several years through the bankruptcy court) you may not be able to make regular contributions to your 401k while the bankruptcy is pending. You should discuss this with your bankruptcy attorney.</a:t>
            </a:r>
          </a:p>
          <a:p>
            <a:endParaRPr lang="en-US" dirty="0"/>
          </a:p>
        </p:txBody>
      </p:sp>
    </p:spTree>
    <p:extLst>
      <p:ext uri="{BB962C8B-B14F-4D97-AF65-F5344CB8AC3E}">
        <p14:creationId xmlns:p14="http://schemas.microsoft.com/office/powerpoint/2010/main" val="616760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AFD1D0E-AB62-418D-AC09-C846FE3D6F1F}"/>
              </a:ext>
            </a:extLst>
          </p:cNvPr>
          <p:cNvSpPr>
            <a:spLocks noGrp="1"/>
          </p:cNvSpPr>
          <p:nvPr>
            <p:ph type="title"/>
          </p:nvPr>
        </p:nvSpPr>
        <p:spPr>
          <a:xfrm>
            <a:off x="1074946" y="960120"/>
            <a:ext cx="4351023" cy="4903470"/>
          </a:xfrm>
        </p:spPr>
        <p:txBody>
          <a:bodyPr/>
          <a:lstStyle/>
          <a:p>
            <a:r>
              <a:rPr lang="en-US" dirty="0"/>
              <a:t>Naming Your Beneficiaries </a:t>
            </a:r>
            <a:br>
              <a:rPr lang="en-US" dirty="0"/>
            </a:br>
            <a:r>
              <a:rPr lang="en-US" dirty="0"/>
              <a:t> </a:t>
            </a:r>
            <a:br>
              <a:rPr lang="en-US" dirty="0"/>
            </a:br>
            <a:r>
              <a:rPr lang="en-US" sz="2000" dirty="0"/>
              <a:t>A beneficiary is the person or persons who will be entitled to the funds in your 401(k) upon your death.</a:t>
            </a:r>
            <a:br>
              <a:rPr lang="en-US" sz="2000" dirty="0"/>
            </a:br>
            <a:br>
              <a:rPr lang="en-US" dirty="0"/>
            </a:br>
            <a:endParaRPr lang="en-US" dirty="0"/>
          </a:p>
        </p:txBody>
      </p:sp>
      <p:sp>
        <p:nvSpPr>
          <p:cNvPr id="13" name="Text Placeholder 12">
            <a:extLst>
              <a:ext uri="{FF2B5EF4-FFF2-40B4-BE49-F238E27FC236}">
                <a16:creationId xmlns:a16="http://schemas.microsoft.com/office/drawing/2014/main" id="{CB6BD70D-3E11-40B3-96BA-59AB60FBB87B}"/>
              </a:ext>
            </a:extLst>
          </p:cNvPr>
          <p:cNvSpPr>
            <a:spLocks noGrp="1"/>
          </p:cNvSpPr>
          <p:nvPr>
            <p:ph type="body" idx="1"/>
          </p:nvPr>
        </p:nvSpPr>
        <p:spPr>
          <a:xfrm>
            <a:off x="6895558" y="777240"/>
            <a:ext cx="3755379" cy="5543550"/>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marL="342900" lvl="0" indent="-342900">
              <a:buFont typeface="Arial" panose="020B0604020202020204" pitchFamily="34" charset="0"/>
              <a:buChar char="•"/>
            </a:pPr>
            <a:r>
              <a:rPr lang="en-US" dirty="0">
                <a:solidFill>
                  <a:schemeClr val="tx1"/>
                </a:solidFill>
              </a:rPr>
              <a:t>Your Plan administrator will provide you with a beneficiary form. </a:t>
            </a:r>
          </a:p>
          <a:p>
            <a:pPr marL="342900" lvl="0" indent="-342900">
              <a:buFont typeface="Arial" panose="020B0604020202020204" pitchFamily="34" charset="0"/>
              <a:buChar char="•"/>
            </a:pPr>
            <a:r>
              <a:rPr lang="en-US" dirty="0">
                <a:solidFill>
                  <a:schemeClr val="tx1"/>
                </a:solidFill>
              </a:rPr>
              <a:t>This is the document that controls the distribution of your 401(k) upon your death</a:t>
            </a:r>
          </a:p>
          <a:p>
            <a:pPr marL="342900" lvl="0" indent="-342900">
              <a:buFont typeface="Arial" panose="020B0604020202020204" pitchFamily="34" charset="0"/>
              <a:buChar char="•"/>
            </a:pPr>
            <a:r>
              <a:rPr lang="en-US" dirty="0">
                <a:solidFill>
                  <a:schemeClr val="tx1"/>
                </a:solidFill>
              </a:rPr>
              <a:t>The beneficiary form controls even if your will says something different</a:t>
            </a:r>
          </a:p>
          <a:p>
            <a:endParaRPr lang="en-US" dirty="0">
              <a:solidFill>
                <a:schemeClr val="tx1"/>
              </a:solidFill>
            </a:endParaRPr>
          </a:p>
        </p:txBody>
      </p:sp>
    </p:spTree>
    <p:extLst>
      <p:ext uri="{BB962C8B-B14F-4D97-AF65-F5344CB8AC3E}">
        <p14:creationId xmlns:p14="http://schemas.microsoft.com/office/powerpoint/2010/main" val="3576910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AFD1D0E-AB62-418D-AC09-C846FE3D6F1F}"/>
              </a:ext>
            </a:extLst>
          </p:cNvPr>
          <p:cNvSpPr>
            <a:spLocks noGrp="1"/>
          </p:cNvSpPr>
          <p:nvPr>
            <p:ph type="title"/>
          </p:nvPr>
        </p:nvSpPr>
        <p:spPr>
          <a:xfrm>
            <a:off x="1074946" y="960120"/>
            <a:ext cx="4351023" cy="4903470"/>
          </a:xfrm>
        </p:spPr>
        <p:txBody>
          <a:bodyPr/>
          <a:lstStyle/>
          <a:p>
            <a:r>
              <a:rPr lang="en-US" dirty="0"/>
              <a:t>Reviewing your Beneficiary Form </a:t>
            </a:r>
            <a:br>
              <a:rPr lang="en-US" dirty="0"/>
            </a:br>
            <a:r>
              <a:rPr lang="en-US" dirty="0"/>
              <a:t> </a:t>
            </a:r>
            <a:br>
              <a:rPr lang="en-US" dirty="0"/>
            </a:br>
            <a:r>
              <a:rPr lang="en-US" sz="2800" dirty="0"/>
              <a:t>It is a good idea to review your beneficiary form periodically </a:t>
            </a:r>
            <a:br>
              <a:rPr lang="en-US" sz="2800" dirty="0"/>
            </a:br>
            <a:endParaRPr lang="en-US" sz="2800" dirty="0"/>
          </a:p>
        </p:txBody>
      </p:sp>
      <p:sp>
        <p:nvSpPr>
          <p:cNvPr id="13" name="Text Placeholder 12">
            <a:extLst>
              <a:ext uri="{FF2B5EF4-FFF2-40B4-BE49-F238E27FC236}">
                <a16:creationId xmlns:a16="http://schemas.microsoft.com/office/drawing/2014/main" id="{CB6BD70D-3E11-40B3-96BA-59AB60FBB87B}"/>
              </a:ext>
            </a:extLst>
          </p:cNvPr>
          <p:cNvSpPr>
            <a:spLocks noGrp="1"/>
          </p:cNvSpPr>
          <p:nvPr>
            <p:ph type="body" idx="1"/>
          </p:nvPr>
        </p:nvSpPr>
        <p:spPr>
          <a:xfrm>
            <a:off x="6895558" y="777240"/>
            <a:ext cx="3755379" cy="5543550"/>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ormAutofit lnSpcReduction="10000"/>
          </a:bodyPr>
          <a:lstStyle/>
          <a:p>
            <a:r>
              <a:rPr lang="en-US" dirty="0">
                <a:solidFill>
                  <a:schemeClr val="tx1"/>
                </a:solidFill>
              </a:rPr>
              <a:t>:</a:t>
            </a:r>
          </a:p>
          <a:p>
            <a:endParaRPr lang="en-US" dirty="0">
              <a:solidFill>
                <a:schemeClr val="tx1"/>
              </a:solidFill>
            </a:endParaRPr>
          </a:p>
          <a:p>
            <a:endParaRPr lang="en-US" dirty="0">
              <a:solidFill>
                <a:schemeClr val="tx1"/>
              </a:solidFill>
            </a:endParaRPr>
          </a:p>
          <a:p>
            <a:pPr lvl="0"/>
            <a:endParaRPr lang="en-US" sz="1800" dirty="0">
              <a:solidFill>
                <a:schemeClr val="tx1"/>
              </a:solidFill>
            </a:endParaRPr>
          </a:p>
          <a:p>
            <a:pPr lvl="0"/>
            <a:endParaRPr lang="en-US" sz="1800" dirty="0">
              <a:solidFill>
                <a:schemeClr val="tx1"/>
              </a:solidFill>
            </a:endParaRPr>
          </a:p>
          <a:p>
            <a:pPr lvl="0"/>
            <a:r>
              <a:rPr lang="en-US" u="sng" dirty="0">
                <a:solidFill>
                  <a:schemeClr val="tx1"/>
                </a:solidFill>
              </a:rPr>
              <a:t>Critical times to review beneficiary designations</a:t>
            </a:r>
          </a:p>
          <a:p>
            <a:pPr marL="285750" lvl="0" indent="-285750">
              <a:buFont typeface="Arial" panose="020B0604020202020204" pitchFamily="34" charset="0"/>
              <a:buChar char="•"/>
            </a:pPr>
            <a:r>
              <a:rPr lang="en-US" sz="1800" dirty="0">
                <a:solidFill>
                  <a:schemeClr val="tx1"/>
                </a:solidFill>
              </a:rPr>
              <a:t>You were divorced</a:t>
            </a:r>
          </a:p>
          <a:p>
            <a:pPr marL="285750" lvl="0" indent="-285750">
              <a:buFont typeface="Arial" panose="020B0604020202020204" pitchFamily="34" charset="0"/>
              <a:buChar char="•"/>
            </a:pPr>
            <a:r>
              <a:rPr lang="en-US" sz="1800" dirty="0">
                <a:solidFill>
                  <a:schemeClr val="tx1"/>
                </a:solidFill>
              </a:rPr>
              <a:t>You were married</a:t>
            </a:r>
          </a:p>
          <a:p>
            <a:pPr marL="285750" lvl="0" indent="-285750">
              <a:buFont typeface="Arial" panose="020B0604020202020204" pitchFamily="34" charset="0"/>
              <a:buChar char="•"/>
            </a:pPr>
            <a:r>
              <a:rPr lang="en-US" sz="1800" dirty="0">
                <a:solidFill>
                  <a:schemeClr val="tx1"/>
                </a:solidFill>
              </a:rPr>
              <a:t>Your beneficiary died</a:t>
            </a:r>
          </a:p>
          <a:p>
            <a:pPr marL="285750" lvl="0" indent="-285750">
              <a:buFont typeface="Arial" panose="020B0604020202020204" pitchFamily="34" charset="0"/>
              <a:buChar char="•"/>
            </a:pPr>
            <a:r>
              <a:rPr lang="en-US" sz="1800" dirty="0">
                <a:solidFill>
                  <a:schemeClr val="tx1"/>
                </a:solidFill>
              </a:rPr>
              <a:t>You have made an estate plan – review to make sure it is consistent with your wishes</a:t>
            </a:r>
          </a:p>
          <a:p>
            <a:pPr marL="285750" lvl="0" indent="-285750">
              <a:buFont typeface="Arial" panose="020B0604020202020204" pitchFamily="34" charset="0"/>
              <a:buChar char="•"/>
            </a:pPr>
            <a:r>
              <a:rPr lang="en-US" sz="1800" dirty="0">
                <a:solidFill>
                  <a:schemeClr val="tx1"/>
                </a:solidFill>
              </a:rPr>
              <a:t>Any other change of circumstances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157162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DB08B7-AD49-4141-B1AC-200FE7117AFD}"/>
              </a:ext>
            </a:extLst>
          </p:cNvPr>
          <p:cNvSpPr>
            <a:spLocks noGrp="1"/>
          </p:cNvSpPr>
          <p:nvPr>
            <p:ph type="title"/>
          </p:nvPr>
        </p:nvSpPr>
        <p:spPr/>
        <p:txBody>
          <a:bodyPr/>
          <a:lstStyle/>
          <a:p>
            <a:pPr algn="ctr"/>
            <a:r>
              <a:rPr lang="en-US" dirty="0"/>
              <a:t>Spouse as Beneficiary</a:t>
            </a:r>
          </a:p>
        </p:txBody>
      </p:sp>
      <p:sp>
        <p:nvSpPr>
          <p:cNvPr id="5" name="Content Placeholder 4">
            <a:extLst>
              <a:ext uri="{FF2B5EF4-FFF2-40B4-BE49-F238E27FC236}">
                <a16:creationId xmlns:a16="http://schemas.microsoft.com/office/drawing/2014/main" id="{CC0D80EC-BE54-4417-B0DE-87B971894A98}"/>
              </a:ext>
            </a:extLst>
          </p:cNvPr>
          <p:cNvSpPr>
            <a:spLocks noGrp="1"/>
          </p:cNvSpPr>
          <p:nvPr>
            <p:ph idx="1"/>
          </p:nvPr>
        </p:nvSpPr>
        <p:spPr>
          <a:xfrm>
            <a:off x="1154955" y="2603500"/>
            <a:ext cx="8761412" cy="3843020"/>
          </a:xfrm>
        </p:spPr>
        <p:txBody>
          <a:bodyPr>
            <a:normAutofit fontScale="92500" lnSpcReduction="10000"/>
          </a:bodyPr>
          <a:lstStyle/>
          <a:p>
            <a:pPr lvl="0"/>
            <a:r>
              <a:rPr lang="en-US" sz="2000" dirty="0"/>
              <a:t>If you are married, the law states that your spouse is automatically your beneficiary of your 401(k).</a:t>
            </a:r>
          </a:p>
          <a:p>
            <a:pPr lvl="0"/>
            <a:r>
              <a:rPr lang="en-US" sz="2000" dirty="0"/>
              <a:t>If you want to leave all or part of your 401(k) to someone other than your spouse, your spouse must sign a waiver agreeing to let you name someone else.</a:t>
            </a:r>
          </a:p>
          <a:p>
            <a:pPr lvl="0"/>
            <a:r>
              <a:rPr lang="en-US" sz="2000" dirty="0"/>
              <a:t>A surviving spouse may roll over distributions from an inherited retirement account.  </a:t>
            </a:r>
          </a:p>
          <a:p>
            <a:pPr lvl="1"/>
            <a:r>
              <a:rPr lang="en-US" sz="2000" dirty="0"/>
              <a:t>This means that the spouse maintains the tax advantages of the 401(k) in that the income is tax </a:t>
            </a:r>
            <a:r>
              <a:rPr lang="en-US" sz="2100" dirty="0"/>
              <a:t>deferred.</a:t>
            </a:r>
          </a:p>
          <a:p>
            <a:pPr lvl="1"/>
            <a:r>
              <a:rPr lang="en-US" sz="1900" dirty="0"/>
              <a:t>After the roll-over, if the spouse is not age 70-1/2, then the surviving spouse is not required to begin taking minimum distributions.</a:t>
            </a:r>
          </a:p>
          <a:p>
            <a:pPr marL="0" indent="0">
              <a:buNone/>
            </a:pPr>
            <a:r>
              <a:rPr lang="en-US" dirty="0"/>
              <a:t> </a:t>
            </a:r>
          </a:p>
          <a:p>
            <a:endParaRPr lang="en-US" dirty="0"/>
          </a:p>
        </p:txBody>
      </p:sp>
    </p:spTree>
    <p:extLst>
      <p:ext uri="{BB962C8B-B14F-4D97-AF65-F5344CB8AC3E}">
        <p14:creationId xmlns:p14="http://schemas.microsoft.com/office/powerpoint/2010/main" val="2550806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D491A-09C0-4327-B215-A15D91F06470}"/>
              </a:ext>
            </a:extLst>
          </p:cNvPr>
          <p:cNvSpPr>
            <a:spLocks noGrp="1"/>
          </p:cNvSpPr>
          <p:nvPr>
            <p:ph type="title"/>
          </p:nvPr>
        </p:nvSpPr>
        <p:spPr/>
        <p:txBody>
          <a:bodyPr/>
          <a:lstStyle/>
          <a:p>
            <a:pPr algn="ctr"/>
            <a:r>
              <a:rPr lang="en-US" dirty="0"/>
              <a:t>What if I get divorced?</a:t>
            </a:r>
          </a:p>
        </p:txBody>
      </p:sp>
      <p:sp>
        <p:nvSpPr>
          <p:cNvPr id="3" name="Content Placeholder 2">
            <a:extLst>
              <a:ext uri="{FF2B5EF4-FFF2-40B4-BE49-F238E27FC236}">
                <a16:creationId xmlns:a16="http://schemas.microsoft.com/office/drawing/2014/main" id="{A5614933-066B-4209-8B60-7FA81B357F45}"/>
              </a:ext>
            </a:extLst>
          </p:cNvPr>
          <p:cNvSpPr>
            <a:spLocks noGrp="1"/>
          </p:cNvSpPr>
          <p:nvPr>
            <p:ph idx="1"/>
          </p:nvPr>
        </p:nvSpPr>
        <p:spPr/>
        <p:txBody>
          <a:bodyPr/>
          <a:lstStyle/>
          <a:p>
            <a:pPr lvl="0"/>
            <a:r>
              <a:rPr lang="en-US" dirty="0"/>
              <a:t>Change your beneficiary form when you are divorced, even if your divorce judgment already says your spouse does not get your 401(k).</a:t>
            </a:r>
          </a:p>
          <a:p>
            <a:pPr lvl="0"/>
            <a:r>
              <a:rPr lang="en-US" dirty="0"/>
              <a:t>Failure to change the form can result in litigation between your former spouse still listed as the beneficiary and the person you wanted to receive the funds.</a:t>
            </a:r>
          </a:p>
          <a:p>
            <a:endParaRPr lang="en-US" dirty="0"/>
          </a:p>
          <a:p>
            <a:pPr marL="0" indent="0">
              <a:buNone/>
            </a:pPr>
            <a:endParaRPr lang="en-US" dirty="0"/>
          </a:p>
          <a:p>
            <a:pPr marL="0" indent="0">
              <a:buNone/>
            </a:pPr>
            <a:r>
              <a:rPr lang="en-US" sz="2000" i="1" dirty="0"/>
              <a:t>	Your Legal Services Plan can give you advice on domestic 	relations matters.</a:t>
            </a:r>
          </a:p>
        </p:txBody>
      </p:sp>
    </p:spTree>
    <p:extLst>
      <p:ext uri="{BB962C8B-B14F-4D97-AF65-F5344CB8AC3E}">
        <p14:creationId xmlns:p14="http://schemas.microsoft.com/office/powerpoint/2010/main" val="84674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A992EA8-A2AE-480C-BFF9-7B13464397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373"/>
            <a:ext cx="12192000" cy="6867027"/>
            <a:chOff x="0" y="-2373"/>
            <a:chExt cx="12192000" cy="6867027"/>
          </a:xfrm>
        </p:grpSpPr>
        <p:sp>
          <p:nvSpPr>
            <p:cNvPr id="11" name="Rectangle 10">
              <a:extLst>
                <a:ext uri="{FF2B5EF4-FFF2-40B4-BE49-F238E27FC236}">
                  <a16:creationId xmlns:a16="http://schemas.microsoft.com/office/drawing/2014/main" id="{0F6F97DA-7406-453D-9AB4-28B0891BB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a:extLst>
                <a:ext uri="{FF2B5EF4-FFF2-40B4-BE49-F238E27FC236}">
                  <a16:creationId xmlns:a16="http://schemas.microsoft.com/office/drawing/2014/main" id="{31D171A9-30C8-4156-8EAF-50888EBE77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C52A6C74-8DC4-4902-962C-0DAFD7F9B5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D34C65DE-5132-426E-9E92-81CB9EFF8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463FE9C4-150E-4C97-A21E-53B7CD261A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a:extLst>
                <a:ext uri="{FF2B5EF4-FFF2-40B4-BE49-F238E27FC236}">
                  <a16:creationId xmlns:a16="http://schemas.microsoft.com/office/drawing/2014/main" id="{F4DD7FA2-5B3A-4DD2-BA1A-735CC86BAA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a:extLst>
                <a:ext uri="{FF2B5EF4-FFF2-40B4-BE49-F238E27FC236}">
                  <a16:creationId xmlns:a16="http://schemas.microsoft.com/office/drawing/2014/main" id="{B11D6824-D097-439B-9956-5436E5111A9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9" name="Rectangle 18">
            <a:extLst>
              <a:ext uri="{FF2B5EF4-FFF2-40B4-BE49-F238E27FC236}">
                <a16:creationId xmlns:a16="http://schemas.microsoft.com/office/drawing/2014/main" id="{5669AB50-4CAD-4D10-A09A-A0C01AF9E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24A286E8-7303-4DBE-B02F-2E6E2BB9D7F9}"/>
              </a:ext>
            </a:extLst>
          </p:cNvPr>
          <p:cNvSpPr>
            <a:spLocks noGrp="1"/>
          </p:cNvSpPr>
          <p:nvPr>
            <p:ph type="title"/>
          </p:nvPr>
        </p:nvSpPr>
        <p:spPr>
          <a:xfrm>
            <a:off x="8160773" y="1113062"/>
            <a:ext cx="3382297" cy="3281957"/>
          </a:xfrm>
        </p:spPr>
        <p:txBody>
          <a:bodyPr vert="horz" lIns="91440" tIns="45720" rIns="91440" bIns="45720" rtlCol="0" anchor="b">
            <a:normAutofit/>
          </a:bodyPr>
          <a:lstStyle/>
          <a:p>
            <a:r>
              <a:rPr lang="en-US" sz="5400" b="0" i="0" kern="1200" dirty="0">
                <a:solidFill>
                  <a:schemeClr val="bg2"/>
                </a:solidFill>
                <a:latin typeface="+mj-lt"/>
                <a:ea typeface="+mj-ea"/>
                <a:cs typeface="+mj-cs"/>
              </a:rPr>
              <a:t>What is a 401(k)?</a:t>
            </a:r>
          </a:p>
        </p:txBody>
      </p:sp>
      <p:sp>
        <p:nvSpPr>
          <p:cNvPr id="3" name="Text Placeholder 2">
            <a:extLst>
              <a:ext uri="{FF2B5EF4-FFF2-40B4-BE49-F238E27FC236}">
                <a16:creationId xmlns:a16="http://schemas.microsoft.com/office/drawing/2014/main" id="{4C04EAE9-03E4-4E4F-9A5A-108DEFD22C2F}"/>
              </a:ext>
            </a:extLst>
          </p:cNvPr>
          <p:cNvSpPr>
            <a:spLocks noGrp="1"/>
          </p:cNvSpPr>
          <p:nvPr>
            <p:ph type="body" idx="1"/>
          </p:nvPr>
        </p:nvSpPr>
        <p:spPr>
          <a:xfrm>
            <a:off x="8160773" y="4591665"/>
            <a:ext cx="3382298" cy="1150156"/>
          </a:xfrm>
        </p:spPr>
        <p:txBody>
          <a:bodyPr vert="horz" lIns="91440" tIns="45720" rIns="91440" bIns="45720" rtlCol="0" anchor="t">
            <a:normAutofit/>
          </a:bodyPr>
          <a:lstStyle/>
          <a:p>
            <a:pPr>
              <a:lnSpc>
                <a:spcPct val="90000"/>
              </a:lnSpc>
            </a:pPr>
            <a:r>
              <a:rPr lang="en-US" sz="1500" b="0" i="0" kern="1200" cap="all" dirty="0">
                <a:solidFill>
                  <a:schemeClr val="accent1"/>
                </a:solidFill>
                <a:latin typeface="+mn-lt"/>
                <a:ea typeface="+mn-ea"/>
                <a:cs typeface="+mn-cs"/>
              </a:rPr>
              <a:t>A 401(k) allows eligible employees of a company to save and invest for their own retirement on a tax-deferred basis</a:t>
            </a:r>
          </a:p>
        </p:txBody>
      </p:sp>
      <p:pic>
        <p:nvPicPr>
          <p:cNvPr id="7" name="Graphic 6" descr="Money">
            <a:extLst>
              <a:ext uri="{FF2B5EF4-FFF2-40B4-BE49-F238E27FC236}">
                <a16:creationId xmlns:a16="http://schemas.microsoft.com/office/drawing/2014/main" id="{DB62976F-7134-4DFB-8069-02C23E407B9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30837" y="1113063"/>
            <a:ext cx="4628758" cy="4628758"/>
          </a:xfrm>
          <a:prstGeom prst="roundRect">
            <a:avLst>
              <a:gd name="adj" fmla="val 1858"/>
            </a:avLst>
          </a:prstGeom>
          <a:effectLst>
            <a:outerShdw blurRad="50800" dist="50800" dir="5400000" algn="tl" rotWithShape="0">
              <a:srgbClr val="000000">
                <a:alpha val="43000"/>
              </a:srgbClr>
            </a:outerShdw>
          </a:effectLst>
        </p:spPr>
      </p:pic>
    </p:spTree>
    <p:extLst>
      <p:ext uri="{BB962C8B-B14F-4D97-AF65-F5344CB8AC3E}">
        <p14:creationId xmlns:p14="http://schemas.microsoft.com/office/powerpoint/2010/main" val="2426062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0FDF2-697D-4D66-963C-571FFE91009B}"/>
              </a:ext>
            </a:extLst>
          </p:cNvPr>
          <p:cNvSpPr>
            <a:spLocks noGrp="1"/>
          </p:cNvSpPr>
          <p:nvPr>
            <p:ph type="title"/>
          </p:nvPr>
        </p:nvSpPr>
        <p:spPr/>
        <p:txBody>
          <a:bodyPr/>
          <a:lstStyle/>
          <a:p>
            <a:pPr algn="ctr"/>
            <a:r>
              <a:rPr lang="en-US" dirty="0"/>
              <a:t>What if I get married again?</a:t>
            </a:r>
          </a:p>
        </p:txBody>
      </p:sp>
      <p:sp>
        <p:nvSpPr>
          <p:cNvPr id="3" name="Content Placeholder 2">
            <a:extLst>
              <a:ext uri="{FF2B5EF4-FFF2-40B4-BE49-F238E27FC236}">
                <a16:creationId xmlns:a16="http://schemas.microsoft.com/office/drawing/2014/main" id="{536894CC-DCDE-4F9D-B832-84514F2A18F7}"/>
              </a:ext>
            </a:extLst>
          </p:cNvPr>
          <p:cNvSpPr>
            <a:spLocks noGrp="1"/>
          </p:cNvSpPr>
          <p:nvPr>
            <p:ph idx="1"/>
          </p:nvPr>
        </p:nvSpPr>
        <p:spPr>
          <a:xfrm>
            <a:off x="845820" y="2674620"/>
            <a:ext cx="10858500" cy="4034790"/>
          </a:xfrm>
        </p:spPr>
        <p:txBody>
          <a:bodyPr>
            <a:normAutofit fontScale="92500" lnSpcReduction="20000"/>
          </a:bodyPr>
          <a:lstStyle/>
          <a:p>
            <a:pPr lvl="0"/>
            <a:r>
              <a:rPr lang="en-US" sz="2000" dirty="0"/>
              <a:t>Be sure your former spouse is no longer listed as the beneficiary of your 401(k).</a:t>
            </a:r>
          </a:p>
          <a:p>
            <a:pPr lvl="0"/>
            <a:r>
              <a:rPr lang="en-US" sz="2000" dirty="0"/>
              <a:t>You may have named your child or children as beneficiaries of your 401(k) after your divorce. </a:t>
            </a:r>
          </a:p>
          <a:p>
            <a:pPr lvl="0"/>
            <a:r>
              <a:rPr lang="en-US" sz="2000" dirty="0"/>
              <a:t>If you want to keep your children as beneficiaries, even after you remarry:</a:t>
            </a:r>
          </a:p>
          <a:p>
            <a:pPr lvl="1"/>
            <a:r>
              <a:rPr lang="en-US" sz="2000" dirty="0"/>
              <a:t>You must complete a new beneficiary form after the marriage with your new spouse signing the waiver provision.</a:t>
            </a:r>
          </a:p>
          <a:p>
            <a:pPr lvl="1"/>
            <a:r>
              <a:rPr lang="en-US" sz="2000" dirty="0"/>
              <a:t>If you do not complete a form after your marriage, your new spouse would automatically get the 401(k), even if you had your children listed on an earlier form or in your will.</a:t>
            </a:r>
          </a:p>
          <a:p>
            <a:pPr lvl="1"/>
            <a:r>
              <a:rPr lang="en-US" sz="2000" dirty="0"/>
              <a:t>You should complete the new form even if you have a pre-nuptial agreement. The waiver must occur once the person becomes your spouse.</a:t>
            </a:r>
          </a:p>
          <a:p>
            <a:pPr marL="457200" lvl="1" indent="0">
              <a:buNone/>
            </a:pPr>
            <a:r>
              <a:rPr lang="en-US" sz="2000" i="1" dirty="0"/>
              <a:t>This is a good time to review all of your estate planning matters with your Legal Services Plan attorney.</a:t>
            </a:r>
          </a:p>
          <a:p>
            <a:endParaRPr lang="en-US" dirty="0"/>
          </a:p>
        </p:txBody>
      </p:sp>
    </p:spTree>
    <p:extLst>
      <p:ext uri="{BB962C8B-B14F-4D97-AF65-F5344CB8AC3E}">
        <p14:creationId xmlns:p14="http://schemas.microsoft.com/office/powerpoint/2010/main" val="2490706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A7732-07C5-4D58-A573-41A7DF5A6EE5}"/>
              </a:ext>
            </a:extLst>
          </p:cNvPr>
          <p:cNvSpPr>
            <a:spLocks noGrp="1"/>
          </p:cNvSpPr>
          <p:nvPr>
            <p:ph type="title"/>
          </p:nvPr>
        </p:nvSpPr>
        <p:spPr/>
        <p:txBody>
          <a:bodyPr/>
          <a:lstStyle/>
          <a:p>
            <a:pPr algn="ctr"/>
            <a:r>
              <a:rPr lang="en-US" dirty="0"/>
              <a:t>Can I name my children as beneficiaries?</a:t>
            </a:r>
          </a:p>
        </p:txBody>
      </p:sp>
      <p:sp>
        <p:nvSpPr>
          <p:cNvPr id="3" name="Content Placeholder 2">
            <a:extLst>
              <a:ext uri="{FF2B5EF4-FFF2-40B4-BE49-F238E27FC236}">
                <a16:creationId xmlns:a16="http://schemas.microsoft.com/office/drawing/2014/main" id="{BE6F52D3-9210-4EA6-B0D8-E9176CD07137}"/>
              </a:ext>
            </a:extLst>
          </p:cNvPr>
          <p:cNvSpPr>
            <a:spLocks noGrp="1"/>
          </p:cNvSpPr>
          <p:nvPr>
            <p:ph idx="1"/>
          </p:nvPr>
        </p:nvSpPr>
        <p:spPr>
          <a:xfrm>
            <a:off x="1154955" y="2603500"/>
            <a:ext cx="8761412" cy="3945890"/>
          </a:xfrm>
        </p:spPr>
        <p:txBody>
          <a:bodyPr>
            <a:normAutofit lnSpcReduction="10000"/>
          </a:bodyPr>
          <a:lstStyle/>
          <a:p>
            <a:pPr lvl="0"/>
            <a:r>
              <a:rPr lang="en-US" sz="2000" dirty="0">
                <a:solidFill>
                  <a:schemeClr val="tx1"/>
                </a:solidFill>
              </a:rPr>
              <a:t>Subject to agreement of spouse if applicable</a:t>
            </a:r>
          </a:p>
          <a:p>
            <a:pPr lvl="0"/>
            <a:r>
              <a:rPr lang="en-US" sz="2000" dirty="0">
                <a:solidFill>
                  <a:schemeClr val="tx1"/>
                </a:solidFill>
              </a:rPr>
              <a:t>No problem if they are adults</a:t>
            </a:r>
          </a:p>
          <a:p>
            <a:pPr lvl="0"/>
            <a:r>
              <a:rPr lang="en-US" sz="2000" dirty="0">
                <a:solidFill>
                  <a:schemeClr val="tx1"/>
                </a:solidFill>
              </a:rPr>
              <a:t>Minor children: </a:t>
            </a:r>
          </a:p>
          <a:p>
            <a:pPr lvl="1"/>
            <a:r>
              <a:rPr lang="en-US" sz="2000" dirty="0">
                <a:solidFill>
                  <a:schemeClr val="tx1"/>
                </a:solidFill>
              </a:rPr>
              <a:t>Most plans will not transfer money directly to a minor. </a:t>
            </a:r>
          </a:p>
          <a:p>
            <a:pPr lvl="1"/>
            <a:r>
              <a:rPr lang="en-US" sz="2000" dirty="0">
                <a:solidFill>
                  <a:schemeClr val="tx1"/>
                </a:solidFill>
              </a:rPr>
              <a:t>This should be discussed when you get your estate plan prepared as a trust can be established and a trustee of your choosing can take charge.</a:t>
            </a:r>
          </a:p>
          <a:p>
            <a:pPr lvl="1"/>
            <a:r>
              <a:rPr lang="en-US" sz="2000" dirty="0">
                <a:solidFill>
                  <a:schemeClr val="tx1"/>
                </a:solidFill>
              </a:rPr>
              <a:t>Without an estate plan, a court will have to appoint a trustee to receive the money. </a:t>
            </a:r>
          </a:p>
          <a:p>
            <a:pPr marL="457200" lvl="1" indent="0">
              <a:buNone/>
            </a:pPr>
            <a:r>
              <a:rPr lang="en-US" sz="2000" i="1" dirty="0">
                <a:solidFill>
                  <a:schemeClr val="tx1"/>
                </a:solidFill>
              </a:rPr>
              <a:t>Your UAW FCA -Ford-General Motors Legal Services Plan attorney can advise you of your options.</a:t>
            </a:r>
          </a:p>
          <a:p>
            <a:pPr lvl="1"/>
            <a:endParaRPr lang="en-US" sz="2000" dirty="0">
              <a:solidFill>
                <a:schemeClr val="tx1"/>
              </a:solidFill>
            </a:endParaRPr>
          </a:p>
          <a:p>
            <a:endParaRPr lang="en-US" dirty="0"/>
          </a:p>
        </p:txBody>
      </p:sp>
    </p:spTree>
    <p:extLst>
      <p:ext uri="{BB962C8B-B14F-4D97-AF65-F5344CB8AC3E}">
        <p14:creationId xmlns:p14="http://schemas.microsoft.com/office/powerpoint/2010/main" val="332728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F362B-9E41-47AD-B42F-B2FF7EFB938D}"/>
              </a:ext>
            </a:extLst>
          </p:cNvPr>
          <p:cNvSpPr>
            <a:spLocks noGrp="1"/>
          </p:cNvSpPr>
          <p:nvPr>
            <p:ph type="title"/>
          </p:nvPr>
        </p:nvSpPr>
        <p:spPr/>
        <p:txBody>
          <a:bodyPr/>
          <a:lstStyle/>
          <a:p>
            <a:pPr algn="ctr"/>
            <a:r>
              <a:rPr lang="en-US" dirty="0"/>
              <a:t>Other beneficiaries</a:t>
            </a:r>
          </a:p>
        </p:txBody>
      </p:sp>
      <p:sp>
        <p:nvSpPr>
          <p:cNvPr id="3" name="Content Placeholder 2">
            <a:extLst>
              <a:ext uri="{FF2B5EF4-FFF2-40B4-BE49-F238E27FC236}">
                <a16:creationId xmlns:a16="http://schemas.microsoft.com/office/drawing/2014/main" id="{AE3F63CC-A253-430F-B3BC-05370A3E03BB}"/>
              </a:ext>
            </a:extLst>
          </p:cNvPr>
          <p:cNvSpPr>
            <a:spLocks noGrp="1"/>
          </p:cNvSpPr>
          <p:nvPr>
            <p:ph idx="1"/>
          </p:nvPr>
        </p:nvSpPr>
        <p:spPr/>
        <p:txBody>
          <a:bodyPr>
            <a:noAutofit/>
          </a:bodyPr>
          <a:lstStyle/>
          <a:p>
            <a:pPr lvl="0"/>
            <a:r>
              <a:rPr lang="en-US" sz="2000" dirty="0"/>
              <a:t>If you are not married, you can name whoever you want as a beneficiary.</a:t>
            </a:r>
          </a:p>
          <a:p>
            <a:pPr lvl="0"/>
            <a:r>
              <a:rPr lang="en-US" sz="2000" dirty="0"/>
              <a:t>Upon your death, the non-spouse beneficiary can:</a:t>
            </a:r>
          </a:p>
          <a:p>
            <a:pPr lvl="1"/>
            <a:r>
              <a:rPr lang="en-US" sz="2000" dirty="0"/>
              <a:t>Withdraw the funds</a:t>
            </a:r>
          </a:p>
          <a:p>
            <a:pPr lvl="2"/>
            <a:r>
              <a:rPr lang="en-US" sz="2000" dirty="0"/>
              <a:t>Withdrawal will be taxed</a:t>
            </a:r>
          </a:p>
          <a:p>
            <a:pPr lvl="2"/>
            <a:r>
              <a:rPr lang="en-US" sz="2000" dirty="0"/>
              <a:t>Not subject to the 10% penalty</a:t>
            </a:r>
          </a:p>
          <a:p>
            <a:pPr lvl="1"/>
            <a:r>
              <a:rPr lang="en-US" sz="2000" dirty="0"/>
              <a:t>Move the funds to an inherited IRA to continue the tax-deferred growth</a:t>
            </a:r>
          </a:p>
          <a:p>
            <a:r>
              <a:rPr lang="en-US" sz="2000" dirty="0"/>
              <a:t>All beneficiaries should discuss their plans with a financial advisor.</a:t>
            </a:r>
          </a:p>
        </p:txBody>
      </p:sp>
    </p:spTree>
    <p:extLst>
      <p:ext uri="{BB962C8B-B14F-4D97-AF65-F5344CB8AC3E}">
        <p14:creationId xmlns:p14="http://schemas.microsoft.com/office/powerpoint/2010/main" val="1696860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99565-E565-4C0F-A36F-B19B9B91BA42}"/>
              </a:ext>
            </a:extLst>
          </p:cNvPr>
          <p:cNvSpPr>
            <a:spLocks noGrp="1"/>
          </p:cNvSpPr>
          <p:nvPr>
            <p:ph type="title"/>
          </p:nvPr>
        </p:nvSpPr>
        <p:spPr/>
        <p:txBody>
          <a:bodyPr/>
          <a:lstStyle/>
          <a:p>
            <a:pPr algn="ctr"/>
            <a:r>
              <a:rPr lang="en-US" dirty="0"/>
              <a:t>Should I list my estate as my beneficiary?</a:t>
            </a:r>
          </a:p>
        </p:txBody>
      </p:sp>
      <p:sp>
        <p:nvSpPr>
          <p:cNvPr id="3" name="Content Placeholder 2">
            <a:extLst>
              <a:ext uri="{FF2B5EF4-FFF2-40B4-BE49-F238E27FC236}">
                <a16:creationId xmlns:a16="http://schemas.microsoft.com/office/drawing/2014/main" id="{DC94DFB9-059A-4973-80E7-579F08342BCC}"/>
              </a:ext>
            </a:extLst>
          </p:cNvPr>
          <p:cNvSpPr>
            <a:spLocks noGrp="1"/>
          </p:cNvSpPr>
          <p:nvPr>
            <p:ph idx="1"/>
          </p:nvPr>
        </p:nvSpPr>
        <p:spPr/>
        <p:txBody>
          <a:bodyPr>
            <a:normAutofit/>
          </a:bodyPr>
          <a:lstStyle/>
          <a:p>
            <a:pPr lvl="0"/>
            <a:r>
              <a:rPr lang="en-US" sz="2000" dirty="0"/>
              <a:t>There are tax advantages to listing an individual or individuals as the beneficiary as opposed to your estate – for example the ability to move funds to an inherited IRA. </a:t>
            </a:r>
          </a:p>
          <a:p>
            <a:pPr lvl="0"/>
            <a:r>
              <a:rPr lang="en-US" sz="2000" dirty="0"/>
              <a:t>If you do not name anyone and are not married, it will go to your estate.</a:t>
            </a:r>
          </a:p>
          <a:p>
            <a:pPr marL="0" indent="0">
              <a:buNone/>
            </a:pPr>
            <a:endParaRPr lang="en-US" sz="2000" dirty="0"/>
          </a:p>
          <a:p>
            <a:pPr marL="0" indent="0">
              <a:buNone/>
            </a:pPr>
            <a:r>
              <a:rPr lang="en-US" sz="2000" i="1" dirty="0"/>
              <a:t>Your UAW-FCA-Ford-General Motors Legal Services Plan attorney can discuss this and other matters as part of your estate planning.</a:t>
            </a:r>
          </a:p>
        </p:txBody>
      </p:sp>
    </p:spTree>
    <p:extLst>
      <p:ext uri="{BB962C8B-B14F-4D97-AF65-F5344CB8AC3E}">
        <p14:creationId xmlns:p14="http://schemas.microsoft.com/office/powerpoint/2010/main" val="1572055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8B2C60-C848-4A05-A7B8-B9CC85FA8898}"/>
              </a:ext>
            </a:extLst>
          </p:cNvPr>
          <p:cNvPicPr>
            <a:picLocks noChangeAspect="1"/>
          </p:cNvPicPr>
          <p:nvPr/>
        </p:nvPicPr>
        <p:blipFill>
          <a:blip r:embed="rId3"/>
          <a:stretch>
            <a:fillRect/>
          </a:stretch>
        </p:blipFill>
        <p:spPr>
          <a:xfrm>
            <a:off x="1306484" y="1067124"/>
            <a:ext cx="2560914" cy="3482843"/>
          </a:xfrm>
          <a:prstGeom prst="rect">
            <a:avLst/>
          </a:prstGeom>
        </p:spPr>
      </p:pic>
      <p:sp>
        <p:nvSpPr>
          <p:cNvPr id="5" name="TextBox 4">
            <a:extLst>
              <a:ext uri="{FF2B5EF4-FFF2-40B4-BE49-F238E27FC236}">
                <a16:creationId xmlns:a16="http://schemas.microsoft.com/office/drawing/2014/main" id="{43EED01A-F04D-45E2-BB64-25A65975A169}"/>
              </a:ext>
            </a:extLst>
          </p:cNvPr>
          <p:cNvSpPr txBox="1"/>
          <p:nvPr/>
        </p:nvSpPr>
        <p:spPr>
          <a:xfrm>
            <a:off x="1938995" y="4961919"/>
            <a:ext cx="9657121" cy="1508105"/>
          </a:xfrm>
          <a:prstGeom prst="rect">
            <a:avLst/>
          </a:prstGeom>
          <a:noFill/>
        </p:spPr>
        <p:txBody>
          <a:bodyPr wrap="square" rtlCol="0">
            <a:spAutoFit/>
          </a:bodyPr>
          <a:lstStyle/>
          <a:p>
            <a:r>
              <a:rPr lang="en-US" sz="4400" b="1" dirty="0"/>
              <a:t>Call to open a case: 800-482-7700 </a:t>
            </a:r>
          </a:p>
          <a:p>
            <a:endParaRPr lang="en-US" sz="4800" b="1" dirty="0"/>
          </a:p>
        </p:txBody>
      </p:sp>
      <p:sp>
        <p:nvSpPr>
          <p:cNvPr id="6" name="TextBox 5">
            <a:extLst>
              <a:ext uri="{FF2B5EF4-FFF2-40B4-BE49-F238E27FC236}">
                <a16:creationId xmlns:a16="http://schemas.microsoft.com/office/drawing/2014/main" id="{6A1C4F65-CF8C-49CF-854F-0F13FA817BF0}"/>
              </a:ext>
            </a:extLst>
          </p:cNvPr>
          <p:cNvSpPr txBox="1"/>
          <p:nvPr/>
        </p:nvSpPr>
        <p:spPr>
          <a:xfrm>
            <a:off x="3326130" y="6116081"/>
            <a:ext cx="5934075" cy="646331"/>
          </a:xfrm>
          <a:prstGeom prst="rect">
            <a:avLst/>
          </a:prstGeom>
          <a:noFill/>
        </p:spPr>
        <p:txBody>
          <a:bodyPr wrap="square" rtlCol="0">
            <a:spAutoFit/>
          </a:bodyPr>
          <a:lstStyle/>
          <a:p>
            <a:r>
              <a:rPr lang="en-US" dirty="0"/>
              <a:t>© 2019 UAW-FCA-Ford-General Motors Legal Services Plan</a:t>
            </a:r>
          </a:p>
        </p:txBody>
      </p:sp>
      <p:sp>
        <p:nvSpPr>
          <p:cNvPr id="7" name="Title 6">
            <a:extLst>
              <a:ext uri="{FF2B5EF4-FFF2-40B4-BE49-F238E27FC236}">
                <a16:creationId xmlns:a16="http://schemas.microsoft.com/office/drawing/2014/main" id="{A3BF8CB5-F3A6-4D02-BC94-6A3756FBC211}"/>
              </a:ext>
            </a:extLst>
          </p:cNvPr>
          <p:cNvSpPr txBox="1">
            <a:spLocks/>
          </p:cNvSpPr>
          <p:nvPr/>
        </p:nvSpPr>
        <p:spPr>
          <a:xfrm>
            <a:off x="4529470" y="2551814"/>
            <a:ext cx="7066646" cy="2548982"/>
          </a:xfrm>
          <a:prstGeom prst="rect">
            <a:avLst/>
          </a:prstGeom>
        </p:spPr>
        <p:txBody>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en-US" sz="6600" b="1" i="1" dirty="0">
                <a:solidFill>
                  <a:prstClr val="black"/>
                </a:solidFill>
                <a:ea typeface="+mn-ea"/>
                <a:cs typeface="+mn-cs"/>
              </a:rPr>
              <a:t>It’s Your Plan</a:t>
            </a:r>
            <a:br>
              <a:rPr lang="en-US" sz="6600" b="1" i="1" dirty="0">
                <a:solidFill>
                  <a:prstClr val="black"/>
                </a:solidFill>
                <a:ea typeface="+mn-ea"/>
                <a:cs typeface="+mn-cs"/>
              </a:rPr>
            </a:br>
            <a:endParaRPr lang="en-US" dirty="0"/>
          </a:p>
        </p:txBody>
      </p:sp>
    </p:spTree>
    <p:extLst>
      <p:ext uri="{BB962C8B-B14F-4D97-AF65-F5344CB8AC3E}">
        <p14:creationId xmlns:p14="http://schemas.microsoft.com/office/powerpoint/2010/main" val="625784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FEDC-B770-4CBA-A4AD-8F5CB78D0D05}"/>
              </a:ext>
            </a:extLst>
          </p:cNvPr>
          <p:cNvSpPr>
            <a:spLocks noGrp="1"/>
          </p:cNvSpPr>
          <p:nvPr>
            <p:ph type="title"/>
          </p:nvPr>
        </p:nvSpPr>
        <p:spPr/>
        <p:txBody>
          <a:bodyPr/>
          <a:lstStyle/>
          <a:p>
            <a:r>
              <a:rPr lang="en-US" dirty="0"/>
              <a:t>A 401(k) is sponsored by employers </a:t>
            </a:r>
          </a:p>
        </p:txBody>
      </p:sp>
      <p:sp>
        <p:nvSpPr>
          <p:cNvPr id="3" name="Content Placeholder 2">
            <a:extLst>
              <a:ext uri="{FF2B5EF4-FFF2-40B4-BE49-F238E27FC236}">
                <a16:creationId xmlns:a16="http://schemas.microsoft.com/office/drawing/2014/main" id="{4DA98407-6A3A-4D2C-8A1F-5C7F84C8BA9D}"/>
              </a:ext>
            </a:extLst>
          </p:cNvPr>
          <p:cNvSpPr>
            <a:spLocks noGrp="1"/>
          </p:cNvSpPr>
          <p:nvPr>
            <p:ph idx="1"/>
          </p:nvPr>
        </p:nvSpPr>
        <p:spPr/>
        <p:txBody>
          <a:bodyPr>
            <a:normAutofit/>
          </a:bodyPr>
          <a:lstStyle/>
          <a:p>
            <a:r>
              <a:rPr lang="en-US" dirty="0"/>
              <a:t>Employers must operate the Plan in accordance with applicable laws and regulations and the Plan document. </a:t>
            </a:r>
          </a:p>
          <a:p>
            <a:r>
              <a:rPr lang="en-US" dirty="0"/>
              <a:t>The Plan document will describe such items as:</a:t>
            </a:r>
          </a:p>
          <a:p>
            <a:pPr lvl="1"/>
            <a:r>
              <a:rPr lang="en-US" dirty="0"/>
              <a:t>who is eligible to participate in the plan</a:t>
            </a:r>
          </a:p>
          <a:p>
            <a:pPr lvl="1"/>
            <a:r>
              <a:rPr lang="en-US" dirty="0"/>
              <a:t>if and how much the employer will contribute to the plan </a:t>
            </a:r>
          </a:p>
          <a:p>
            <a:pPr lvl="1"/>
            <a:r>
              <a:rPr lang="en-US" dirty="0"/>
              <a:t>available investment options </a:t>
            </a:r>
          </a:p>
          <a:p>
            <a:pPr lvl="1"/>
            <a:r>
              <a:rPr lang="en-US" dirty="0"/>
              <a:t>whether and how many loans will be allowed</a:t>
            </a:r>
          </a:p>
          <a:p>
            <a:pPr lvl="1"/>
            <a:endParaRPr lang="en-US" dirty="0"/>
          </a:p>
          <a:p>
            <a:pPr marL="457200" lvl="1" indent="0">
              <a:buNone/>
            </a:pPr>
            <a:r>
              <a:rPr lang="en-US" b="1" dirty="0"/>
              <a:t>For information about your Plan document, contact your Plan administrator.</a:t>
            </a:r>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2714226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B06E2-4E6E-4EAC-81B1-610824B37EF5}"/>
              </a:ext>
            </a:extLst>
          </p:cNvPr>
          <p:cNvSpPr>
            <a:spLocks noGrp="1"/>
          </p:cNvSpPr>
          <p:nvPr>
            <p:ph type="title"/>
          </p:nvPr>
        </p:nvSpPr>
        <p:spPr/>
        <p:txBody>
          <a:bodyPr/>
          <a:lstStyle/>
          <a:p>
            <a:r>
              <a:rPr lang="en-US" dirty="0"/>
              <a:t>How does a 401(k) work?</a:t>
            </a:r>
          </a:p>
        </p:txBody>
      </p:sp>
      <p:graphicFrame>
        <p:nvGraphicFramePr>
          <p:cNvPr id="4" name="Content Placeholder 3">
            <a:extLst>
              <a:ext uri="{FF2B5EF4-FFF2-40B4-BE49-F238E27FC236}">
                <a16:creationId xmlns:a16="http://schemas.microsoft.com/office/drawing/2014/main" id="{ED0CF692-8ECA-4086-BDE7-DDE45320CBD8}"/>
              </a:ext>
            </a:extLst>
          </p:cNvPr>
          <p:cNvGraphicFramePr>
            <a:graphicFrameLocks noGrp="1"/>
          </p:cNvGraphicFramePr>
          <p:nvPr>
            <p:ph idx="1"/>
            <p:extLst>
              <p:ext uri="{D42A27DB-BD31-4B8C-83A1-F6EECF244321}">
                <p14:modId xmlns:p14="http://schemas.microsoft.com/office/powerpoint/2010/main" val="3998666549"/>
              </p:ext>
            </p:extLst>
          </p:nvPr>
        </p:nvGraphicFramePr>
        <p:xfrm>
          <a:off x="1155700" y="2491740"/>
          <a:ext cx="9954260" cy="35280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7773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3ACE5-3BEE-4764-BFF2-1B4C7AFFA332}"/>
              </a:ext>
            </a:extLst>
          </p:cNvPr>
          <p:cNvSpPr>
            <a:spLocks noGrp="1"/>
          </p:cNvSpPr>
          <p:nvPr>
            <p:ph type="title"/>
          </p:nvPr>
        </p:nvSpPr>
        <p:spPr/>
        <p:txBody>
          <a:bodyPr/>
          <a:lstStyle/>
          <a:p>
            <a:r>
              <a:rPr lang="en-US" dirty="0"/>
              <a:t>How much is withheld from my pay for my 401(k)?</a:t>
            </a:r>
          </a:p>
        </p:txBody>
      </p:sp>
      <p:sp>
        <p:nvSpPr>
          <p:cNvPr id="3" name="Content Placeholder 2">
            <a:extLst>
              <a:ext uri="{FF2B5EF4-FFF2-40B4-BE49-F238E27FC236}">
                <a16:creationId xmlns:a16="http://schemas.microsoft.com/office/drawing/2014/main" id="{5190F54D-FE89-4639-A5B8-87520DF38419}"/>
              </a:ext>
            </a:extLst>
          </p:cNvPr>
          <p:cNvSpPr>
            <a:spLocks noGrp="1"/>
          </p:cNvSpPr>
          <p:nvPr>
            <p:ph idx="1"/>
          </p:nvPr>
        </p:nvSpPr>
        <p:spPr/>
        <p:txBody>
          <a:bodyPr>
            <a:normAutofit/>
          </a:bodyPr>
          <a:lstStyle/>
          <a:p>
            <a:r>
              <a:rPr lang="en-US" sz="2000" dirty="0"/>
              <a:t>You decide how much money you want deducted from your paycheck and deposited into your 401(k) account subject to limits set out in:</a:t>
            </a:r>
          </a:p>
          <a:p>
            <a:r>
              <a:rPr lang="en-US" sz="2000" dirty="0">
                <a:solidFill>
                  <a:schemeClr val="tx1"/>
                </a:solidFill>
              </a:rPr>
              <a:t>Your plan document</a:t>
            </a:r>
          </a:p>
          <a:p>
            <a:r>
              <a:rPr lang="en-US" sz="2000" dirty="0">
                <a:solidFill>
                  <a:schemeClr val="tx1"/>
                </a:solidFill>
              </a:rPr>
              <a:t>IRS rules</a:t>
            </a:r>
          </a:p>
          <a:p>
            <a:pPr lvl="1"/>
            <a:r>
              <a:rPr lang="en-US" sz="1800" dirty="0">
                <a:solidFill>
                  <a:schemeClr val="tx1"/>
                </a:solidFill>
              </a:rPr>
              <a:t>For 2019, the IRS limits are:</a:t>
            </a:r>
          </a:p>
          <a:p>
            <a:pPr lvl="2"/>
            <a:r>
              <a:rPr lang="en-US" sz="1600" dirty="0"/>
              <a:t>Each individual employee can contribute up to $19,000.</a:t>
            </a:r>
          </a:p>
          <a:p>
            <a:pPr lvl="2"/>
            <a:r>
              <a:rPr lang="en-US" sz="1600" dirty="0"/>
              <a:t>If you are age 50 or over, you can make additional “catch-up” contributions of up to $6,000 (for a total contribution of $25,000).</a:t>
            </a:r>
          </a:p>
          <a:p>
            <a:pPr lvl="1"/>
            <a:endParaRPr lang="en-US" sz="1800" dirty="0">
              <a:solidFill>
                <a:schemeClr val="tx1"/>
              </a:solidFill>
            </a:endParaRPr>
          </a:p>
        </p:txBody>
      </p:sp>
    </p:spTree>
    <p:extLst>
      <p:ext uri="{BB962C8B-B14F-4D97-AF65-F5344CB8AC3E}">
        <p14:creationId xmlns:p14="http://schemas.microsoft.com/office/powerpoint/2010/main" val="2150679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184ED7-EC3B-4995-88F1-E6077B77A50F}"/>
              </a:ext>
            </a:extLst>
          </p:cNvPr>
          <p:cNvSpPr>
            <a:spLocks noGrp="1"/>
          </p:cNvSpPr>
          <p:nvPr>
            <p:ph type="title"/>
          </p:nvPr>
        </p:nvSpPr>
        <p:spPr/>
        <p:txBody>
          <a:bodyPr/>
          <a:lstStyle/>
          <a:p>
            <a:r>
              <a:rPr lang="en-US" dirty="0"/>
              <a:t>Your 401(k) can reduce your taxes</a:t>
            </a:r>
          </a:p>
        </p:txBody>
      </p:sp>
      <p:sp>
        <p:nvSpPr>
          <p:cNvPr id="5" name="Text Placeholder 4">
            <a:extLst>
              <a:ext uri="{FF2B5EF4-FFF2-40B4-BE49-F238E27FC236}">
                <a16:creationId xmlns:a16="http://schemas.microsoft.com/office/drawing/2014/main" id="{D972CBE5-F152-4989-BC95-3CE82F4F76CE}"/>
              </a:ext>
            </a:extLst>
          </p:cNvPr>
          <p:cNvSpPr>
            <a:spLocks noGrp="1"/>
          </p:cNvSpPr>
          <p:nvPr>
            <p:ph type="body" sz="half" idx="2"/>
          </p:nvPr>
        </p:nvSpPr>
        <p:spPr/>
        <p:txBody>
          <a:bodyPr/>
          <a:lstStyle/>
          <a:p>
            <a:pPr marL="285750" indent="-285750">
              <a:buFont typeface="Wingdings" panose="05000000000000000000" pitchFamily="2" charset="2"/>
              <a:buChar char="Ø"/>
            </a:pPr>
            <a:r>
              <a:rPr lang="en-US" dirty="0"/>
              <a:t>Employees do not pay federal or state income taxes on the money put in their 401(k) account or its earnings until they withdraw those funds. </a:t>
            </a:r>
          </a:p>
          <a:p>
            <a:pPr marL="285750" indent="-285750">
              <a:buFont typeface="Wingdings" panose="05000000000000000000" pitchFamily="2" charset="2"/>
              <a:buChar char="Ø"/>
            </a:pPr>
            <a:r>
              <a:rPr lang="en-US" dirty="0"/>
              <a:t>So you get tax savings now by reducing your taxable income while you are working.</a:t>
            </a:r>
          </a:p>
          <a:p>
            <a:pPr marL="285750" indent="-285750">
              <a:buFont typeface="Wingdings" panose="05000000000000000000" pitchFamily="2" charset="2"/>
              <a:buChar char="Ø"/>
            </a:pPr>
            <a:r>
              <a:rPr lang="en-US" dirty="0"/>
              <a:t>Because most people’s taxable income, and so their tax rate, is lower in retirement than when they are working, you may end up paying considerably less in taxes when you do withdraw your funds.</a:t>
            </a:r>
          </a:p>
        </p:txBody>
      </p:sp>
    </p:spTree>
    <p:extLst>
      <p:ext uri="{BB962C8B-B14F-4D97-AF65-F5344CB8AC3E}">
        <p14:creationId xmlns:p14="http://schemas.microsoft.com/office/powerpoint/2010/main" val="3268176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41EE35D-139F-41F0-9F44-F555561C6E3C}"/>
              </a:ext>
            </a:extLst>
          </p:cNvPr>
          <p:cNvSpPr>
            <a:spLocks noGrp="1"/>
          </p:cNvSpPr>
          <p:nvPr>
            <p:ph type="title"/>
          </p:nvPr>
        </p:nvSpPr>
        <p:spPr/>
        <p:txBody>
          <a:bodyPr/>
          <a:lstStyle/>
          <a:p>
            <a:r>
              <a:rPr lang="en-US" dirty="0"/>
              <a:t>401(k) tax savings illustration</a:t>
            </a:r>
          </a:p>
        </p:txBody>
      </p:sp>
      <p:sp>
        <p:nvSpPr>
          <p:cNvPr id="5" name="Text Placeholder 4">
            <a:extLst>
              <a:ext uri="{FF2B5EF4-FFF2-40B4-BE49-F238E27FC236}">
                <a16:creationId xmlns:a16="http://schemas.microsoft.com/office/drawing/2014/main" id="{1CFC7BFA-19C4-4E32-B591-245D9350A153}"/>
              </a:ext>
            </a:extLst>
          </p:cNvPr>
          <p:cNvSpPr>
            <a:spLocks noGrp="1"/>
          </p:cNvSpPr>
          <p:nvPr>
            <p:ph type="body" idx="1"/>
          </p:nvPr>
        </p:nvSpPr>
        <p:spPr/>
        <p:txBody>
          <a:bodyPr/>
          <a:lstStyle/>
          <a:p>
            <a:r>
              <a:rPr lang="en-US" dirty="0"/>
              <a:t>No 401(k) withholding</a:t>
            </a:r>
          </a:p>
        </p:txBody>
      </p:sp>
      <p:sp>
        <p:nvSpPr>
          <p:cNvPr id="6" name="Content Placeholder 5">
            <a:extLst>
              <a:ext uri="{FF2B5EF4-FFF2-40B4-BE49-F238E27FC236}">
                <a16:creationId xmlns:a16="http://schemas.microsoft.com/office/drawing/2014/main" id="{D45344F9-FB2E-4BAB-8651-DC69ED4470FA}"/>
              </a:ext>
            </a:extLst>
          </p:cNvPr>
          <p:cNvSpPr>
            <a:spLocks noGrp="1"/>
          </p:cNvSpPr>
          <p:nvPr>
            <p:ph sz="half" idx="2"/>
          </p:nvPr>
        </p:nvSpPr>
        <p:spPr/>
        <p:txBody>
          <a:bodyPr/>
          <a:lstStyle/>
          <a:p>
            <a:r>
              <a:rPr lang="en-US" dirty="0">
                <a:solidFill>
                  <a:schemeClr val="tx1"/>
                </a:solidFill>
              </a:rPr>
              <a:t>John earns $700 per week.</a:t>
            </a:r>
          </a:p>
          <a:p>
            <a:r>
              <a:rPr lang="en-US" dirty="0">
                <a:solidFill>
                  <a:schemeClr val="tx1"/>
                </a:solidFill>
              </a:rPr>
              <a:t>He does not make any contributions to his 401(k).</a:t>
            </a:r>
          </a:p>
          <a:p>
            <a:r>
              <a:rPr lang="en-US" dirty="0">
                <a:solidFill>
                  <a:schemeClr val="tx1"/>
                </a:solidFill>
              </a:rPr>
              <a:t>He is taxed on his entire gross income of $700.</a:t>
            </a:r>
          </a:p>
        </p:txBody>
      </p:sp>
      <p:sp>
        <p:nvSpPr>
          <p:cNvPr id="7" name="Text Placeholder 6">
            <a:extLst>
              <a:ext uri="{FF2B5EF4-FFF2-40B4-BE49-F238E27FC236}">
                <a16:creationId xmlns:a16="http://schemas.microsoft.com/office/drawing/2014/main" id="{D701D366-9463-477A-9442-6D35FF6C161F}"/>
              </a:ext>
            </a:extLst>
          </p:cNvPr>
          <p:cNvSpPr>
            <a:spLocks noGrp="1"/>
          </p:cNvSpPr>
          <p:nvPr>
            <p:ph type="body" sz="quarter" idx="3"/>
          </p:nvPr>
        </p:nvSpPr>
        <p:spPr/>
        <p:txBody>
          <a:bodyPr/>
          <a:lstStyle/>
          <a:p>
            <a:r>
              <a:rPr lang="en-US" dirty="0"/>
              <a:t>401(k) contribution withheld</a:t>
            </a:r>
          </a:p>
        </p:txBody>
      </p:sp>
      <p:sp>
        <p:nvSpPr>
          <p:cNvPr id="8" name="Content Placeholder 7">
            <a:extLst>
              <a:ext uri="{FF2B5EF4-FFF2-40B4-BE49-F238E27FC236}">
                <a16:creationId xmlns:a16="http://schemas.microsoft.com/office/drawing/2014/main" id="{1AEAA3F2-4368-42D8-A161-0B437DA1FAB8}"/>
              </a:ext>
            </a:extLst>
          </p:cNvPr>
          <p:cNvSpPr>
            <a:spLocks noGrp="1"/>
          </p:cNvSpPr>
          <p:nvPr>
            <p:ph sz="quarter" idx="4"/>
          </p:nvPr>
        </p:nvSpPr>
        <p:spPr/>
        <p:txBody>
          <a:bodyPr/>
          <a:lstStyle/>
          <a:p>
            <a:r>
              <a:rPr lang="en-US" dirty="0">
                <a:solidFill>
                  <a:schemeClr val="tx1"/>
                </a:solidFill>
              </a:rPr>
              <a:t>John earns $700 per week.</a:t>
            </a:r>
          </a:p>
          <a:p>
            <a:r>
              <a:rPr lang="en-US" dirty="0">
                <a:solidFill>
                  <a:schemeClr val="tx1"/>
                </a:solidFill>
              </a:rPr>
              <a:t>John has $70 withheld from his weekly income and deposited into his 401(k) account.</a:t>
            </a:r>
          </a:p>
          <a:p>
            <a:r>
              <a:rPr lang="en-US" dirty="0">
                <a:solidFill>
                  <a:schemeClr val="tx1"/>
                </a:solidFill>
              </a:rPr>
              <a:t>John is taxed only on $630 of his earnings, reducing the amount of income tax he currently owes.</a:t>
            </a:r>
          </a:p>
        </p:txBody>
      </p:sp>
    </p:spTree>
    <p:extLst>
      <p:ext uri="{BB962C8B-B14F-4D97-AF65-F5344CB8AC3E}">
        <p14:creationId xmlns:p14="http://schemas.microsoft.com/office/powerpoint/2010/main" val="364236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AFD1D0E-AB62-418D-AC09-C846FE3D6F1F}"/>
              </a:ext>
            </a:extLst>
          </p:cNvPr>
          <p:cNvSpPr>
            <a:spLocks noGrp="1"/>
          </p:cNvSpPr>
          <p:nvPr>
            <p:ph type="title"/>
          </p:nvPr>
        </p:nvSpPr>
        <p:spPr>
          <a:xfrm>
            <a:off x="1074946" y="960120"/>
            <a:ext cx="4351023" cy="4903470"/>
          </a:xfrm>
        </p:spPr>
        <p:txBody>
          <a:bodyPr/>
          <a:lstStyle/>
          <a:p>
            <a:r>
              <a:rPr lang="en-US" sz="3200" dirty="0"/>
              <a:t>When can I take money out of my 401(k)?</a:t>
            </a:r>
            <a:br>
              <a:rPr lang="en-US" sz="2800" dirty="0"/>
            </a:br>
            <a:br>
              <a:rPr lang="en-US" sz="2800" dirty="0"/>
            </a:br>
            <a:r>
              <a:rPr lang="en-US" sz="2400" dirty="0"/>
              <a:t>Age plays an important role in the answer to this question.</a:t>
            </a:r>
            <a:br>
              <a:rPr lang="en-US" sz="2400" dirty="0"/>
            </a:br>
            <a:br>
              <a:rPr lang="en-US" sz="2400" dirty="0"/>
            </a:br>
            <a:r>
              <a:rPr lang="en-US" sz="2400" dirty="0"/>
              <a:t>Always be sure to consult your Plan administrator</a:t>
            </a:r>
            <a:endParaRPr lang="en-US" sz="2800" dirty="0"/>
          </a:p>
        </p:txBody>
      </p:sp>
      <p:sp>
        <p:nvSpPr>
          <p:cNvPr id="13" name="Text Placeholder 12">
            <a:extLst>
              <a:ext uri="{FF2B5EF4-FFF2-40B4-BE49-F238E27FC236}">
                <a16:creationId xmlns:a16="http://schemas.microsoft.com/office/drawing/2014/main" id="{CB6BD70D-3E11-40B3-96BA-59AB60FBB87B}"/>
              </a:ext>
            </a:extLst>
          </p:cNvPr>
          <p:cNvSpPr>
            <a:spLocks noGrp="1"/>
          </p:cNvSpPr>
          <p:nvPr>
            <p:ph type="body" idx="1"/>
          </p:nvPr>
        </p:nvSpPr>
        <p:spPr>
          <a:xfrm>
            <a:off x="6895558" y="777240"/>
            <a:ext cx="3755379" cy="5543550"/>
          </a:xfr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lstStyle/>
          <a:p>
            <a:r>
              <a:rPr lang="en-US" dirty="0">
                <a:solidFill>
                  <a:schemeClr val="tx1"/>
                </a:solidFill>
              </a:rPr>
              <a:t>Younger than 59-1/2</a:t>
            </a:r>
          </a:p>
          <a:p>
            <a:endParaRPr lang="en-US" dirty="0">
              <a:solidFill>
                <a:schemeClr val="tx1"/>
              </a:solidFill>
            </a:endParaRPr>
          </a:p>
          <a:p>
            <a:r>
              <a:rPr lang="en-US" dirty="0">
                <a:solidFill>
                  <a:schemeClr val="tx1"/>
                </a:solidFill>
              </a:rPr>
              <a:t>59-1/2 years or older</a:t>
            </a:r>
          </a:p>
          <a:p>
            <a:endParaRPr lang="en-US" dirty="0">
              <a:solidFill>
                <a:schemeClr val="tx1"/>
              </a:solidFill>
            </a:endParaRPr>
          </a:p>
          <a:p>
            <a:r>
              <a:rPr lang="en-US" dirty="0">
                <a:solidFill>
                  <a:schemeClr val="tx1"/>
                </a:solidFill>
              </a:rPr>
              <a:t>70-1/2 years of older</a:t>
            </a:r>
          </a:p>
          <a:p>
            <a:endParaRPr lang="en-US" dirty="0">
              <a:solidFill>
                <a:schemeClr val="tx1"/>
              </a:solidFill>
            </a:endParaRPr>
          </a:p>
          <a:p>
            <a:r>
              <a:rPr lang="en-US" dirty="0">
                <a:solidFill>
                  <a:schemeClr val="tx1"/>
                </a:solidFill>
              </a:rPr>
              <a:t> </a:t>
            </a:r>
          </a:p>
        </p:txBody>
      </p:sp>
    </p:spTree>
    <p:extLst>
      <p:ext uri="{BB962C8B-B14F-4D97-AF65-F5344CB8AC3E}">
        <p14:creationId xmlns:p14="http://schemas.microsoft.com/office/powerpoint/2010/main" val="3185409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65437-45A2-4681-8CAE-41754BB11049}"/>
              </a:ext>
            </a:extLst>
          </p:cNvPr>
          <p:cNvSpPr>
            <a:spLocks noGrp="1"/>
          </p:cNvSpPr>
          <p:nvPr>
            <p:ph type="title"/>
          </p:nvPr>
        </p:nvSpPr>
        <p:spPr>
          <a:xfrm>
            <a:off x="1154954" y="893658"/>
            <a:ext cx="8761413" cy="706964"/>
          </a:xfrm>
        </p:spPr>
        <p:txBody>
          <a:bodyPr/>
          <a:lstStyle/>
          <a:p>
            <a:pPr algn="ctr"/>
            <a:r>
              <a:rPr lang="en-US" dirty="0"/>
              <a:t>Younger than 59-1/2 years old</a:t>
            </a:r>
          </a:p>
        </p:txBody>
      </p:sp>
      <p:sp>
        <p:nvSpPr>
          <p:cNvPr id="3" name="Content Placeholder 2">
            <a:extLst>
              <a:ext uri="{FF2B5EF4-FFF2-40B4-BE49-F238E27FC236}">
                <a16:creationId xmlns:a16="http://schemas.microsoft.com/office/drawing/2014/main" id="{607591BB-7BFE-4165-96EB-B04E6E395DFB}"/>
              </a:ext>
            </a:extLst>
          </p:cNvPr>
          <p:cNvSpPr>
            <a:spLocks noGrp="1"/>
          </p:cNvSpPr>
          <p:nvPr>
            <p:ph idx="1"/>
          </p:nvPr>
        </p:nvSpPr>
        <p:spPr>
          <a:xfrm>
            <a:off x="1154954" y="2240280"/>
            <a:ext cx="9132046" cy="4434840"/>
          </a:xfrm>
        </p:spPr>
        <p:txBody>
          <a:bodyPr>
            <a:normAutofit/>
          </a:bodyPr>
          <a:lstStyle/>
          <a:p>
            <a:pPr lvl="0" fontAlgn="base"/>
            <a:r>
              <a:rPr lang="en-US" dirty="0"/>
              <a:t>To encourage you to save money for retirement, the IRS generally imposes a 10% early withdrawal penalty as well as taxes on you if you withdraw money before you reach the age of 59-1/2. </a:t>
            </a:r>
          </a:p>
          <a:p>
            <a:pPr lvl="1" fontAlgn="base"/>
            <a:r>
              <a:rPr lang="en-US" sz="1800" dirty="0"/>
              <a:t>The 10% penalty applies to the entire untaxed amount that you withdraw. For example, if you withdraw $5,000 from your 401(k) before age 59-1/2, you would owe a penalty of $500 plus applicable federal, state and local taxes on the entire $5,000. </a:t>
            </a:r>
          </a:p>
          <a:p>
            <a:pPr lvl="1" fontAlgn="base"/>
            <a:r>
              <a:rPr lang="en-US" sz="1800" dirty="0"/>
              <a:t>Exception – Some Plans have some exceptions to this penalty. For example, you are not required to pay the penalty if:</a:t>
            </a:r>
          </a:p>
          <a:p>
            <a:pPr lvl="2" fontAlgn="base"/>
            <a:r>
              <a:rPr lang="en-US" sz="1600" dirty="0"/>
              <a:t>you are over age 55 and have lost your job</a:t>
            </a:r>
          </a:p>
          <a:p>
            <a:pPr lvl="2" fontAlgn="base"/>
            <a:r>
              <a:rPr lang="en-US" sz="1600" dirty="0"/>
              <a:t>you become totally disabled </a:t>
            </a:r>
          </a:p>
          <a:p>
            <a:pPr lvl="2" fontAlgn="base"/>
            <a:r>
              <a:rPr lang="en-US" sz="1600" dirty="0"/>
              <a:t>This is a one-time opportunity and the withdrawal must be taken in the year the event occurs</a:t>
            </a:r>
          </a:p>
          <a:p>
            <a:endParaRPr lang="en-US" dirty="0"/>
          </a:p>
        </p:txBody>
      </p:sp>
    </p:spTree>
    <p:extLst>
      <p:ext uri="{BB962C8B-B14F-4D97-AF65-F5344CB8AC3E}">
        <p14:creationId xmlns:p14="http://schemas.microsoft.com/office/powerpoint/2010/main" val="19418414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TotalTime>
  <Words>2092</Words>
  <Application>Microsoft Office PowerPoint</Application>
  <PresentationFormat>Widescreen</PresentationFormat>
  <Paragraphs>170</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Century Gothic</vt:lpstr>
      <vt:lpstr>Wingdings</vt:lpstr>
      <vt:lpstr>Wingdings 3</vt:lpstr>
      <vt:lpstr>Ion Boardroom</vt:lpstr>
      <vt:lpstr>Fast Facts about 401(k)’s</vt:lpstr>
      <vt:lpstr>What is a 401(k)?</vt:lpstr>
      <vt:lpstr>A 401(k) is sponsored by employers </vt:lpstr>
      <vt:lpstr>How does a 401(k) work?</vt:lpstr>
      <vt:lpstr>How much is withheld from my pay for my 401(k)?</vt:lpstr>
      <vt:lpstr>Your 401(k) can reduce your taxes</vt:lpstr>
      <vt:lpstr>401(k) tax savings illustration</vt:lpstr>
      <vt:lpstr>When can I take money out of my 401(k)?  Age plays an important role in the answer to this question.  Always be sure to consult your Plan administrator</vt:lpstr>
      <vt:lpstr>Younger than 59-1/2 years old</vt:lpstr>
      <vt:lpstr>59-1/2 years of age or older</vt:lpstr>
      <vt:lpstr>70-1/2 years of age or older – Required Minimum Distributions (RMD)</vt:lpstr>
      <vt:lpstr>Creditors and your 401(k)</vt:lpstr>
      <vt:lpstr>Exceptions – creditors who can access your 401(k)</vt:lpstr>
      <vt:lpstr>Divorce and your 401(k)</vt:lpstr>
      <vt:lpstr>Bankruptcy and your 401(k)</vt:lpstr>
      <vt:lpstr>Naming Your Beneficiaries    A beneficiary is the person or persons who will be entitled to the funds in your 401(k) upon your death.  </vt:lpstr>
      <vt:lpstr>Reviewing your Beneficiary Form    It is a good idea to review your beneficiary form periodically  </vt:lpstr>
      <vt:lpstr>Spouse as Beneficiary</vt:lpstr>
      <vt:lpstr>What if I get divorced?</vt:lpstr>
      <vt:lpstr>What if I get married again?</vt:lpstr>
      <vt:lpstr>Can I name my children as beneficiaries?</vt:lpstr>
      <vt:lpstr>Other beneficiaries</vt:lpstr>
      <vt:lpstr>Should I list my estate as my beneficiary?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Facts about 401k’s</dc:title>
  <dc:creator>Elaine Eizelman</dc:creator>
  <cp:lastModifiedBy>Elaine Eizelman</cp:lastModifiedBy>
  <cp:revision>49</cp:revision>
  <cp:lastPrinted>2019-01-23T19:51:52Z</cp:lastPrinted>
  <dcterms:created xsi:type="dcterms:W3CDTF">2019-01-22T22:04:49Z</dcterms:created>
  <dcterms:modified xsi:type="dcterms:W3CDTF">2019-01-29T15:20:12Z</dcterms:modified>
</cp:coreProperties>
</file>