
<file path=[Content_Types].xml><?xml version="1.0" encoding="utf-8"?>
<Types xmlns="http://schemas.openxmlformats.org/package/2006/content-types">
  <Default Extension="gif" ContentType="image/gi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2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80" r:id="rId14"/>
    <p:sldId id="268" r:id="rId15"/>
    <p:sldId id="269" r:id="rId16"/>
    <p:sldId id="270" r:id="rId17"/>
    <p:sldId id="273" r:id="rId18"/>
    <p:sldId id="271" r:id="rId19"/>
    <p:sldId id="281" r:id="rId20"/>
    <p:sldId id="272" r:id="rId21"/>
    <p:sldId id="274" r:id="rId22"/>
    <p:sldId id="275" r:id="rId23"/>
    <p:sldId id="276" r:id="rId24"/>
    <p:sldId id="277" r:id="rId25"/>
    <p:sldId id="279" r:id="rId2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CB10FDA-36C6-4B25-AD40-894F9BA31717}" type="datetimeFigureOut">
              <a:rPr lang="en-US" smtClean="0"/>
              <a:t>3/27/2019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C3BB821-51CF-4681-99FE-D2F6CE14E3FD}" type="slidenum">
              <a:rPr lang="en-US" smtClean="0"/>
              <a:t>‹#›</a:t>
            </a:fld>
            <a:endParaRPr lang="en-US"/>
          </a:p>
        </p:txBody>
      </p:sp>
    </p:spTree>
    <p:extLst>
      <p:ext uri="{BB962C8B-B14F-4D97-AF65-F5344CB8AC3E}">
        <p14:creationId xmlns:p14="http://schemas.microsoft.com/office/powerpoint/2010/main" val="150867406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DE76CA5C-0768-41E8-A7F5-A1484AB4282F}" type="slidenum">
              <a:rPr lang="en-US" smtClean="0"/>
              <a:t>25</a:t>
            </a:fld>
            <a:endParaRPr lang="en-US"/>
          </a:p>
        </p:txBody>
      </p:sp>
    </p:spTree>
    <p:extLst>
      <p:ext uri="{BB962C8B-B14F-4D97-AF65-F5344CB8AC3E}">
        <p14:creationId xmlns:p14="http://schemas.microsoft.com/office/powerpoint/2010/main" val="26099976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4" name="Group 13"/>
          <p:cNvGrpSpPr/>
          <p:nvPr/>
        </p:nvGrpSpPr>
        <p:grpSpPr>
          <a:xfrm>
            <a:off x="-1588" y="0"/>
            <a:ext cx="12193588" cy="6861555"/>
            <a:chOff x="-1588" y="0"/>
            <a:chExt cx="12193588" cy="6861555"/>
          </a:xfrm>
        </p:grpSpPr>
        <p:sp>
          <p:nvSpPr>
            <p:cNvPr id="9" name="Rectangle 8"/>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a:prstGeom prst="rect">
            <a:avLst/>
          </a:prstGeom>
        </p:spPr>
        <p:txBody>
          <a:bodyPr anchor="b"/>
          <a:lstStyle>
            <a:lvl1pPr>
              <a:defRPr sz="5400"/>
            </a:lvl1pPr>
          </a:lstStyle>
          <a:p>
            <a:r>
              <a:rPr lang="en-US"/>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tx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rot="5400000">
            <a:off x="10158984" y="1792224"/>
            <a:ext cx="990599" cy="304799"/>
          </a:xfrm>
        </p:spPr>
        <p:txBody>
          <a:bodyPr/>
          <a:lstStyle>
            <a:lvl1pPr algn="l">
              <a:defRPr b="0">
                <a:solidFill>
                  <a:schemeClr val="bg1"/>
                </a:solidFill>
              </a:defRPr>
            </a:lvl1pPr>
          </a:lstStyle>
          <a:p>
            <a:fld id="{E9462EF3-3C4F-43EE-ACEE-D4B806740EA3}" type="datetimeFigureOut">
              <a:rPr lang="en-US" dirty="0"/>
              <a:pPr/>
              <a:t>3/27/2019</a:t>
            </a:fld>
            <a:endParaRPr lang="en-US" dirty="0"/>
          </a:p>
        </p:txBody>
      </p:sp>
      <p:sp>
        <p:nvSpPr>
          <p:cNvPr id="5" name="Footer Placeholder 4"/>
          <p:cNvSpPr>
            <a:spLocks noGrp="1"/>
          </p:cNvSpPr>
          <p:nvPr>
            <p:ph type="ftr" sz="quarter" idx="11"/>
          </p:nvPr>
        </p:nvSpPr>
        <p:spPr>
          <a:xfrm rot="5400000">
            <a:off x="8951976" y="3227832"/>
            <a:ext cx="3867912" cy="310896"/>
          </a:xfrm>
        </p:spPr>
        <p:txBody>
          <a:bodyPr/>
          <a:lstStyle>
            <a:lvl1pPr>
              <a:defRPr sz="1000" b="0">
                <a:solidFill>
                  <a:schemeClr val="bg1"/>
                </a:solidFill>
              </a:defRPr>
            </a:lvl1pPr>
          </a:lstStyle>
          <a:p>
            <a:r>
              <a:rPr lang="en-US" dirty="0"/>
              <a:t>
              </a:t>
            </a:r>
          </a:p>
        </p:txBody>
      </p:sp>
      <p:sp>
        <p:nvSpPr>
          <p:cNvPr id="8" name="Rectangle 7"/>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anoramic Picture with Caption">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7" y="4969927"/>
            <a:ext cx="8825657" cy="566738"/>
          </a:xfrm>
          <a:prstGeom prst="rect">
            <a:avLst/>
          </a:prstGeo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7" y="5536665"/>
            <a:ext cx="8825656" cy="493712"/>
          </a:xfrm>
        </p:spPr>
        <p:txBody>
          <a:bodyPr>
            <a:normAutofit/>
          </a:bodyPr>
          <a:lstStyle>
            <a:lvl1pPr marL="0" indent="0">
              <a:buNone/>
              <a:defRPr sz="12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36343B39-165A-4B68-AA5C-581F5336313C}" type="datetimeFigureOut">
              <a:rPr lang="en-US" dirty="0"/>
              <a:t>3/27/2019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0" name="Rectangle 9"/>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0704"/>
            <a:ext cx="8833104" cy="1371600"/>
          </a:xfrm>
          <a:prstGeom prst="rect">
            <a:avLst/>
          </a:prstGeom>
        </p:spPr>
        <p:txBody>
          <a:bodyPr anchor="ctr" anchorCtr="0"/>
          <a:lstStyle>
            <a:lvl1pPr>
              <a:defRPr sz="4000"/>
            </a:lvl1pPr>
          </a:lstStyle>
          <a:p>
            <a:r>
              <a:rPr lang="en-US"/>
              <a:t>Click to edit Master title style</a:t>
            </a:r>
            <a:endParaRPr lang="en-US" dirty="0"/>
          </a:p>
        </p:txBody>
      </p:sp>
      <p:sp>
        <p:nvSpPr>
          <p:cNvPr id="8" name="Text Placeholder 3"/>
          <p:cNvSpPr>
            <a:spLocks noGrp="1"/>
          </p:cNvSpPr>
          <p:nvPr>
            <p:ph type="body" sz="half" idx="2"/>
          </p:nvPr>
        </p:nvSpPr>
        <p:spPr>
          <a:xfrm>
            <a:off x="1152144" y="3547872"/>
            <a:ext cx="8825659" cy="2478024"/>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942C8C57-33F9-4259-AC4F-0E3F5BEC9B94}" type="datetimeFigureOut">
              <a:rPr lang="en-US" dirty="0"/>
              <a:t>3/27/2019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1" name="Rectangle 10"/>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1588" y="0"/>
            <a:ext cx="12193588" cy="6861555"/>
            <a:chOff x="-1588" y="0"/>
            <a:chExt cx="12193588" cy="6861555"/>
          </a:xfrm>
        </p:grpSpPr>
        <p:sp>
          <p:nvSpPr>
            <p:cNvPr id="16" name="Rectangle 15"/>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Oval 17"/>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7"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2" name="TextBox 11"/>
          <p:cNvSpPr txBox="1"/>
          <p:nvPr/>
        </p:nvSpPr>
        <p:spPr bwMode="gray">
          <a:xfrm>
            <a:off x="898295" y="596767"/>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15" name="TextBox 14"/>
          <p:cNvSpPr txBox="1"/>
          <p:nvPr/>
        </p:nvSpPr>
        <p:spPr bwMode="gray">
          <a:xfrm>
            <a:off x="9715063" y="2629300"/>
            <a:ext cx="801912" cy="156966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cs typeface="Arial"/>
              </a:defRPr>
            </a:lvl1pPr>
          </a:lstStyle>
          <a:p>
            <a:pPr lvl="0"/>
            <a:r>
              <a:rPr lang="en-US" sz="9600" dirty="0">
                <a:solidFill>
                  <a:schemeClr val="tx2">
                    <a:lumMod val="40000"/>
                    <a:lumOff val="60000"/>
                  </a:schemeClr>
                </a:solidFill>
              </a:rPr>
              <a:t>”</a:t>
            </a:r>
          </a:p>
        </p:txBody>
      </p:sp>
      <p:sp>
        <p:nvSpPr>
          <p:cNvPr id="2" name="Title 1"/>
          <p:cNvSpPr>
            <a:spLocks noGrp="1"/>
          </p:cNvSpPr>
          <p:nvPr>
            <p:ph type="title"/>
          </p:nvPr>
        </p:nvSpPr>
        <p:spPr>
          <a:xfrm>
            <a:off x="1574801" y="980517"/>
            <a:ext cx="8460983" cy="2698249"/>
          </a:xfrm>
          <a:prstGeom prst="rect">
            <a:avLst/>
          </a:prstGeom>
        </p:spPr>
        <p:txBody>
          <a:bodyPr anchor="ctr" anchorCtr="0"/>
          <a:lstStyle>
            <a:lvl1pPr>
              <a:defRPr sz="4000"/>
            </a:lvl1pPr>
          </a:lstStyle>
          <a:p>
            <a:r>
              <a:rPr lang="en-US"/>
              <a:t>Click to edit Master title style</a:t>
            </a:r>
            <a:endParaRPr lang="en-US" dirty="0"/>
          </a:p>
        </p:txBody>
      </p:sp>
      <p:sp>
        <p:nvSpPr>
          <p:cNvPr id="11" name="Text Placeholder 3"/>
          <p:cNvSpPr>
            <a:spLocks noGrp="1"/>
          </p:cNvSpPr>
          <p:nvPr>
            <p:ph type="body" sz="half" idx="14"/>
          </p:nvPr>
        </p:nvSpPr>
        <p:spPr bwMode="gray">
          <a:xfrm>
            <a:off x="1945945" y="3679987"/>
            <a:ext cx="7725772" cy="342174"/>
          </a:xfrm>
        </p:spPr>
        <p:txBody>
          <a:bodyPr vert="horz" lIns="91440" tIns="45720" rIns="91440" bIns="45720" rtlCol="0" anchor="t">
            <a:normAutofit/>
          </a:bodyPr>
          <a:lstStyle>
            <a:lvl1pPr>
              <a:buNone/>
              <a:defRPr lang="en-US" sz="1400" cap="small" dirty="0">
                <a:solidFill>
                  <a:schemeClr val="tx2">
                    <a:lumMod val="40000"/>
                    <a:lumOff val="60000"/>
                  </a:schemeClr>
                </a:solidFill>
                <a:latin typeface="+mn-lt"/>
              </a:defRPr>
            </a:lvl1pPr>
          </a:lstStyle>
          <a:p>
            <a:pPr marL="0" lvl="0" indent="0">
              <a:buNone/>
            </a:pPr>
            <a:r>
              <a:rPr lang="en-US"/>
              <a:t>Edit Master text styles</a:t>
            </a:r>
          </a:p>
        </p:txBody>
      </p:sp>
      <p:sp>
        <p:nvSpPr>
          <p:cNvPr id="10" name="Text Placeholder 3"/>
          <p:cNvSpPr>
            <a:spLocks noGrp="1"/>
          </p:cNvSpPr>
          <p:nvPr>
            <p:ph type="body" sz="half" idx="2"/>
          </p:nvPr>
        </p:nvSpPr>
        <p:spPr>
          <a:xfrm>
            <a:off x="1154954" y="5029198"/>
            <a:ext cx="8825659" cy="997858"/>
          </a:xfrm>
        </p:spPr>
        <p:txBody>
          <a:bodyPr anchor="ct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4" name="Date Placeholder 3"/>
          <p:cNvSpPr>
            <a:spLocks noGrp="1"/>
          </p:cNvSpPr>
          <p:nvPr>
            <p:ph type="dt" sz="half" idx="10"/>
          </p:nvPr>
        </p:nvSpPr>
        <p:spPr/>
        <p:txBody>
          <a:bodyPr/>
          <a:lstStyle/>
          <a:p>
            <a:fld id="{8748772B-8FA2-401F-A0A1-A59855EDBC3E}" type="datetimeFigureOut">
              <a:rPr lang="en-US" dirty="0"/>
              <a:t>3/27/2019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3" name="Rectangle 2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6" name="Group 15"/>
          <p:cNvGrpSpPr/>
          <p:nvPr/>
        </p:nvGrpSpPr>
        <p:grpSpPr>
          <a:xfrm>
            <a:off x="-1588" y="0"/>
            <a:ext cx="12193588" cy="6861555"/>
            <a:chOff x="-1588" y="0"/>
            <a:chExt cx="12193588" cy="6861555"/>
          </a:xfrm>
        </p:grpSpPr>
        <p:sp>
          <p:nvSpPr>
            <p:cNvPr id="11" name="Rectangle 10"/>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3525"/>
            <a:ext cx="8865623" cy="1819656"/>
          </a:xfrm>
          <a:prstGeom prst="rect">
            <a:avLst/>
          </a:prstGeo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154954" y="5029200"/>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D3DD5BDE-5A90-4611-82E9-0FC5746D30C5}" type="datetimeFigureOut">
              <a:rPr lang="en-US" dirty="0"/>
              <a:t>3/27/2019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2603500"/>
            <a:ext cx="3129168"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6" name="Text Placeholder 3"/>
          <p:cNvSpPr>
            <a:spLocks noGrp="1"/>
          </p:cNvSpPr>
          <p:nvPr>
            <p:ph type="body" sz="half" idx="15"/>
          </p:nvPr>
        </p:nvSpPr>
        <p:spPr>
          <a:xfrm>
            <a:off x="1154954" y="3179764"/>
            <a:ext cx="3129168"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12721" y="2603500"/>
            <a:ext cx="3145380"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19" name="Text Placeholder 3"/>
          <p:cNvSpPr>
            <a:spLocks noGrp="1"/>
          </p:cNvSpPr>
          <p:nvPr>
            <p:ph type="body" sz="half" idx="16"/>
          </p:nvPr>
        </p:nvSpPr>
        <p:spPr>
          <a:xfrm>
            <a:off x="4512721" y="3179764"/>
            <a:ext cx="3145380"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886700" y="2595032"/>
            <a:ext cx="3161029" cy="58473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0" name="Text Placeholder 3"/>
          <p:cNvSpPr>
            <a:spLocks noGrp="1"/>
          </p:cNvSpPr>
          <p:nvPr>
            <p:ph type="body" sz="half" idx="17"/>
          </p:nvPr>
        </p:nvSpPr>
        <p:spPr>
          <a:xfrm>
            <a:off x="7886700" y="3179764"/>
            <a:ext cx="3161029" cy="2847290"/>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4991" y="2603500"/>
            <a:ext cx="32564"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775824" y="2603500"/>
            <a:ext cx="0" cy="3423554"/>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1ADDA17D-0BEA-4E76-A7FC-F7C188BC48D1}" type="datetimeFigureOut">
              <a:rPr lang="en-US" dirty="0"/>
              <a:t>3/27/2019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nchor="ctr" anchorCtr="0"/>
          <a:lstStyle>
            <a:lvl1pPr>
              <a:defRPr sz="3600"/>
            </a:lvl1pPr>
          </a:lstStyle>
          <a:p>
            <a:r>
              <a:rPr lang="en-US"/>
              <a:t>Click to edit Master title style</a:t>
            </a:r>
            <a:endParaRPr lang="en-US" dirty="0"/>
          </a:p>
        </p:txBody>
      </p:sp>
      <p:sp>
        <p:nvSpPr>
          <p:cNvPr id="3" name="Text Placeholder 2"/>
          <p:cNvSpPr>
            <a:spLocks noGrp="1"/>
          </p:cNvSpPr>
          <p:nvPr>
            <p:ph type="body" idx="1"/>
          </p:nvPr>
        </p:nvSpPr>
        <p:spPr>
          <a:xfrm>
            <a:off x="1154954" y="4532845"/>
            <a:ext cx="3050438" cy="576260"/>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29" name="Picture Placeholder 2"/>
          <p:cNvSpPr>
            <a:spLocks noGrp="1" noChangeAspect="1"/>
          </p:cNvSpPr>
          <p:nvPr>
            <p:ph type="pic" idx="15"/>
          </p:nvPr>
        </p:nvSpPr>
        <p:spPr>
          <a:xfrm>
            <a:off x="1334552" y="2610916"/>
            <a:ext cx="2691242" cy="1584094"/>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2" name="Text Placeholder 3"/>
          <p:cNvSpPr>
            <a:spLocks noGrp="1"/>
          </p:cNvSpPr>
          <p:nvPr>
            <p:ph type="body" sz="half" idx="18"/>
          </p:nvPr>
        </p:nvSpPr>
        <p:spPr>
          <a:xfrm>
            <a:off x="1154954" y="5109107"/>
            <a:ext cx="3050438"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Text Placeholder 4"/>
          <p:cNvSpPr>
            <a:spLocks noGrp="1"/>
          </p:cNvSpPr>
          <p:nvPr>
            <p:ph type="body" sz="quarter" idx="3"/>
          </p:nvPr>
        </p:nvSpPr>
        <p:spPr>
          <a:xfrm>
            <a:off x="4568865"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0" name="Picture Placeholder 2"/>
          <p:cNvSpPr>
            <a:spLocks noGrp="1" noChangeAspect="1"/>
          </p:cNvSpPr>
          <p:nvPr>
            <p:ph type="pic" idx="21"/>
          </p:nvPr>
        </p:nvSpPr>
        <p:spPr>
          <a:xfrm>
            <a:off x="4748463"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3" name="Text Placeholder 3"/>
          <p:cNvSpPr>
            <a:spLocks noGrp="1"/>
          </p:cNvSpPr>
          <p:nvPr>
            <p:ph type="body" sz="half" idx="19"/>
          </p:nvPr>
        </p:nvSpPr>
        <p:spPr>
          <a:xfrm>
            <a:off x="4568865" y="5109108"/>
            <a:ext cx="3050438" cy="91257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14" name="Text Placeholder 4"/>
          <p:cNvSpPr>
            <a:spLocks noGrp="1"/>
          </p:cNvSpPr>
          <p:nvPr>
            <p:ph type="body" sz="quarter" idx="13"/>
          </p:nvPr>
        </p:nvSpPr>
        <p:spPr>
          <a:xfrm>
            <a:off x="7983433" y="4532842"/>
            <a:ext cx="305043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24" name="Text Placeholder 3"/>
          <p:cNvSpPr>
            <a:spLocks noGrp="1"/>
          </p:cNvSpPr>
          <p:nvPr>
            <p:ph type="body" sz="half" idx="20"/>
          </p:nvPr>
        </p:nvSpPr>
        <p:spPr>
          <a:xfrm>
            <a:off x="7983433" y="5109107"/>
            <a:ext cx="3050438" cy="917947"/>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cxnSp>
        <p:nvCxnSpPr>
          <p:cNvPr id="17" name="Straight Connector 16"/>
          <p:cNvCxnSpPr/>
          <p:nvPr/>
        </p:nvCxnSpPr>
        <p:spPr>
          <a:xfrm>
            <a:off x="4384245" y="2603500"/>
            <a:ext cx="1"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7352" y="2603500"/>
            <a:ext cx="0" cy="3461811"/>
          </a:xfrm>
          <a:prstGeom prst="line">
            <a:avLst/>
          </a:prstGeom>
          <a:ln w="12700" cmpd="sng">
            <a:solidFill>
              <a:schemeClr val="tx1">
                <a:lumMod val="75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6909AC7D-18CA-4236-82B9-D75EB1D66EAE}" type="datetimeFigureOut">
              <a:rPr lang="en-US" dirty="0"/>
              <a:t>3/27/2019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8"/>
            <a:ext cx="8825659" cy="706964"/>
          </a:xfrm>
          <a:prstGeom prst="rect">
            <a:avLst/>
          </a:prstGeo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a:xfrm>
            <a:off x="1154954" y="2595033"/>
            <a:ext cx="8825659" cy="3424768"/>
          </a:xfrm>
        </p:spPr>
        <p:txBody>
          <a:bodyPr vert="eaVert" anchor="t" anchorCtr="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568300E-C023-45CD-A0BE-EDB7A8C6EA8B}" type="datetimeFigureOut">
              <a:rPr lang="en-US" dirty="0"/>
              <a:t>3/27/2019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8" name="Group 7"/>
          <p:cNvGrpSpPr/>
          <p:nvPr/>
        </p:nvGrpSpPr>
        <p:grpSpPr>
          <a:xfrm>
            <a:off x="-1588" y="0"/>
            <a:ext cx="12193588" cy="6861555"/>
            <a:chOff x="-1588" y="0"/>
            <a:chExt cx="12193588" cy="6861555"/>
          </a:xfrm>
        </p:grpSpPr>
        <p:sp>
          <p:nvSpPr>
            <p:cNvPr id="15" name="Rectangle 14"/>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Rectangle 12"/>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6"/>
            <a:ext cx="1441567" cy="4748591"/>
          </a:xfrm>
          <a:prstGeom prst="rect">
            <a:avLst/>
          </a:prstGeom>
        </p:spPr>
        <p:txBody>
          <a:bodyPr vert="eaVert" anchor="b" anchorCtr="0"/>
          <a:lstStyle/>
          <a:p>
            <a:r>
              <a:rPr lang="en-US"/>
              <a:t>Click to edit Master title style</a:t>
            </a:r>
            <a:endParaRPr lang="en-US" dirty="0"/>
          </a:p>
        </p:txBody>
      </p:sp>
      <p:sp>
        <p:nvSpPr>
          <p:cNvPr id="3" name="Vertical Text Placeholder 2"/>
          <p:cNvSpPr>
            <a:spLocks noGrp="1"/>
          </p:cNvSpPr>
          <p:nvPr>
            <p:ph type="body" orient="vert" idx="1"/>
          </p:nvPr>
        </p:nvSpPr>
        <p:spPr>
          <a:xfrm>
            <a:off x="1154954" y="1278465"/>
            <a:ext cx="6256025" cy="4748591"/>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B620EAD-E369-4933-8469-ED7764B56A1B}" type="datetimeFigureOut">
              <a:rPr lang="en-US" dirty="0"/>
              <a:t>3/27/2019</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20" name="Rectangle 1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4" y="973669"/>
            <a:ext cx="8825659" cy="706964"/>
          </a:xfrm>
          <a:prstGeom prst="rect">
            <a:avLst/>
          </a:prstGeom>
        </p:spPr>
        <p:txBody>
          <a:bodyPr anchor="ctr"/>
          <a:lstStyle/>
          <a:p>
            <a:r>
              <a:rPr lang="en-US"/>
              <a:t>Click to edit Master title style</a:t>
            </a:r>
            <a:endParaRPr lang="en-US" dirty="0"/>
          </a:p>
        </p:txBody>
      </p:sp>
      <p:sp>
        <p:nvSpPr>
          <p:cNvPr id="3" name="Content Placeholder 2"/>
          <p:cNvSpPr>
            <a:spLocks noGrp="1"/>
          </p:cNvSpPr>
          <p:nvPr>
            <p:ph idx="1"/>
          </p:nvPr>
        </p:nvSpPr>
        <p:spPr>
          <a:xfrm>
            <a:off x="1154954" y="2603500"/>
            <a:ext cx="8825659" cy="34163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6C0EF2-9919-473B-8215-8616BAF10692}" type="datetimeFigureOut">
              <a:rPr lang="en-US" dirty="0"/>
              <a:t>3/27/2019</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7" name="Group 16"/>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Rectangle 8"/>
            <p:cNvSpPr/>
            <p:nvPr/>
          </p:nvSpPr>
          <p:spPr bwMode="gray">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9192"/>
            <a:ext cx="4343400" cy="2286000"/>
          </a:xfrm>
          <a:prstGeom prst="rect">
            <a:avLst/>
          </a:prstGeom>
        </p:spPr>
        <p:txBody>
          <a:bodyPr anchor="ctr" anchorCtr="0"/>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894576" y="2679192"/>
            <a:ext cx="3758184" cy="2286000"/>
          </a:xfrm>
        </p:spPr>
        <p:txBody>
          <a:bodyPr anchor="ctr" anchorCtr="0"/>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A09472EB-AC54-4713-BFC2-BEB621108C63}" type="datetimeFigureOut">
              <a:rPr lang="en-US" dirty="0"/>
              <a:t>3/27/2019</a:t>
            </a:fld>
            <a:endParaRPr lang="en-US" dirty="0"/>
          </a:p>
        </p:txBody>
      </p:sp>
      <p:sp>
        <p:nvSpPr>
          <p:cNvPr id="5" name="Footer Placeholder 4"/>
          <p:cNvSpPr>
            <a:spLocks noGrp="1"/>
          </p:cNvSpPr>
          <p:nvPr>
            <p:ph type="ftr" sz="quarter" idx="11"/>
          </p:nvPr>
        </p:nvSpPr>
        <p:spPr/>
        <p:txBody>
          <a:bodyPr/>
          <a:lstStyle>
            <a:lvl1pPr>
              <a:defRPr sz="1000" b="1"/>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154953" y="969264"/>
            <a:ext cx="8825659" cy="704088"/>
          </a:xfrm>
          <a:prstGeom prst="rect">
            <a:avLst/>
          </a:prstGeom>
        </p:spPr>
        <p:txBody>
          <a:bodyPr/>
          <a:lstStyle/>
          <a:p>
            <a:r>
              <a:rPr lang="en-US"/>
              <a:t>Click to edit Master title style</a:t>
            </a:r>
            <a:endParaRPr lang="en-US" dirty="0"/>
          </a:p>
        </p:txBody>
      </p:sp>
      <p:sp>
        <p:nvSpPr>
          <p:cNvPr id="3" name="Content Placeholder 2"/>
          <p:cNvSpPr>
            <a:spLocks noGrp="1"/>
          </p:cNvSpPr>
          <p:nvPr>
            <p:ph sz="half" idx="1"/>
          </p:nvPr>
        </p:nvSpPr>
        <p:spPr>
          <a:xfrm>
            <a:off x="1154954" y="2603500"/>
            <a:ext cx="4828032" cy="341630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208776" y="2603500"/>
            <a:ext cx="4828032" cy="3416300"/>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99455A0C-791E-4545-B787-F98AD45CD761}" type="datetimeFigureOut">
              <a:rPr lang="en-US" dirty="0"/>
              <a:t>3/27/2019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1154954" y="969264"/>
            <a:ext cx="8825659" cy="704088"/>
          </a:xfrm>
          <a:prstGeom prst="rect">
            <a:avLst/>
          </a:prstGeom>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154954"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154954" y="3198448"/>
            <a:ext cx="4828032" cy="2843784"/>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208776" y="2606040"/>
            <a:ext cx="4828032"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08711" y="3187921"/>
            <a:ext cx="4825160" cy="2854311"/>
          </a:xfrm>
        </p:spPr>
        <p:txBody>
          <a:bodyP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42536B77-F4F4-4427-AC4F-9A623798AD82}" type="datetimeFigureOut">
              <a:rPr lang="en-US" dirty="0"/>
              <a:t>3/27/2019</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152144" y="969264"/>
            <a:ext cx="8825659" cy="704088"/>
          </a:xfrm>
          <a:prstGeom prst="rect">
            <a:avLst/>
          </a:prstGeo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D8BE790C-34EB-4565-8437-CACF4CDB7822}" type="datetimeFigureOut">
              <a:rPr lang="en-US" dirty="0"/>
              <a:t>3/27/2019</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4A4C11-22B8-4A4E-8126-B3AF6B948A8E}" type="datetimeFigureOut">
              <a:rPr lang="en-US" dirty="0"/>
              <a:t>3/27/2019</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6" name="Rectangle 5"/>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3" y="1298448"/>
            <a:ext cx="2793159" cy="1597152"/>
          </a:xfrm>
          <a:prstGeom prst="rect">
            <a:avLst/>
          </a:prstGeom>
        </p:spPr>
        <p:txBody>
          <a:bodyPr anchor="b"/>
          <a:lstStyle>
            <a:lvl1pPr algn="l">
              <a:defRPr sz="2400" b="0"/>
            </a:lvl1pPr>
          </a:lstStyle>
          <a:p>
            <a:r>
              <a:rPr lang="en-US"/>
              <a:t>Click to edit Master title style</a:t>
            </a:r>
            <a:endParaRPr lang="en-US" dirty="0"/>
          </a:p>
        </p:txBody>
      </p:sp>
      <p:sp>
        <p:nvSpPr>
          <p:cNvPr id="3" name="Content Placeholder 2"/>
          <p:cNvSpPr>
            <a:spLocks noGrp="1"/>
          </p:cNvSpPr>
          <p:nvPr>
            <p:ph idx="1"/>
          </p:nvPr>
        </p:nvSpPr>
        <p:spPr>
          <a:xfrm>
            <a:off x="5779008" y="1447800"/>
            <a:ext cx="5195997" cy="4572000"/>
          </a:xfrm>
        </p:spPr>
        <p:txBody>
          <a:bodyPr anchor="ctr">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bwMode="gray">
          <a:xfrm>
            <a:off x="1154953" y="3129280"/>
            <a:ext cx="2793159" cy="2895599"/>
          </a:xfrm>
        </p:spPr>
        <p:txBody>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16ED06B6-C816-4861-964D-15A98395707D}" type="datetimeFigureOut">
              <a:rPr lang="en-US" dirty="0"/>
              <a:t>3/27/2019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18" name="Group 17"/>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2">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4"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59" cy="1735668"/>
          </a:xfrm>
          <a:prstGeom prst="rect">
            <a:avLst/>
          </a:prstGeom>
        </p:spPr>
        <p:txBody>
          <a:bodyPr anchor="b">
            <a:normAutofit/>
          </a:bodyPr>
          <a:lstStyle>
            <a:lvl1pPr algn="l">
              <a:defRPr sz="36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tx2">
                    <a:lumMod val="40000"/>
                    <a:lumOff val="6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00B1A8AB-EA7C-4B1B-9D73-E2551851FABE}" type="datetimeFigureOut">
              <a:rPr lang="en-US" dirty="0"/>
              <a:t>3/27/2019</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2" name="Group 1"/>
          <p:cNvGrpSpPr/>
          <p:nvPr/>
        </p:nvGrpSpPr>
        <p:grpSpPr>
          <a:xfrm>
            <a:off x="-1588" y="0"/>
            <a:ext cx="12193588" cy="6861555"/>
            <a:chOff x="-1588" y="0"/>
            <a:chExt cx="12193588" cy="6861555"/>
          </a:xfrm>
        </p:grpSpPr>
        <p:sp>
          <p:nvSpPr>
            <p:cNvPr id="12" name="Rectangle 11"/>
            <p:cNvSpPr/>
            <p:nvPr/>
          </p:nvSpPr>
          <p:spPr>
            <a:xfrm>
              <a:off x="0" y="0"/>
              <a:ext cx="12192000" cy="6858000"/>
            </a:xfrm>
            <a:prstGeom prst="rect">
              <a:avLst/>
            </a:prstGeom>
            <a:blipFill>
              <a:blip r:embed="rId19">
                <a:duotone>
                  <a:schemeClr val="dk2">
                    <a:shade val="69000"/>
                    <a:hueMod val="108000"/>
                    <a:satMod val="164000"/>
                    <a:lumMod val="74000"/>
                  </a:schemeClr>
                  <a:schemeClr val="dk2">
                    <a:tint val="96000"/>
                    <a:hueMod val="88000"/>
                    <a:satMod val="140000"/>
                    <a:lumMod val="132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1" name="Oval 20"/>
            <p:cNvSpPr/>
            <p:nvPr/>
          </p:nvSpPr>
          <p:spPr>
            <a:xfrm>
              <a:off x="8761412" y="1828800"/>
              <a:ext cx="2819400" cy="2819400"/>
            </a:xfrm>
            <a:prstGeom prst="ellipse">
              <a:avLst/>
            </a:prstGeom>
            <a:gradFill flip="none" rotWithShape="1">
              <a:gsLst>
                <a:gs pos="0">
                  <a:schemeClr val="accent5">
                    <a:alpha val="7000"/>
                  </a:schemeClr>
                </a:gs>
                <a:gs pos="69000">
                  <a:schemeClr val="accent5">
                    <a:alpha val="0"/>
                  </a:schemeClr>
                </a:gs>
                <a:gs pos="36000">
                  <a:schemeClr val="accent5">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Oval 22"/>
            <p:cNvSpPr/>
            <p:nvPr/>
          </p:nvSpPr>
          <p:spPr>
            <a:xfrm>
              <a:off x="8761412" y="5870955"/>
              <a:ext cx="990600" cy="990600"/>
            </a:xfrm>
            <a:prstGeom prst="ellipse">
              <a:avLst/>
            </a:prstGeom>
            <a:gradFill flip="none" rotWithShape="1">
              <a:gsLst>
                <a:gs pos="0">
                  <a:schemeClr val="accent5">
                    <a:alpha val="14000"/>
                  </a:schemeClr>
                </a:gs>
                <a:gs pos="66000">
                  <a:schemeClr val="accent5">
                    <a:alpha val="0"/>
                  </a:schemeClr>
                </a:gs>
                <a:gs pos="36000">
                  <a:schemeClr val="accent5">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1588" y="2667000"/>
              <a:ext cx="4191000" cy="4191000"/>
            </a:xfrm>
            <a:prstGeom prst="ellipse">
              <a:avLst/>
            </a:prstGeom>
            <a:gradFill flip="none" rotWithShape="1">
              <a:gsLst>
                <a:gs pos="0">
                  <a:schemeClr val="accent5">
                    <a:alpha val="11000"/>
                  </a:schemeClr>
                </a:gs>
                <a:gs pos="75000">
                  <a:schemeClr val="accent5">
                    <a:alpha val="0"/>
                  </a:schemeClr>
                </a:gs>
                <a:gs pos="36000">
                  <a:schemeClr val="accent5">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34"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7"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8"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30" name="Title Placeholder 1"/>
          <p:cNvSpPr>
            <a:spLocks noGrp="1"/>
          </p:cNvSpPr>
          <p:nvPr>
            <p:ph type="title"/>
          </p:nvPr>
        </p:nvSpPr>
        <p:spPr bwMode="gray">
          <a:xfrm>
            <a:off x="1154954" y="973668"/>
            <a:ext cx="8761413" cy="706964"/>
          </a:xfrm>
          <a:prstGeom prst="rect">
            <a:avLst/>
          </a:prstGeom>
        </p:spPr>
        <p:txBody>
          <a:bodyPr vert="horz" lIns="91440" tIns="45720" rIns="91440" bIns="45720" rtlCol="0" anchor="ctr">
            <a:noAutofit/>
          </a:bodyPr>
          <a:lstStyle/>
          <a:p>
            <a:r>
              <a:rPr lang="en-US"/>
              <a:t>Click to edit Master title style</a:t>
            </a:r>
            <a:endParaRPr lang="en-US" dirty="0"/>
          </a:p>
        </p:txBody>
      </p:sp>
      <p:sp>
        <p:nvSpPr>
          <p:cNvPr id="3" name="Text Placeholder 2"/>
          <p:cNvSpPr>
            <a:spLocks noGrp="1"/>
          </p:cNvSpPr>
          <p:nvPr>
            <p:ph type="body" idx="1"/>
          </p:nvPr>
        </p:nvSpPr>
        <p:spPr>
          <a:xfrm>
            <a:off x="1154954" y="2603500"/>
            <a:ext cx="8761413" cy="34163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10652760" y="6391656"/>
            <a:ext cx="990599" cy="304799"/>
          </a:xfrm>
          <a:prstGeom prst="rect">
            <a:avLst/>
          </a:prstGeom>
        </p:spPr>
        <p:txBody>
          <a:bodyPr vert="horz" lIns="91440" tIns="45720" rIns="91440" bIns="45720" rtlCol="0" anchor="ctr" anchorCtr="0"/>
          <a:lstStyle>
            <a:lvl1pPr algn="r">
              <a:defRPr sz="1000" b="1" i="0">
                <a:solidFill>
                  <a:schemeClr val="accent1"/>
                </a:solidFill>
              </a:defRPr>
            </a:lvl1pPr>
          </a:lstStyle>
          <a:p>
            <a:fld id="{90786BE5-D2A3-4BF0-8B30-D7403E61B3DC}" type="datetimeFigureOut">
              <a:rPr lang="en-US" dirty="0"/>
              <a:t>3/27/2019</a:t>
            </a:fld>
            <a:endParaRPr lang="en-US" dirty="0"/>
          </a:p>
        </p:txBody>
      </p:sp>
      <p:sp>
        <p:nvSpPr>
          <p:cNvPr id="5" name="Footer Placeholder 4"/>
          <p:cNvSpPr>
            <a:spLocks noGrp="1"/>
          </p:cNvSpPr>
          <p:nvPr>
            <p:ph type="ftr" sz="quarter" idx="3"/>
          </p:nvPr>
        </p:nvSpPr>
        <p:spPr>
          <a:xfrm>
            <a:off x="557784" y="6391656"/>
            <a:ext cx="3867912" cy="310896"/>
          </a:xfrm>
          <a:prstGeom prst="rect">
            <a:avLst/>
          </a:prstGeom>
        </p:spPr>
        <p:txBody>
          <a:bodyPr vert="horz" lIns="91440" tIns="45720" rIns="91440" bIns="45720" rtlCol="0" anchor="ctr" anchorCtr="0"/>
          <a:lstStyle>
            <a:lvl1pPr algn="l">
              <a:defRPr sz="1000" b="1" i="0">
                <a:solidFill>
                  <a:schemeClr val="accent1"/>
                </a:solidFill>
              </a:defRPr>
            </a:lvl1pPr>
          </a:lstStyle>
          <a:p>
            <a:r>
              <a:rPr lang="en-US" dirty="0"/>
              <a:t>
              </a:t>
            </a:r>
          </a:p>
        </p:txBody>
      </p:sp>
      <p:sp>
        <p:nvSpPr>
          <p:cNvPr id="29" name="Rectangle 28"/>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bg1"/>
                </a:solidFill>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15F35D-F964-405F-A139-4FE0107C483F}"/>
              </a:ext>
            </a:extLst>
          </p:cNvPr>
          <p:cNvSpPr>
            <a:spLocks noGrp="1"/>
          </p:cNvSpPr>
          <p:nvPr>
            <p:ph type="ctrTitle"/>
          </p:nvPr>
        </p:nvSpPr>
        <p:spPr/>
        <p:txBody>
          <a:bodyPr/>
          <a:lstStyle/>
          <a:p>
            <a:pPr algn="ctr"/>
            <a:r>
              <a:rPr lang="en-US" dirty="0"/>
              <a:t>QDROs </a:t>
            </a:r>
            <a:br>
              <a:rPr lang="en-US" dirty="0"/>
            </a:br>
            <a:r>
              <a:rPr lang="en-US" sz="3200" dirty="0"/>
              <a:t>Qualified Domestic Relations Orders</a:t>
            </a:r>
            <a:br>
              <a:rPr lang="en-US" dirty="0"/>
            </a:br>
            <a:endParaRPr lang="en-US" dirty="0"/>
          </a:p>
        </p:txBody>
      </p:sp>
      <p:sp>
        <p:nvSpPr>
          <p:cNvPr id="3" name="Subtitle 2">
            <a:extLst>
              <a:ext uri="{FF2B5EF4-FFF2-40B4-BE49-F238E27FC236}">
                <a16:creationId xmlns:a16="http://schemas.microsoft.com/office/drawing/2014/main" id="{4CABCE56-3837-4BF2-B175-F89B49CB6BF0}"/>
              </a:ext>
            </a:extLst>
          </p:cNvPr>
          <p:cNvSpPr>
            <a:spLocks noGrp="1"/>
          </p:cNvSpPr>
          <p:nvPr>
            <p:ph type="subTitle" idx="1"/>
          </p:nvPr>
        </p:nvSpPr>
        <p:spPr/>
        <p:txBody>
          <a:bodyPr/>
          <a:lstStyle/>
          <a:p>
            <a:pPr algn="ctr"/>
            <a:endParaRPr lang="en-US" dirty="0"/>
          </a:p>
          <a:p>
            <a:r>
              <a:rPr lang="en-US" dirty="0"/>
              <a:t>UAW-FCA-Ford-General Motors Legal services plan</a:t>
            </a:r>
          </a:p>
        </p:txBody>
      </p:sp>
    </p:spTree>
    <p:extLst>
      <p:ext uri="{BB962C8B-B14F-4D97-AF65-F5344CB8AC3E}">
        <p14:creationId xmlns:p14="http://schemas.microsoft.com/office/powerpoint/2010/main" val="9827429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E33042-FD52-462F-B7E4-390501E5DFDA}"/>
              </a:ext>
            </a:extLst>
          </p:cNvPr>
          <p:cNvSpPr>
            <a:spLocks noGrp="1"/>
          </p:cNvSpPr>
          <p:nvPr>
            <p:ph type="title"/>
          </p:nvPr>
        </p:nvSpPr>
        <p:spPr/>
        <p:txBody>
          <a:bodyPr/>
          <a:lstStyle/>
          <a:p>
            <a:r>
              <a:rPr lang="en-US" dirty="0"/>
              <a:t>QDRO Part 2 – Qualifying the order</a:t>
            </a:r>
          </a:p>
        </p:txBody>
      </p:sp>
      <p:sp>
        <p:nvSpPr>
          <p:cNvPr id="3" name="Content Placeholder 2">
            <a:extLst>
              <a:ext uri="{FF2B5EF4-FFF2-40B4-BE49-F238E27FC236}">
                <a16:creationId xmlns:a16="http://schemas.microsoft.com/office/drawing/2014/main" id="{1E43559E-649E-4DE4-A0FD-3A4BE1F19AA1}"/>
              </a:ext>
            </a:extLst>
          </p:cNvPr>
          <p:cNvSpPr>
            <a:spLocks noGrp="1"/>
          </p:cNvSpPr>
          <p:nvPr>
            <p:ph idx="1"/>
          </p:nvPr>
        </p:nvSpPr>
        <p:spPr>
          <a:xfrm>
            <a:off x="628650" y="2603500"/>
            <a:ext cx="10824210" cy="4003040"/>
          </a:xfrm>
        </p:spPr>
        <p:txBody>
          <a:bodyPr>
            <a:normAutofit/>
          </a:bodyPr>
          <a:lstStyle/>
          <a:p>
            <a:pPr lvl="0"/>
            <a:r>
              <a:rPr lang="en-US" sz="2000" dirty="0"/>
              <a:t>QDRO also refers to the specific domestic relations order that has been accepted by a retirement plan sponsored by an employer.</a:t>
            </a:r>
          </a:p>
          <a:p>
            <a:pPr lvl="1"/>
            <a:r>
              <a:rPr lang="en-US" sz="2000" dirty="0"/>
              <a:t>The retirement plan must accept the order and deem the order qualified.</a:t>
            </a:r>
          </a:p>
          <a:p>
            <a:pPr lvl="1"/>
            <a:r>
              <a:rPr lang="en-US" sz="2000" dirty="0"/>
              <a:t>The division of the retirement benefits is not effective until the order is qualified by the plan.</a:t>
            </a:r>
          </a:p>
          <a:p>
            <a:pPr lvl="1"/>
            <a:r>
              <a:rPr lang="en-US" sz="2000" dirty="0"/>
              <a:t>Many plans have specific requirements and particular forms that must be used or the plan will not qualify the QDRO.</a:t>
            </a:r>
          </a:p>
          <a:p>
            <a:r>
              <a:rPr lang="en-US" sz="2000" b="1" dirty="0"/>
              <a:t>The retirement plan must have a QDRO on file to pay benefits to the former spouse.</a:t>
            </a:r>
          </a:p>
        </p:txBody>
      </p:sp>
    </p:spTree>
    <p:extLst>
      <p:ext uri="{BB962C8B-B14F-4D97-AF65-F5344CB8AC3E}">
        <p14:creationId xmlns:p14="http://schemas.microsoft.com/office/powerpoint/2010/main" val="120934540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841C38AB-2683-4C70-9413-13680F68AF0E}"/>
              </a:ext>
            </a:extLst>
          </p:cNvPr>
          <p:cNvSpPr>
            <a:spLocks noGrp="1"/>
          </p:cNvSpPr>
          <p:nvPr>
            <p:ph type="title"/>
          </p:nvPr>
        </p:nvSpPr>
        <p:spPr/>
        <p:txBody>
          <a:bodyPr/>
          <a:lstStyle/>
          <a:p>
            <a:pPr algn="ctr"/>
            <a:r>
              <a:rPr lang="en-US" dirty="0"/>
              <a:t>QDRO – The parties</a:t>
            </a:r>
          </a:p>
        </p:txBody>
      </p:sp>
      <p:sp>
        <p:nvSpPr>
          <p:cNvPr id="5" name="Content Placeholder 4">
            <a:extLst>
              <a:ext uri="{FF2B5EF4-FFF2-40B4-BE49-F238E27FC236}">
                <a16:creationId xmlns:a16="http://schemas.microsoft.com/office/drawing/2014/main" id="{40D22F62-82B9-4EB0-9847-72BC16A6009C}"/>
              </a:ext>
            </a:extLst>
          </p:cNvPr>
          <p:cNvSpPr>
            <a:spLocks noGrp="1"/>
          </p:cNvSpPr>
          <p:nvPr>
            <p:ph sz="half" idx="1"/>
          </p:nvPr>
        </p:nvSpPr>
        <p:spPr/>
        <p:txBody>
          <a:bodyPr>
            <a:normAutofit/>
          </a:bodyPr>
          <a:lstStyle/>
          <a:p>
            <a:r>
              <a:rPr lang="en-US" sz="2400" u="sng" dirty="0"/>
              <a:t>The Participant</a:t>
            </a:r>
          </a:p>
          <a:p>
            <a:r>
              <a:rPr lang="en-US" sz="2000" dirty="0"/>
              <a:t>The person who earned the benefit</a:t>
            </a:r>
          </a:p>
          <a:p>
            <a:pPr lvl="1"/>
            <a:r>
              <a:rPr lang="en-US" sz="2000" dirty="0"/>
              <a:t>Current employee of the company with the retirement plan, or</a:t>
            </a:r>
          </a:p>
          <a:p>
            <a:pPr lvl="1"/>
            <a:r>
              <a:rPr lang="en-US" sz="2000" dirty="0"/>
              <a:t>Retiree of the company</a:t>
            </a:r>
          </a:p>
          <a:p>
            <a:pPr marL="0" indent="0">
              <a:buNone/>
            </a:pPr>
            <a:endParaRPr lang="en-US" sz="2400" dirty="0"/>
          </a:p>
        </p:txBody>
      </p:sp>
      <p:sp>
        <p:nvSpPr>
          <p:cNvPr id="6" name="Content Placeholder 5">
            <a:extLst>
              <a:ext uri="{FF2B5EF4-FFF2-40B4-BE49-F238E27FC236}">
                <a16:creationId xmlns:a16="http://schemas.microsoft.com/office/drawing/2014/main" id="{A2DE3A6A-FAAE-4C8C-8516-ADB970AC24B3}"/>
              </a:ext>
            </a:extLst>
          </p:cNvPr>
          <p:cNvSpPr>
            <a:spLocks noGrp="1"/>
          </p:cNvSpPr>
          <p:nvPr>
            <p:ph sz="half" idx="2"/>
          </p:nvPr>
        </p:nvSpPr>
        <p:spPr/>
        <p:txBody>
          <a:bodyPr>
            <a:normAutofit/>
          </a:bodyPr>
          <a:lstStyle/>
          <a:p>
            <a:r>
              <a:rPr lang="en-US" sz="2400" u="sng" dirty="0"/>
              <a:t>The Alternate Payee </a:t>
            </a:r>
          </a:p>
          <a:p>
            <a:pPr lvl="1"/>
            <a:r>
              <a:rPr lang="en-US" sz="2000" dirty="0"/>
              <a:t>The former spouse</a:t>
            </a:r>
          </a:p>
          <a:p>
            <a:pPr lvl="1"/>
            <a:r>
              <a:rPr lang="en-US" sz="2000" dirty="0"/>
              <a:t>The person designated to receive a share of the Participant’s benefit</a:t>
            </a:r>
          </a:p>
          <a:p>
            <a:endParaRPr lang="en-US" sz="2400" dirty="0"/>
          </a:p>
        </p:txBody>
      </p:sp>
    </p:spTree>
    <p:extLst>
      <p:ext uri="{BB962C8B-B14F-4D97-AF65-F5344CB8AC3E}">
        <p14:creationId xmlns:p14="http://schemas.microsoft.com/office/powerpoint/2010/main" val="15404284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1465860-FBE8-496A-AB41-F4DA856B2037}"/>
              </a:ext>
            </a:extLst>
          </p:cNvPr>
          <p:cNvSpPr>
            <a:spLocks noGrp="1"/>
          </p:cNvSpPr>
          <p:nvPr>
            <p:ph type="title"/>
          </p:nvPr>
        </p:nvSpPr>
        <p:spPr/>
        <p:txBody>
          <a:bodyPr/>
          <a:lstStyle/>
          <a:p>
            <a:r>
              <a:rPr lang="en-US" dirty="0"/>
              <a:t>Dividing the pension – shared interest</a:t>
            </a:r>
          </a:p>
        </p:txBody>
      </p:sp>
      <p:sp>
        <p:nvSpPr>
          <p:cNvPr id="6" name="Content Placeholder 5">
            <a:extLst>
              <a:ext uri="{FF2B5EF4-FFF2-40B4-BE49-F238E27FC236}">
                <a16:creationId xmlns:a16="http://schemas.microsoft.com/office/drawing/2014/main" id="{E25AAD09-69AF-4F59-BFF5-70B2CF80B1B7}"/>
              </a:ext>
            </a:extLst>
          </p:cNvPr>
          <p:cNvSpPr>
            <a:spLocks noGrp="1"/>
          </p:cNvSpPr>
          <p:nvPr>
            <p:ph idx="1"/>
          </p:nvPr>
        </p:nvSpPr>
        <p:spPr>
          <a:xfrm>
            <a:off x="377190" y="2562578"/>
            <a:ext cx="11224260" cy="4055392"/>
          </a:xfrm>
        </p:spPr>
        <p:txBody>
          <a:bodyPr>
            <a:normAutofit fontScale="32500" lnSpcReduction="20000"/>
          </a:bodyPr>
          <a:lstStyle/>
          <a:p>
            <a:r>
              <a:rPr lang="en-US" sz="7400" dirty="0"/>
              <a:t>The Alternate Payee gets a portion of the Participant's benefits when the Participant retires.</a:t>
            </a:r>
          </a:p>
          <a:p>
            <a:pPr lvl="1"/>
            <a:r>
              <a:rPr lang="en-US" sz="7200" dirty="0"/>
              <a:t>Generally, the Alternate Payee has to wait until the Participant actually retires before getting a portion of benefits, although some plans may permit an earlier start.</a:t>
            </a:r>
          </a:p>
          <a:p>
            <a:pPr lvl="0"/>
            <a:r>
              <a:rPr lang="en-US" sz="7400" dirty="0"/>
              <a:t>The Alternate Payee's share of the benefits tracks the Participant’s benefits.</a:t>
            </a:r>
          </a:p>
          <a:p>
            <a:pPr lvl="0"/>
            <a:r>
              <a:rPr lang="en-US" sz="7400" dirty="0"/>
              <a:t>The benefits are calculated solely on the Participant’s age, vested benefit, life expectancy, etc. </a:t>
            </a:r>
          </a:p>
          <a:p>
            <a:pPr lvl="0"/>
            <a:r>
              <a:rPr lang="en-US" sz="7400" dirty="0"/>
              <a:t>There can be a cost to a shared interest division (meaning the monthly Participant payment will be reduced by that amount).</a:t>
            </a:r>
          </a:p>
          <a:p>
            <a:pPr marL="0" indent="0">
              <a:buNone/>
            </a:pPr>
            <a:endParaRPr lang="en-US" sz="7400" dirty="0"/>
          </a:p>
          <a:p>
            <a:endParaRPr lang="en-US" dirty="0"/>
          </a:p>
        </p:txBody>
      </p:sp>
    </p:spTree>
    <p:extLst>
      <p:ext uri="{BB962C8B-B14F-4D97-AF65-F5344CB8AC3E}">
        <p14:creationId xmlns:p14="http://schemas.microsoft.com/office/powerpoint/2010/main" val="12490087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057BF6-9E53-4613-A184-5F53F7C4E9EE}"/>
              </a:ext>
            </a:extLst>
          </p:cNvPr>
          <p:cNvSpPr>
            <a:spLocks noGrp="1"/>
          </p:cNvSpPr>
          <p:nvPr>
            <p:ph type="title"/>
          </p:nvPr>
        </p:nvSpPr>
        <p:spPr/>
        <p:txBody>
          <a:bodyPr/>
          <a:lstStyle/>
          <a:p>
            <a:r>
              <a:rPr lang="en-US" dirty="0"/>
              <a:t>Dividing the pension: shared interest (continued)</a:t>
            </a:r>
          </a:p>
        </p:txBody>
      </p:sp>
      <p:sp>
        <p:nvSpPr>
          <p:cNvPr id="3" name="Content Placeholder 2">
            <a:extLst>
              <a:ext uri="{FF2B5EF4-FFF2-40B4-BE49-F238E27FC236}">
                <a16:creationId xmlns:a16="http://schemas.microsoft.com/office/drawing/2014/main" id="{994AC5D7-40BE-4B8D-BF4E-09E6A4606F03}"/>
              </a:ext>
            </a:extLst>
          </p:cNvPr>
          <p:cNvSpPr>
            <a:spLocks noGrp="1"/>
          </p:cNvSpPr>
          <p:nvPr>
            <p:ph idx="1"/>
          </p:nvPr>
        </p:nvSpPr>
        <p:spPr/>
        <p:txBody>
          <a:bodyPr>
            <a:normAutofit fontScale="32500" lnSpcReduction="20000"/>
          </a:bodyPr>
          <a:lstStyle/>
          <a:p>
            <a:pPr lvl="0"/>
            <a:r>
              <a:rPr lang="en-US" sz="7400" dirty="0"/>
              <a:t>Advantage of using this method:</a:t>
            </a:r>
          </a:p>
          <a:p>
            <a:pPr lvl="1"/>
            <a:r>
              <a:rPr lang="en-US" sz="7200" dirty="0"/>
              <a:t>If the Alternate Payee dies, his/her share of the pension payment will revert to the Participant.</a:t>
            </a:r>
          </a:p>
          <a:p>
            <a:pPr lvl="2"/>
            <a:r>
              <a:rPr lang="en-US" sz="6000" i="1" dirty="0"/>
              <a:t>John is the Participant. Upon his divorce from Mary, a QDRO was approved which created a shared interest division in which Mary gets 35% of John’s pension. John retires and gets 65% of the monthly pension payment and Mary gets 35%. Mary dies. After Mary’s death, John gets 100% of the monthly pension payment.</a:t>
            </a:r>
            <a:endParaRPr lang="en-US" sz="6000" dirty="0"/>
          </a:p>
          <a:p>
            <a:endParaRPr lang="en-US" dirty="0"/>
          </a:p>
        </p:txBody>
      </p:sp>
    </p:spTree>
    <p:extLst>
      <p:ext uri="{BB962C8B-B14F-4D97-AF65-F5344CB8AC3E}">
        <p14:creationId xmlns:p14="http://schemas.microsoft.com/office/powerpoint/2010/main" val="26785580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E67B97-3992-4DCA-A3D1-86F4CE6DFB04}"/>
              </a:ext>
            </a:extLst>
          </p:cNvPr>
          <p:cNvSpPr>
            <a:spLocks noGrp="1"/>
          </p:cNvSpPr>
          <p:nvPr>
            <p:ph type="title"/>
          </p:nvPr>
        </p:nvSpPr>
        <p:spPr>
          <a:xfrm>
            <a:off x="808074" y="973669"/>
            <a:ext cx="9172539" cy="706964"/>
          </a:xfrm>
        </p:spPr>
        <p:txBody>
          <a:bodyPr/>
          <a:lstStyle/>
          <a:p>
            <a:pPr algn="ctr"/>
            <a:r>
              <a:rPr lang="en-US" dirty="0"/>
              <a:t>Dividing the pension – separate interest</a:t>
            </a:r>
          </a:p>
        </p:txBody>
      </p:sp>
      <p:sp>
        <p:nvSpPr>
          <p:cNvPr id="3" name="Content Placeholder 2">
            <a:extLst>
              <a:ext uri="{FF2B5EF4-FFF2-40B4-BE49-F238E27FC236}">
                <a16:creationId xmlns:a16="http://schemas.microsoft.com/office/drawing/2014/main" id="{3FF64075-C1C4-4453-A4CF-C3664E0EA5D8}"/>
              </a:ext>
            </a:extLst>
          </p:cNvPr>
          <p:cNvSpPr>
            <a:spLocks noGrp="1"/>
          </p:cNvSpPr>
          <p:nvPr>
            <p:ph idx="1"/>
          </p:nvPr>
        </p:nvSpPr>
        <p:spPr>
          <a:xfrm>
            <a:off x="320040" y="2603500"/>
            <a:ext cx="11441430" cy="4105910"/>
          </a:xfrm>
        </p:spPr>
        <p:txBody>
          <a:bodyPr>
            <a:normAutofit/>
          </a:bodyPr>
          <a:lstStyle/>
          <a:p>
            <a:r>
              <a:rPr lang="en-US" dirty="0"/>
              <a:t>The Alternate Payee's share of benefits is “actuarially adjusted” to his/her life expectancy. </a:t>
            </a:r>
          </a:p>
          <a:p>
            <a:pPr lvl="0"/>
            <a:r>
              <a:rPr lang="en-US" dirty="0"/>
              <a:t>The assigned portion of the benefits is carved out and the Alternate Payee’s benefit share is paid separately from the Participant’s share.</a:t>
            </a:r>
          </a:p>
          <a:p>
            <a:pPr lvl="0"/>
            <a:r>
              <a:rPr lang="en-US" dirty="0"/>
              <a:t>The Participant doesn’t have to pay a Shared Interest benefit fee, saving a small percent each month.</a:t>
            </a:r>
          </a:p>
          <a:p>
            <a:pPr lvl="0"/>
            <a:r>
              <a:rPr lang="en-US" dirty="0"/>
              <a:t>Disadvantage of using this method:</a:t>
            </a:r>
          </a:p>
          <a:p>
            <a:pPr lvl="1"/>
            <a:r>
              <a:rPr lang="en-US" dirty="0"/>
              <a:t>If the Alternate Payee dies, the Participant isn’t entitled to their share of the retirement benefit. It is lost to the Participant forever once the Alternate Payee’s benefit goes into pay status.</a:t>
            </a:r>
          </a:p>
          <a:p>
            <a:pPr lvl="2"/>
            <a:r>
              <a:rPr lang="en-US" i="1" dirty="0"/>
              <a:t>John is the Participant. Upon his divorce from Mary, a QDRO was approved which created a separate interest division in which Mary received 35% of John’s pension. John retires and gets 65% of the monthly pension payment and Mary gets 35%. Mary dies. John still gets only 65% of the pension.</a:t>
            </a:r>
            <a:endParaRPr lang="en-US" sz="1600" dirty="0"/>
          </a:p>
          <a:p>
            <a:endParaRPr lang="en-US" dirty="0"/>
          </a:p>
        </p:txBody>
      </p:sp>
    </p:spTree>
    <p:extLst>
      <p:ext uri="{BB962C8B-B14F-4D97-AF65-F5344CB8AC3E}">
        <p14:creationId xmlns:p14="http://schemas.microsoft.com/office/powerpoint/2010/main" val="324647529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F72A058-7AB8-4847-969D-FB50F164F54D}"/>
              </a:ext>
            </a:extLst>
          </p:cNvPr>
          <p:cNvSpPr>
            <a:spLocks noGrp="1"/>
          </p:cNvSpPr>
          <p:nvPr>
            <p:ph type="title"/>
          </p:nvPr>
        </p:nvSpPr>
        <p:spPr>
          <a:xfrm>
            <a:off x="818707" y="1016199"/>
            <a:ext cx="9452344" cy="706964"/>
          </a:xfrm>
        </p:spPr>
        <p:txBody>
          <a:bodyPr/>
          <a:lstStyle/>
          <a:p>
            <a:r>
              <a:rPr lang="en-US" dirty="0"/>
              <a:t>Considerations when dividing the pension</a:t>
            </a:r>
          </a:p>
        </p:txBody>
      </p:sp>
      <p:sp>
        <p:nvSpPr>
          <p:cNvPr id="3" name="Content Placeholder 2">
            <a:extLst>
              <a:ext uri="{FF2B5EF4-FFF2-40B4-BE49-F238E27FC236}">
                <a16:creationId xmlns:a16="http://schemas.microsoft.com/office/drawing/2014/main" id="{9020A775-5F7D-443E-86D4-9A0D0B7843C5}"/>
              </a:ext>
            </a:extLst>
          </p:cNvPr>
          <p:cNvSpPr>
            <a:spLocks noGrp="1"/>
          </p:cNvSpPr>
          <p:nvPr>
            <p:ph idx="1"/>
          </p:nvPr>
        </p:nvSpPr>
        <p:spPr>
          <a:xfrm>
            <a:off x="502920" y="2603500"/>
            <a:ext cx="10949940" cy="3945890"/>
          </a:xfrm>
        </p:spPr>
        <p:txBody>
          <a:bodyPr>
            <a:normAutofit/>
          </a:bodyPr>
          <a:lstStyle/>
          <a:p>
            <a:pPr lvl="0"/>
            <a:r>
              <a:rPr lang="en-US" sz="2000" dirty="0"/>
              <a:t>Years of employment</a:t>
            </a:r>
          </a:p>
          <a:p>
            <a:pPr lvl="0"/>
            <a:r>
              <a:rPr lang="en-US" sz="2000" dirty="0"/>
              <a:t>Length of marriage. </a:t>
            </a:r>
            <a:r>
              <a:rPr lang="en-US" sz="1800" dirty="0"/>
              <a:t>Was the Participant married the entire time they worked for the company providing the pension or just a few years?</a:t>
            </a:r>
          </a:p>
          <a:p>
            <a:pPr lvl="0"/>
            <a:r>
              <a:rPr lang="en-US" sz="2000" dirty="0"/>
              <a:t>Pay status. </a:t>
            </a:r>
            <a:r>
              <a:rPr lang="en-US" sz="1800" dirty="0"/>
              <a:t>Does the Participant already get a pension payment or are they far from retirement?</a:t>
            </a:r>
          </a:p>
          <a:p>
            <a:pPr lvl="0"/>
            <a:r>
              <a:rPr lang="en-US" sz="2000" dirty="0"/>
              <a:t>Whether the Alternate Payee has retirement benefits</a:t>
            </a:r>
          </a:p>
          <a:p>
            <a:pPr lvl="0"/>
            <a:r>
              <a:rPr lang="en-US" sz="2000" dirty="0"/>
              <a:t>Financial status of each party</a:t>
            </a:r>
          </a:p>
          <a:p>
            <a:pPr lvl="0"/>
            <a:r>
              <a:rPr lang="en-US" sz="2000" dirty="0"/>
              <a:t>The rules of each party’s pension plan</a:t>
            </a:r>
          </a:p>
          <a:p>
            <a:pPr lvl="0"/>
            <a:r>
              <a:rPr lang="en-US" sz="2000" dirty="0"/>
              <a:t>The general court practice in your area. How are the courts in your area likely to divide the pension? Knowing this helps negotiate a fair and reasonable settlement.</a:t>
            </a:r>
          </a:p>
          <a:p>
            <a:endParaRPr lang="en-US" dirty="0"/>
          </a:p>
        </p:txBody>
      </p:sp>
    </p:spTree>
    <p:extLst>
      <p:ext uri="{BB962C8B-B14F-4D97-AF65-F5344CB8AC3E}">
        <p14:creationId xmlns:p14="http://schemas.microsoft.com/office/powerpoint/2010/main" val="36733215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7D79B0-E0C0-466F-A127-0C99D9715760}"/>
              </a:ext>
            </a:extLst>
          </p:cNvPr>
          <p:cNvSpPr>
            <a:spLocks noGrp="1"/>
          </p:cNvSpPr>
          <p:nvPr>
            <p:ph type="title"/>
          </p:nvPr>
        </p:nvSpPr>
        <p:spPr/>
        <p:txBody>
          <a:bodyPr/>
          <a:lstStyle/>
          <a:p>
            <a:r>
              <a:rPr lang="en-US" dirty="0"/>
              <a:t>QDROs and other retirement benefits</a:t>
            </a:r>
          </a:p>
        </p:txBody>
      </p:sp>
      <p:sp>
        <p:nvSpPr>
          <p:cNvPr id="3" name="Content Placeholder 2">
            <a:extLst>
              <a:ext uri="{FF2B5EF4-FFF2-40B4-BE49-F238E27FC236}">
                <a16:creationId xmlns:a16="http://schemas.microsoft.com/office/drawing/2014/main" id="{4DFF60FA-59F2-478E-B4F2-46D538AD13E2}"/>
              </a:ext>
            </a:extLst>
          </p:cNvPr>
          <p:cNvSpPr>
            <a:spLocks noGrp="1"/>
          </p:cNvSpPr>
          <p:nvPr>
            <p:ph idx="1"/>
          </p:nvPr>
        </p:nvSpPr>
        <p:spPr>
          <a:xfrm>
            <a:off x="662940" y="2603500"/>
            <a:ext cx="10744200" cy="3980180"/>
          </a:xfrm>
        </p:spPr>
        <p:txBody>
          <a:bodyPr>
            <a:normAutofit fontScale="92500" lnSpcReduction="10000"/>
          </a:bodyPr>
          <a:lstStyle/>
          <a:p>
            <a:pPr lvl="0">
              <a:buFont typeface="Wingdings" panose="05000000000000000000" pitchFamily="2" charset="2"/>
              <a:buChar char="Ø"/>
            </a:pPr>
            <a:r>
              <a:rPr lang="en-US" sz="1900" dirty="0"/>
              <a:t>Supplemental benefits</a:t>
            </a:r>
          </a:p>
          <a:p>
            <a:pPr lvl="1">
              <a:buFont typeface="Wingdings" panose="05000000000000000000" pitchFamily="2" charset="2"/>
              <a:buChar char="Ø"/>
            </a:pPr>
            <a:r>
              <a:rPr lang="en-US" sz="1900" dirty="0"/>
              <a:t>Some pension plans pay a supplemental benefit until the Participant reaches full retirement age.</a:t>
            </a:r>
          </a:p>
          <a:p>
            <a:pPr lvl="1">
              <a:buFont typeface="Wingdings" panose="05000000000000000000" pitchFamily="2" charset="2"/>
              <a:buChar char="Ø"/>
            </a:pPr>
            <a:r>
              <a:rPr lang="en-US" sz="1900" dirty="0"/>
              <a:t>If the Participant does not retire until age 66, the supplemental benefit is never paid. The Participant should not commit to splitting a benefit he/she may never get.</a:t>
            </a:r>
          </a:p>
          <a:p>
            <a:pPr>
              <a:buFont typeface="Wingdings" panose="05000000000000000000" pitchFamily="2" charset="2"/>
              <a:buChar char="Ø"/>
            </a:pPr>
            <a:r>
              <a:rPr lang="en-US" sz="1900" dirty="0"/>
              <a:t> Increase in the benefit</a:t>
            </a:r>
          </a:p>
          <a:p>
            <a:pPr lvl="1">
              <a:buFont typeface="Wingdings" panose="05000000000000000000" pitchFamily="2" charset="2"/>
              <a:buChar char="Ø"/>
            </a:pPr>
            <a:r>
              <a:rPr lang="en-US" sz="1900" dirty="0"/>
              <a:t>Some pensions provide for increases in the monthly benefit over time.</a:t>
            </a:r>
          </a:p>
          <a:p>
            <a:pPr lvl="1">
              <a:buFont typeface="Wingdings" panose="05000000000000000000" pitchFamily="2" charset="2"/>
              <a:buChar char="Ø"/>
            </a:pPr>
            <a:r>
              <a:rPr lang="en-US" sz="1900" dirty="0"/>
              <a:t>The QDRO can state that the Alternate Payee gets his/her portion as of a particular date – perhaps the date the JOD is entered – with no increases. This means all future increases go to the Participant.</a:t>
            </a:r>
          </a:p>
          <a:p>
            <a:pPr lvl="1">
              <a:buFont typeface="Wingdings" panose="05000000000000000000" pitchFamily="2" charset="2"/>
              <a:buChar char="Ø"/>
            </a:pPr>
            <a:r>
              <a:rPr lang="en-US" sz="1900" dirty="0"/>
              <a:t>The QDRO can give the Alternate Payee a pro-rata share of the increase. For example, if the Alternate Payee gets 50% of the pension, he/she also gets 50% of the increase.</a:t>
            </a:r>
          </a:p>
          <a:p>
            <a:endParaRPr lang="en-US" dirty="0"/>
          </a:p>
          <a:p>
            <a:pPr lvl="1"/>
            <a:endParaRPr lang="en-US" dirty="0"/>
          </a:p>
        </p:txBody>
      </p:sp>
    </p:spTree>
    <p:extLst>
      <p:ext uri="{BB962C8B-B14F-4D97-AF65-F5344CB8AC3E}">
        <p14:creationId xmlns:p14="http://schemas.microsoft.com/office/powerpoint/2010/main" val="33543362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53547D-2179-4FDC-B41D-FA61CFC29E4C}"/>
              </a:ext>
            </a:extLst>
          </p:cNvPr>
          <p:cNvSpPr>
            <a:spLocks noGrp="1"/>
          </p:cNvSpPr>
          <p:nvPr>
            <p:ph type="title"/>
          </p:nvPr>
        </p:nvSpPr>
        <p:spPr/>
        <p:txBody>
          <a:bodyPr/>
          <a:lstStyle/>
          <a:p>
            <a:pPr algn="ctr"/>
            <a:r>
              <a:rPr lang="en-US" dirty="0"/>
              <a:t>When do the Alternate Payee’s payments begin?</a:t>
            </a:r>
          </a:p>
        </p:txBody>
      </p:sp>
      <p:sp>
        <p:nvSpPr>
          <p:cNvPr id="3" name="Content Placeholder 2">
            <a:extLst>
              <a:ext uri="{FF2B5EF4-FFF2-40B4-BE49-F238E27FC236}">
                <a16:creationId xmlns:a16="http://schemas.microsoft.com/office/drawing/2014/main" id="{C3974C66-AABF-48D8-A146-96110D624A70}"/>
              </a:ext>
            </a:extLst>
          </p:cNvPr>
          <p:cNvSpPr>
            <a:spLocks noGrp="1"/>
          </p:cNvSpPr>
          <p:nvPr>
            <p:ph idx="1"/>
          </p:nvPr>
        </p:nvSpPr>
        <p:spPr/>
        <p:txBody>
          <a:bodyPr/>
          <a:lstStyle/>
          <a:p>
            <a:endParaRPr lang="en-US" sz="2000" dirty="0"/>
          </a:p>
          <a:p>
            <a:r>
              <a:rPr lang="en-US" sz="2000" dirty="0"/>
              <a:t>The Alternate Payee’s benefits usually begin when the Participant starts getting benefits.</a:t>
            </a:r>
          </a:p>
          <a:p>
            <a:pPr lvl="0"/>
            <a:r>
              <a:rPr lang="en-US" sz="2000" dirty="0"/>
              <a:t>If a retirement plan permits, the Alternate Payee may start getting payments when the Participant is eligible for retirement even if the Participant has not yet started collecting benefits.</a:t>
            </a:r>
          </a:p>
          <a:p>
            <a:pPr lvl="0"/>
            <a:r>
              <a:rPr lang="en-US" sz="2000" dirty="0"/>
              <a:t>Again, each retirement plan has its own rules and they should be carefully reviewed by your attorney before your QDRO is prepared.</a:t>
            </a:r>
          </a:p>
          <a:p>
            <a:pPr marL="0" indent="0">
              <a:buNone/>
            </a:pPr>
            <a:endParaRPr lang="en-US" dirty="0"/>
          </a:p>
        </p:txBody>
      </p:sp>
    </p:spTree>
    <p:extLst>
      <p:ext uri="{BB962C8B-B14F-4D97-AF65-F5344CB8AC3E}">
        <p14:creationId xmlns:p14="http://schemas.microsoft.com/office/powerpoint/2010/main" val="75202197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A193D8A1-FA77-4724-8F5F-C951C9B2AACE}"/>
              </a:ext>
            </a:extLst>
          </p:cNvPr>
          <p:cNvSpPr>
            <a:spLocks noGrp="1"/>
          </p:cNvSpPr>
          <p:nvPr>
            <p:ph type="title"/>
          </p:nvPr>
        </p:nvSpPr>
        <p:spPr/>
        <p:txBody>
          <a:bodyPr/>
          <a:lstStyle/>
          <a:p>
            <a:pPr algn="ctr"/>
            <a:r>
              <a:rPr lang="en-US" dirty="0"/>
              <a:t>Examples</a:t>
            </a:r>
            <a:r>
              <a:rPr lang="en-US" b="1" dirty="0"/>
              <a:t> </a:t>
            </a:r>
            <a:r>
              <a:rPr lang="en-US" dirty="0"/>
              <a:t>of retirement plan divisions</a:t>
            </a:r>
          </a:p>
        </p:txBody>
      </p:sp>
      <p:sp>
        <p:nvSpPr>
          <p:cNvPr id="5" name="Text Placeholder 4">
            <a:extLst>
              <a:ext uri="{FF2B5EF4-FFF2-40B4-BE49-F238E27FC236}">
                <a16:creationId xmlns:a16="http://schemas.microsoft.com/office/drawing/2014/main" id="{9D3B6D9A-C69C-4BF6-883F-888AA15D2661}"/>
              </a:ext>
            </a:extLst>
          </p:cNvPr>
          <p:cNvSpPr>
            <a:spLocks noGrp="1"/>
          </p:cNvSpPr>
          <p:nvPr>
            <p:ph type="body" idx="1"/>
          </p:nvPr>
        </p:nvSpPr>
        <p:spPr>
          <a:xfrm>
            <a:off x="1164883" y="2220112"/>
            <a:ext cx="3161029" cy="925830"/>
          </a:xfrm>
        </p:spPr>
        <p:txBody>
          <a:bodyPr/>
          <a:lstStyle/>
          <a:p>
            <a:r>
              <a:rPr lang="en-US" sz="2000" dirty="0"/>
              <a:t>Long marriage, long seniority, retiring soon</a:t>
            </a:r>
          </a:p>
        </p:txBody>
      </p:sp>
      <p:sp>
        <p:nvSpPr>
          <p:cNvPr id="8" name="Text Placeholder 7">
            <a:extLst>
              <a:ext uri="{FF2B5EF4-FFF2-40B4-BE49-F238E27FC236}">
                <a16:creationId xmlns:a16="http://schemas.microsoft.com/office/drawing/2014/main" id="{9B6CD41B-EC47-4F72-AE12-286CF3597AD0}"/>
              </a:ext>
            </a:extLst>
          </p:cNvPr>
          <p:cNvSpPr>
            <a:spLocks noGrp="1"/>
          </p:cNvSpPr>
          <p:nvPr>
            <p:ph type="body" sz="half" idx="15"/>
          </p:nvPr>
        </p:nvSpPr>
        <p:spPr>
          <a:xfrm>
            <a:off x="1144271" y="3210136"/>
            <a:ext cx="3108555" cy="3303270"/>
          </a:xfrm>
        </p:spPr>
        <p:txBody>
          <a:bodyPr>
            <a:normAutofit fontScale="25000" lnSpcReduction="20000"/>
          </a:bodyPr>
          <a:lstStyle/>
          <a:p>
            <a:r>
              <a:rPr lang="en-US" sz="6400" dirty="0"/>
              <a:t>Participant employed for 28 years	                                     </a:t>
            </a:r>
          </a:p>
          <a:p>
            <a:r>
              <a:rPr lang="en-US" sz="6400" dirty="0"/>
              <a:t>Retiring in 2 years		</a:t>
            </a:r>
          </a:p>
          <a:p>
            <a:r>
              <a:rPr lang="en-US" sz="6400" dirty="0"/>
              <a:t>Married for 30 years, so 100% of pension earned during marriage	</a:t>
            </a:r>
          </a:p>
          <a:p>
            <a:r>
              <a:rPr lang="en-US" sz="6400" dirty="0"/>
              <a:t>Alternate Payee – no retirement benefits</a:t>
            </a:r>
          </a:p>
          <a:p>
            <a:r>
              <a:rPr lang="en-US" sz="6400" dirty="0"/>
              <a:t>Division – 50% each</a:t>
            </a:r>
          </a:p>
          <a:p>
            <a:r>
              <a:rPr lang="en-US" sz="6400" dirty="0"/>
              <a:t>Monthly benefit - $1,200</a:t>
            </a:r>
          </a:p>
          <a:p>
            <a:r>
              <a:rPr lang="en-US" sz="6400" dirty="0"/>
              <a:t>Payable upon Participant getting benefits - $600/month each</a:t>
            </a:r>
          </a:p>
          <a:p>
            <a:r>
              <a:rPr lang="en-US" sz="4900" dirty="0"/>
              <a:t> </a:t>
            </a:r>
          </a:p>
          <a:p>
            <a:endParaRPr lang="en-US" dirty="0"/>
          </a:p>
        </p:txBody>
      </p:sp>
      <p:sp>
        <p:nvSpPr>
          <p:cNvPr id="6" name="Text Placeholder 5">
            <a:extLst>
              <a:ext uri="{FF2B5EF4-FFF2-40B4-BE49-F238E27FC236}">
                <a16:creationId xmlns:a16="http://schemas.microsoft.com/office/drawing/2014/main" id="{6D6D4229-FD1B-44E0-8980-A2F9855DFBF5}"/>
              </a:ext>
            </a:extLst>
          </p:cNvPr>
          <p:cNvSpPr>
            <a:spLocks noGrp="1"/>
          </p:cNvSpPr>
          <p:nvPr>
            <p:ph type="body" sz="quarter" idx="3"/>
          </p:nvPr>
        </p:nvSpPr>
        <p:spPr>
          <a:xfrm>
            <a:off x="4541769" y="2503171"/>
            <a:ext cx="3145380" cy="925829"/>
          </a:xfrm>
        </p:spPr>
        <p:txBody>
          <a:bodyPr/>
          <a:lstStyle/>
          <a:p>
            <a:r>
              <a:rPr lang="en-US" sz="2000" dirty="0"/>
              <a:t>Short marriage, short seniority, long time until retirement</a:t>
            </a:r>
          </a:p>
        </p:txBody>
      </p:sp>
      <p:sp>
        <p:nvSpPr>
          <p:cNvPr id="9" name="Text Placeholder 8">
            <a:extLst>
              <a:ext uri="{FF2B5EF4-FFF2-40B4-BE49-F238E27FC236}">
                <a16:creationId xmlns:a16="http://schemas.microsoft.com/office/drawing/2014/main" id="{831A0277-61E3-47CF-A0C5-49D1757D6EF6}"/>
              </a:ext>
            </a:extLst>
          </p:cNvPr>
          <p:cNvSpPr>
            <a:spLocks noGrp="1"/>
          </p:cNvSpPr>
          <p:nvPr>
            <p:ph type="body" sz="half" idx="16"/>
          </p:nvPr>
        </p:nvSpPr>
        <p:spPr>
          <a:xfrm>
            <a:off x="4538957" y="3429000"/>
            <a:ext cx="3119143" cy="3303270"/>
          </a:xfrm>
        </p:spPr>
        <p:txBody>
          <a:bodyPr>
            <a:normAutofit fontScale="92500" lnSpcReduction="10000"/>
          </a:bodyPr>
          <a:lstStyle/>
          <a:p>
            <a:r>
              <a:rPr lang="en-US" sz="1600" dirty="0"/>
              <a:t>Participant employed 8 years</a:t>
            </a:r>
          </a:p>
          <a:p>
            <a:r>
              <a:rPr lang="en-US" sz="1600" dirty="0"/>
              <a:t>Retiring in 25 years</a:t>
            </a:r>
          </a:p>
          <a:p>
            <a:r>
              <a:rPr lang="en-US" sz="1600" dirty="0"/>
              <a:t>Married 4 years – 50% of pension earned during marriage</a:t>
            </a:r>
          </a:p>
          <a:p>
            <a:r>
              <a:rPr lang="en-US" sz="1600" dirty="0"/>
              <a:t>Alternate Payee has 401(k) </a:t>
            </a:r>
          </a:p>
          <a:p>
            <a:r>
              <a:rPr lang="en-US" sz="1600" dirty="0"/>
              <a:t>Alternate Payee is employed </a:t>
            </a:r>
          </a:p>
          <a:p>
            <a:r>
              <a:rPr lang="en-US" sz="1600" dirty="0"/>
              <a:t>Calculate present value of pension</a:t>
            </a:r>
          </a:p>
          <a:p>
            <a:r>
              <a:rPr lang="en-US" sz="1600" dirty="0"/>
              <a:t>Division – negotiate asset trade or buy out</a:t>
            </a:r>
          </a:p>
          <a:p>
            <a:endParaRPr lang="en-US" dirty="0"/>
          </a:p>
        </p:txBody>
      </p:sp>
      <p:sp>
        <p:nvSpPr>
          <p:cNvPr id="7" name="Text Placeholder 6">
            <a:extLst>
              <a:ext uri="{FF2B5EF4-FFF2-40B4-BE49-F238E27FC236}">
                <a16:creationId xmlns:a16="http://schemas.microsoft.com/office/drawing/2014/main" id="{370FFEE6-37CC-44B7-9C96-1AA5196D283E}"/>
              </a:ext>
            </a:extLst>
          </p:cNvPr>
          <p:cNvSpPr>
            <a:spLocks noGrp="1"/>
          </p:cNvSpPr>
          <p:nvPr>
            <p:ph type="body" sz="quarter" idx="13"/>
          </p:nvPr>
        </p:nvSpPr>
        <p:spPr>
          <a:xfrm>
            <a:off x="7939174" y="2503171"/>
            <a:ext cx="3108555" cy="706965"/>
          </a:xfrm>
        </p:spPr>
        <p:txBody>
          <a:bodyPr/>
          <a:lstStyle/>
          <a:p>
            <a:endParaRPr lang="en-US" sz="2000" dirty="0"/>
          </a:p>
          <a:p>
            <a:endParaRPr lang="en-US" sz="2000" dirty="0"/>
          </a:p>
          <a:p>
            <a:r>
              <a:rPr lang="en-US" sz="2000" dirty="0"/>
              <a:t>Middle ground</a:t>
            </a:r>
          </a:p>
          <a:p>
            <a:endParaRPr lang="en-US" sz="2000" dirty="0"/>
          </a:p>
        </p:txBody>
      </p:sp>
      <p:sp>
        <p:nvSpPr>
          <p:cNvPr id="10" name="Text Placeholder 9">
            <a:extLst>
              <a:ext uri="{FF2B5EF4-FFF2-40B4-BE49-F238E27FC236}">
                <a16:creationId xmlns:a16="http://schemas.microsoft.com/office/drawing/2014/main" id="{FC64F581-5B22-4BC0-A9EA-8B4CCC9C6A7E}"/>
              </a:ext>
            </a:extLst>
          </p:cNvPr>
          <p:cNvSpPr>
            <a:spLocks noGrp="1"/>
          </p:cNvSpPr>
          <p:nvPr>
            <p:ph type="body" sz="half" idx="17"/>
          </p:nvPr>
        </p:nvSpPr>
        <p:spPr>
          <a:xfrm>
            <a:off x="7923620" y="2683027"/>
            <a:ext cx="3124109" cy="3926926"/>
          </a:xfrm>
        </p:spPr>
        <p:txBody>
          <a:bodyPr>
            <a:normAutofit fontScale="25000" lnSpcReduction="20000"/>
          </a:bodyPr>
          <a:lstStyle/>
          <a:p>
            <a:r>
              <a:rPr lang="en-US" sz="6400" dirty="0"/>
              <a:t>Participant employed 18 years</a:t>
            </a:r>
          </a:p>
          <a:p>
            <a:r>
              <a:rPr lang="en-US" sz="6400" dirty="0"/>
              <a:t>Retiring in 10 years</a:t>
            </a:r>
          </a:p>
          <a:p>
            <a:r>
              <a:rPr lang="en-US" sz="6400" dirty="0"/>
              <a:t>Married 14 years – 77% of pension earned during marriage</a:t>
            </a:r>
          </a:p>
          <a:p>
            <a:r>
              <a:rPr lang="en-US" sz="6400" dirty="0"/>
              <a:t>Alternate payee not currently employed</a:t>
            </a:r>
          </a:p>
          <a:p>
            <a:r>
              <a:rPr lang="en-US" sz="6400" dirty="0"/>
              <a:t>Alternate payee has no retirement benefits</a:t>
            </a:r>
          </a:p>
          <a:p>
            <a:r>
              <a:rPr lang="en-US" sz="6400" dirty="0"/>
              <a:t>Determine present value for trade/cash</a:t>
            </a:r>
            <a:r>
              <a:rPr lang="en-US" sz="4900" dirty="0"/>
              <a:t> </a:t>
            </a:r>
          </a:p>
          <a:p>
            <a:r>
              <a:rPr lang="en-US" sz="6400" dirty="0"/>
              <a:t>Unless asset trade or buy out –  Alternate Payee will get 38.5% of vested monthly benefit </a:t>
            </a:r>
            <a:r>
              <a:rPr lang="en-US" sz="6400" u="sng" dirty="0"/>
              <a:t>current</a:t>
            </a:r>
            <a:r>
              <a:rPr lang="en-US" sz="6400" dirty="0"/>
              <a:t> value</a:t>
            </a:r>
          </a:p>
          <a:p>
            <a:r>
              <a:rPr lang="en-US" sz="3400" dirty="0"/>
              <a:t> </a:t>
            </a:r>
          </a:p>
          <a:p>
            <a:endParaRPr lang="en-US" dirty="0"/>
          </a:p>
        </p:txBody>
      </p:sp>
    </p:spTree>
    <p:extLst>
      <p:ext uri="{BB962C8B-B14F-4D97-AF65-F5344CB8AC3E}">
        <p14:creationId xmlns:p14="http://schemas.microsoft.com/office/powerpoint/2010/main" val="14639876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itle 8">
            <a:extLst>
              <a:ext uri="{FF2B5EF4-FFF2-40B4-BE49-F238E27FC236}">
                <a16:creationId xmlns:a16="http://schemas.microsoft.com/office/drawing/2014/main" id="{5F593A45-83F3-4B94-8591-8FBD1BCAFF0B}"/>
              </a:ext>
            </a:extLst>
          </p:cNvPr>
          <p:cNvSpPr>
            <a:spLocks noGrp="1"/>
          </p:cNvSpPr>
          <p:nvPr>
            <p:ph type="title"/>
          </p:nvPr>
        </p:nvSpPr>
        <p:spPr/>
        <p:txBody>
          <a:bodyPr/>
          <a:lstStyle/>
          <a:p>
            <a:pPr algn="ctr"/>
            <a:r>
              <a:rPr lang="en-US" dirty="0"/>
              <a:t>Important reminders</a:t>
            </a:r>
          </a:p>
        </p:txBody>
      </p:sp>
      <p:sp>
        <p:nvSpPr>
          <p:cNvPr id="10" name="Content Placeholder 9">
            <a:extLst>
              <a:ext uri="{FF2B5EF4-FFF2-40B4-BE49-F238E27FC236}">
                <a16:creationId xmlns:a16="http://schemas.microsoft.com/office/drawing/2014/main" id="{794938DF-29A0-4E07-9424-9E1F9309F622}"/>
              </a:ext>
            </a:extLst>
          </p:cNvPr>
          <p:cNvSpPr>
            <a:spLocks noGrp="1"/>
          </p:cNvSpPr>
          <p:nvPr>
            <p:ph idx="1"/>
          </p:nvPr>
        </p:nvSpPr>
        <p:spPr/>
        <p:txBody>
          <a:bodyPr/>
          <a:lstStyle/>
          <a:p>
            <a:endParaRPr lang="en-US" sz="2000" dirty="0"/>
          </a:p>
          <a:p>
            <a:r>
              <a:rPr lang="en-US" sz="2000" dirty="0"/>
              <a:t>When dividing the pension, base the division on the current value of the pension.</a:t>
            </a:r>
          </a:p>
          <a:p>
            <a:r>
              <a:rPr lang="en-US" sz="2000" dirty="0"/>
              <a:t>You do not want to use the amount paid at retirement.</a:t>
            </a:r>
          </a:p>
          <a:p>
            <a:r>
              <a:rPr lang="en-US" sz="2000" dirty="0"/>
              <a:t>Your divorce is happening now. Your spouse may be only be entitled to what was accrued and vested during your marriage.</a:t>
            </a:r>
          </a:p>
          <a:p>
            <a:r>
              <a:rPr lang="en-US" sz="2000" dirty="0"/>
              <a:t>You do not want to pay benefits that you accrue after your divorce.</a:t>
            </a:r>
          </a:p>
          <a:p>
            <a:pPr marL="457200" lvl="1" indent="0">
              <a:buNone/>
            </a:pPr>
            <a:endParaRPr lang="en-US" sz="2000" dirty="0"/>
          </a:p>
          <a:p>
            <a:pPr lvl="1"/>
            <a:endParaRPr lang="en-US" sz="2000" dirty="0"/>
          </a:p>
          <a:p>
            <a:pPr lvl="1"/>
            <a:endParaRPr lang="en-US" dirty="0"/>
          </a:p>
        </p:txBody>
      </p:sp>
    </p:spTree>
    <p:extLst>
      <p:ext uri="{BB962C8B-B14F-4D97-AF65-F5344CB8AC3E}">
        <p14:creationId xmlns:p14="http://schemas.microsoft.com/office/powerpoint/2010/main" val="35097439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621E06-212C-41E3-95A8-B72146E8FD2C}"/>
              </a:ext>
            </a:extLst>
          </p:cNvPr>
          <p:cNvSpPr>
            <a:spLocks noGrp="1"/>
          </p:cNvSpPr>
          <p:nvPr>
            <p:ph type="title"/>
          </p:nvPr>
        </p:nvSpPr>
        <p:spPr/>
        <p:txBody>
          <a:bodyPr/>
          <a:lstStyle/>
          <a:p>
            <a:pPr algn="ctr"/>
            <a:r>
              <a:rPr lang="en-US" dirty="0"/>
              <a:t>Divorce – The first step</a:t>
            </a:r>
          </a:p>
        </p:txBody>
      </p:sp>
      <p:sp>
        <p:nvSpPr>
          <p:cNvPr id="3" name="Content Placeholder 2">
            <a:extLst>
              <a:ext uri="{FF2B5EF4-FFF2-40B4-BE49-F238E27FC236}">
                <a16:creationId xmlns:a16="http://schemas.microsoft.com/office/drawing/2014/main" id="{28316BE5-B778-474E-8989-26D70DF40F3B}"/>
              </a:ext>
            </a:extLst>
          </p:cNvPr>
          <p:cNvSpPr>
            <a:spLocks noGrp="1"/>
          </p:cNvSpPr>
          <p:nvPr>
            <p:ph idx="1"/>
          </p:nvPr>
        </p:nvSpPr>
        <p:spPr>
          <a:xfrm>
            <a:off x="1154954" y="2603500"/>
            <a:ext cx="8825659" cy="4014470"/>
          </a:xfrm>
        </p:spPr>
        <p:txBody>
          <a:bodyPr>
            <a:normAutofit/>
          </a:bodyPr>
          <a:lstStyle/>
          <a:p>
            <a:r>
              <a:rPr lang="en-US" sz="2000" dirty="0">
                <a:solidFill>
                  <a:schemeClr val="tx1"/>
                </a:solidFill>
              </a:rPr>
              <a:t>Divorce ends a marriage and divides assets the parties accumulated during the marriage.</a:t>
            </a:r>
          </a:p>
          <a:p>
            <a:pPr lvl="1"/>
            <a:r>
              <a:rPr lang="en-US" sz="1800" dirty="0">
                <a:solidFill>
                  <a:schemeClr val="tx1"/>
                </a:solidFill>
              </a:rPr>
              <a:t>Assets to be divided include: real estate, bank accounts, cars and other personal property, investment accounts – and retirement benefits, such as pensions and 401(k) accounts.</a:t>
            </a:r>
          </a:p>
          <a:p>
            <a:pPr lvl="1"/>
            <a:r>
              <a:rPr lang="en-US" sz="1800" dirty="0">
                <a:solidFill>
                  <a:schemeClr val="tx1"/>
                </a:solidFill>
              </a:rPr>
              <a:t>The parties’ judgment of divorce should include how the parties will divide their assets, including if and how the parties’ retirement benefits will be divided.</a:t>
            </a:r>
          </a:p>
          <a:p>
            <a:r>
              <a:rPr lang="en-US" sz="2000" dirty="0">
                <a:solidFill>
                  <a:schemeClr val="tx1"/>
                </a:solidFill>
              </a:rPr>
              <a:t>However, a Qualified Domestic Relations Order – Q-D-R-O or QDRO – is needed to divide retirement accounts. Having a provision in the judgment of divorce to divide retirement benefits isn’t sufficient.</a:t>
            </a:r>
            <a:endParaRPr lang="en-US" sz="1800" dirty="0">
              <a:solidFill>
                <a:schemeClr val="tx1"/>
              </a:solidFill>
            </a:endParaRPr>
          </a:p>
          <a:p>
            <a:endParaRPr lang="en-US" dirty="0"/>
          </a:p>
        </p:txBody>
      </p:sp>
    </p:spTree>
    <p:extLst>
      <p:ext uri="{BB962C8B-B14F-4D97-AF65-F5344CB8AC3E}">
        <p14:creationId xmlns:p14="http://schemas.microsoft.com/office/powerpoint/2010/main" val="225138848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C5B97-BC47-4300-9BB3-06012C2AF838}"/>
              </a:ext>
            </a:extLst>
          </p:cNvPr>
          <p:cNvSpPr>
            <a:spLocks noGrp="1"/>
          </p:cNvSpPr>
          <p:nvPr>
            <p:ph type="title"/>
          </p:nvPr>
        </p:nvSpPr>
        <p:spPr>
          <a:xfrm>
            <a:off x="701336" y="963036"/>
            <a:ext cx="9608473" cy="706964"/>
          </a:xfrm>
        </p:spPr>
        <p:txBody>
          <a:bodyPr/>
          <a:lstStyle/>
          <a:p>
            <a:pPr algn="ctr"/>
            <a:r>
              <a:rPr lang="en-US" dirty="0"/>
              <a:t>Waiving the pension – Do I need a QDRO?</a:t>
            </a:r>
          </a:p>
        </p:txBody>
      </p:sp>
      <p:sp>
        <p:nvSpPr>
          <p:cNvPr id="9" name="Content Placeholder 8">
            <a:extLst>
              <a:ext uri="{FF2B5EF4-FFF2-40B4-BE49-F238E27FC236}">
                <a16:creationId xmlns:a16="http://schemas.microsoft.com/office/drawing/2014/main" id="{79ACD1DD-BEFD-45BD-95D4-BE683A384CC9}"/>
              </a:ext>
            </a:extLst>
          </p:cNvPr>
          <p:cNvSpPr>
            <a:spLocks noGrp="1"/>
          </p:cNvSpPr>
          <p:nvPr>
            <p:ph idx="1"/>
          </p:nvPr>
        </p:nvSpPr>
        <p:spPr>
          <a:xfrm>
            <a:off x="701336" y="2512381"/>
            <a:ext cx="10022889" cy="3817398"/>
          </a:xfrm>
        </p:spPr>
        <p:txBody>
          <a:bodyPr>
            <a:normAutofit fontScale="92500" lnSpcReduction="20000"/>
          </a:bodyPr>
          <a:lstStyle/>
          <a:p>
            <a:pPr marL="0" lvl="0" indent="0">
              <a:buNone/>
            </a:pPr>
            <a:endParaRPr lang="en-US" dirty="0"/>
          </a:p>
          <a:p>
            <a:pPr marL="0" lvl="0" indent="0">
              <a:buNone/>
            </a:pPr>
            <a:r>
              <a:rPr lang="en-US" sz="2200" dirty="0"/>
              <a:t>If neither of you is getting a pension payment yet, you don’t need a QDRO. </a:t>
            </a:r>
          </a:p>
          <a:p>
            <a:pPr lvl="0">
              <a:buFont typeface="Wingdings" panose="05000000000000000000" pitchFamily="2" charset="2"/>
              <a:buChar char="Ø"/>
            </a:pPr>
            <a:r>
              <a:rPr lang="en-US" sz="2200" dirty="0"/>
              <a:t>But, make sure your JOD clearly states that you are each waiving the right to the other’s pension.</a:t>
            </a:r>
          </a:p>
          <a:p>
            <a:pPr marL="0" lvl="0" indent="0">
              <a:buNone/>
            </a:pPr>
            <a:r>
              <a:rPr lang="en-US" sz="2200" dirty="0"/>
              <a:t>If you are getting a pension payment, see whether the spouse has a survivorship benefit in your plan.</a:t>
            </a:r>
          </a:p>
          <a:p>
            <a:pPr>
              <a:buFont typeface="Wingdings" panose="05000000000000000000" pitchFamily="2" charset="2"/>
              <a:buChar char="Ø"/>
            </a:pPr>
            <a:r>
              <a:rPr lang="en-US" sz="2200" dirty="0"/>
              <a:t>Often, retirement plans have an automatic survivorship benefit provision. When your pension payments are going to start, you’ll need a QDRO to terminate that provision unless your spouse waives it.</a:t>
            </a:r>
          </a:p>
          <a:p>
            <a:pPr>
              <a:buFont typeface="Wingdings" panose="05000000000000000000" pitchFamily="2" charset="2"/>
              <a:buChar char="Ø"/>
            </a:pPr>
            <a:r>
              <a:rPr lang="en-US" sz="2200" dirty="0"/>
              <a:t>This is very important if you end up marrying again and want your new spouse to get the survivorship benefits. Remember to advise your pension plan administrator of your remarriage.</a:t>
            </a:r>
          </a:p>
          <a:p>
            <a:pPr>
              <a:buFont typeface="Wingdings" panose="05000000000000000000" pitchFamily="2" charset="2"/>
              <a:buChar char="Ø"/>
            </a:pPr>
            <a:endParaRPr lang="en-US" dirty="0"/>
          </a:p>
          <a:p>
            <a:pPr marL="0" indent="0">
              <a:buNone/>
            </a:pPr>
            <a:endParaRPr lang="en-US" dirty="0"/>
          </a:p>
        </p:txBody>
      </p:sp>
    </p:spTree>
    <p:extLst>
      <p:ext uri="{BB962C8B-B14F-4D97-AF65-F5344CB8AC3E}">
        <p14:creationId xmlns:p14="http://schemas.microsoft.com/office/powerpoint/2010/main" val="338656378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E256FF-EB42-4116-87E1-B2B8749FC102}"/>
              </a:ext>
            </a:extLst>
          </p:cNvPr>
          <p:cNvSpPr>
            <a:spLocks noGrp="1"/>
          </p:cNvSpPr>
          <p:nvPr>
            <p:ph type="title"/>
          </p:nvPr>
        </p:nvSpPr>
        <p:spPr/>
        <p:txBody>
          <a:bodyPr/>
          <a:lstStyle/>
          <a:p>
            <a:pPr algn="ctr"/>
            <a:r>
              <a:rPr lang="en-US" dirty="0"/>
              <a:t>QDRO – Dividing the 401(k)</a:t>
            </a:r>
          </a:p>
        </p:txBody>
      </p:sp>
      <p:sp>
        <p:nvSpPr>
          <p:cNvPr id="3" name="Content Placeholder 2">
            <a:extLst>
              <a:ext uri="{FF2B5EF4-FFF2-40B4-BE49-F238E27FC236}">
                <a16:creationId xmlns:a16="http://schemas.microsoft.com/office/drawing/2014/main" id="{A994B1C9-8FD3-4F7A-B6DB-DCF36F894ECE}"/>
              </a:ext>
            </a:extLst>
          </p:cNvPr>
          <p:cNvSpPr>
            <a:spLocks noGrp="1"/>
          </p:cNvSpPr>
          <p:nvPr>
            <p:ph idx="1"/>
          </p:nvPr>
        </p:nvSpPr>
        <p:spPr>
          <a:xfrm>
            <a:off x="434340" y="2388870"/>
            <a:ext cx="11338560" cy="4309110"/>
          </a:xfrm>
        </p:spPr>
        <p:txBody>
          <a:bodyPr>
            <a:normAutofit/>
          </a:bodyPr>
          <a:lstStyle/>
          <a:p>
            <a:pPr marL="457200" lvl="1" indent="0">
              <a:buNone/>
            </a:pPr>
            <a:endParaRPr lang="en-US" dirty="0"/>
          </a:p>
          <a:p>
            <a:r>
              <a:rPr lang="en-US" sz="2000" dirty="0"/>
              <a:t>The 401(k) division should be addressed in your JOD.</a:t>
            </a:r>
          </a:p>
          <a:p>
            <a:r>
              <a:rPr lang="en-US" sz="2000" dirty="0"/>
              <a:t>A QDRO should be prepared to submit to the 401(k) plan administrator. Each 401(k) plan is different, so it’s necessary to consult with the plan administrator to be sure the QDRO complies with plan requirements.</a:t>
            </a:r>
          </a:p>
          <a:p>
            <a:pPr lvl="1"/>
            <a:r>
              <a:rPr lang="en-US" dirty="0"/>
              <a:t>The 401(k) payout is made shortly after the plan administrator approves the QDRO. You don’t wait until the parties reach retirement age as is necessary with a pension payment.</a:t>
            </a:r>
          </a:p>
          <a:p>
            <a:pPr lvl="1"/>
            <a:r>
              <a:rPr lang="en-US" i="1" dirty="0">
                <a:solidFill>
                  <a:schemeClr val="tx1"/>
                </a:solidFill>
              </a:rPr>
              <a:t>John has $50,000 in her 401(k) and Mary has $10,000 in his 401(k). They agree that each 401(k) will be split 50% to each party. John and Mary would each need a QDRO to give 50% of their 401(k) to the other. Assuming the value of each 401(k) remains the same, $25,000 of John’s 401(k)will go to Mary, and $5,000 of Mary’s 401(k) would go </a:t>
            </a:r>
            <a:r>
              <a:rPr lang="en-US" i="1">
                <a:solidFill>
                  <a:schemeClr val="tx1"/>
                </a:solidFill>
              </a:rPr>
              <a:t>to John.</a:t>
            </a:r>
            <a:endParaRPr lang="en-US" sz="1800" dirty="0">
              <a:solidFill>
                <a:schemeClr val="tx1"/>
              </a:solidFill>
            </a:endParaRPr>
          </a:p>
          <a:p>
            <a:endParaRPr lang="en-US" sz="2000" dirty="0"/>
          </a:p>
          <a:p>
            <a:pPr marL="0" indent="0">
              <a:buNone/>
            </a:pPr>
            <a:endParaRPr lang="en-US" sz="2000" dirty="0"/>
          </a:p>
        </p:txBody>
      </p:sp>
    </p:spTree>
    <p:extLst>
      <p:ext uri="{BB962C8B-B14F-4D97-AF65-F5344CB8AC3E}">
        <p14:creationId xmlns:p14="http://schemas.microsoft.com/office/powerpoint/2010/main" val="267514731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900569-056A-45A1-A0EE-7B4C6B56B0D7}"/>
              </a:ext>
            </a:extLst>
          </p:cNvPr>
          <p:cNvSpPr>
            <a:spLocks noGrp="1"/>
          </p:cNvSpPr>
          <p:nvPr>
            <p:ph type="title"/>
          </p:nvPr>
        </p:nvSpPr>
        <p:spPr>
          <a:xfrm>
            <a:off x="728596" y="686589"/>
            <a:ext cx="9464668" cy="1192483"/>
          </a:xfrm>
        </p:spPr>
        <p:txBody>
          <a:bodyPr/>
          <a:lstStyle/>
          <a:p>
            <a:pPr algn="ctr"/>
            <a:r>
              <a:rPr lang="en-US" dirty="0"/>
              <a:t>Never divide your 401(k) without a QDRO!</a:t>
            </a:r>
          </a:p>
        </p:txBody>
      </p:sp>
      <p:sp>
        <p:nvSpPr>
          <p:cNvPr id="3" name="Content Placeholder 2">
            <a:extLst>
              <a:ext uri="{FF2B5EF4-FFF2-40B4-BE49-F238E27FC236}">
                <a16:creationId xmlns:a16="http://schemas.microsoft.com/office/drawing/2014/main" id="{43A83B5C-84F8-41CE-AFC6-15996A447497}"/>
              </a:ext>
            </a:extLst>
          </p:cNvPr>
          <p:cNvSpPr>
            <a:spLocks noGrp="1"/>
          </p:cNvSpPr>
          <p:nvPr>
            <p:ph idx="1"/>
          </p:nvPr>
        </p:nvSpPr>
        <p:spPr>
          <a:xfrm>
            <a:off x="537210" y="2446020"/>
            <a:ext cx="11269980" cy="4297680"/>
          </a:xfrm>
        </p:spPr>
        <p:txBody>
          <a:bodyPr>
            <a:normAutofit fontScale="25000" lnSpcReduction="20000"/>
          </a:bodyPr>
          <a:lstStyle/>
          <a:p>
            <a:pPr lvl="0"/>
            <a:r>
              <a:rPr lang="en-US" sz="8000" dirty="0"/>
              <a:t>401(k) withdrawals are taxed and there’s an additional 10% penalty on the amount withdrawn if you’re younger than 59-1/2 years old.</a:t>
            </a:r>
          </a:p>
          <a:p>
            <a:pPr lvl="0"/>
            <a:r>
              <a:rPr lang="en-US" sz="8000" dirty="0"/>
              <a:t>Making a withdrawal under a court-ordered QDRO that has been approved by the 401(k) administrator protects you from taxes and penalties.</a:t>
            </a:r>
          </a:p>
          <a:p>
            <a:pPr lvl="1"/>
            <a:r>
              <a:rPr lang="en-US" sz="7200" i="1" dirty="0"/>
              <a:t>Mary is 52 years old and gets divorced. She has $50,000 in her 401(k). She agrees to divide this amount with John 50/50.</a:t>
            </a:r>
          </a:p>
          <a:p>
            <a:pPr lvl="2"/>
            <a:r>
              <a:rPr lang="en-US" sz="7000" i="1" u="sng" dirty="0"/>
              <a:t>Without a QDRO</a:t>
            </a:r>
            <a:r>
              <a:rPr lang="en-US" sz="7000" i="1" dirty="0"/>
              <a:t>: Mary withdraws $25,000 and gives it to John. Mary is hit with a $2,500 penalty and is taxed on the full $25,000.</a:t>
            </a:r>
            <a:endParaRPr lang="en-US" sz="7000" dirty="0"/>
          </a:p>
          <a:p>
            <a:pPr lvl="2"/>
            <a:r>
              <a:rPr lang="en-US" sz="7000" i="1" u="sng" dirty="0"/>
              <a:t>With a QDRO</a:t>
            </a:r>
            <a:r>
              <a:rPr lang="en-US" sz="7000" i="1" dirty="0"/>
              <a:t>:  Per the QDRO, the 401(k) plan administrator transfers $25,000 of Mary’s 401(k) to John. Mary doesn’t pay a penalty or taxes on that amount.	</a:t>
            </a:r>
          </a:p>
          <a:p>
            <a:r>
              <a:rPr lang="en-US" sz="8000" dirty="0"/>
              <a:t>Remember: The QDRO has to be court-ordered and approved by the 401(k) administrator.</a:t>
            </a:r>
          </a:p>
        </p:txBody>
      </p:sp>
    </p:spTree>
    <p:extLst>
      <p:ext uri="{BB962C8B-B14F-4D97-AF65-F5344CB8AC3E}">
        <p14:creationId xmlns:p14="http://schemas.microsoft.com/office/powerpoint/2010/main" val="299013293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6AB4E3-CE8B-4026-AA69-B15051A3ED7A}"/>
              </a:ext>
            </a:extLst>
          </p:cNvPr>
          <p:cNvSpPr>
            <a:spLocks noGrp="1"/>
          </p:cNvSpPr>
          <p:nvPr>
            <p:ph type="title"/>
          </p:nvPr>
        </p:nvSpPr>
        <p:spPr>
          <a:xfrm>
            <a:off x="632904" y="1069362"/>
            <a:ext cx="10419906" cy="706964"/>
          </a:xfrm>
        </p:spPr>
        <p:txBody>
          <a:bodyPr/>
          <a:lstStyle/>
          <a:p>
            <a:pPr algn="ctr"/>
            <a:r>
              <a:rPr lang="en-US" dirty="0"/>
              <a:t>Dividing your 401(k) – Dollars or percentages?</a:t>
            </a:r>
          </a:p>
        </p:txBody>
      </p:sp>
      <p:sp>
        <p:nvSpPr>
          <p:cNvPr id="3" name="Content Placeholder 2">
            <a:extLst>
              <a:ext uri="{FF2B5EF4-FFF2-40B4-BE49-F238E27FC236}">
                <a16:creationId xmlns:a16="http://schemas.microsoft.com/office/drawing/2014/main" id="{9A3A3001-4A6C-477A-AE7A-A13C8EFCF871}"/>
              </a:ext>
            </a:extLst>
          </p:cNvPr>
          <p:cNvSpPr>
            <a:spLocks noGrp="1"/>
          </p:cNvSpPr>
          <p:nvPr>
            <p:ph idx="1"/>
          </p:nvPr>
        </p:nvSpPr>
        <p:spPr>
          <a:xfrm>
            <a:off x="1063514" y="2603500"/>
            <a:ext cx="9989296" cy="3831590"/>
          </a:xfrm>
        </p:spPr>
        <p:txBody>
          <a:bodyPr>
            <a:normAutofit/>
          </a:bodyPr>
          <a:lstStyle/>
          <a:p>
            <a:r>
              <a:rPr lang="en-US" sz="2000" dirty="0"/>
              <a:t>Use percentages to divide a 401(k). Why?</a:t>
            </a:r>
          </a:p>
          <a:p>
            <a:pPr lvl="1"/>
            <a:r>
              <a:rPr lang="en-US" sz="1800" dirty="0"/>
              <a:t>Because of stock market fluctuations and the time it takes to qualify a QDRO, your spouse could get more or less of your 401(k) than what you intended if a dollar amount is designated.</a:t>
            </a:r>
          </a:p>
          <a:p>
            <a:pPr lvl="1"/>
            <a:r>
              <a:rPr lang="en-US" sz="1800" i="1" dirty="0"/>
              <a:t>Example: John and Mary agree to divide John’s 401(k) in half. John has $20,000 in his 401(k) and his QDRO says Mary gets $10,000. By the time the QDRO is filed and accepted by the 401(k) administrator, the stock market drops and there’s only $18,000 in the 401(k). Mary still gets $10,000, more than half of the current value of John’s 401(k).</a:t>
            </a:r>
            <a:endParaRPr lang="en-US" sz="1800" dirty="0"/>
          </a:p>
          <a:p>
            <a:pPr lvl="1"/>
            <a:r>
              <a:rPr lang="en-US" sz="1800" i="1" dirty="0"/>
              <a:t>Same facts, but now the QDRO provides that Mary gets 50% of John’s 401(k). With $18,000 in John’s 401(k) due to stock market fluctuations, Mary gets $9,000 or half of the current value of the 401(k) as intended.</a:t>
            </a:r>
            <a:endParaRPr lang="en-US" sz="1800" dirty="0"/>
          </a:p>
          <a:p>
            <a:endParaRPr lang="en-US" dirty="0"/>
          </a:p>
        </p:txBody>
      </p:sp>
    </p:spTree>
    <p:extLst>
      <p:ext uri="{BB962C8B-B14F-4D97-AF65-F5344CB8AC3E}">
        <p14:creationId xmlns:p14="http://schemas.microsoft.com/office/powerpoint/2010/main" val="274423704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66BF89-0A14-414D-B604-F8CFE1275E54}"/>
              </a:ext>
            </a:extLst>
          </p:cNvPr>
          <p:cNvSpPr>
            <a:spLocks noGrp="1"/>
          </p:cNvSpPr>
          <p:nvPr>
            <p:ph type="title"/>
          </p:nvPr>
        </p:nvSpPr>
        <p:spPr>
          <a:xfrm>
            <a:off x="691116" y="973669"/>
            <a:ext cx="9760689" cy="706964"/>
          </a:xfrm>
        </p:spPr>
        <p:txBody>
          <a:bodyPr/>
          <a:lstStyle/>
          <a:p>
            <a:pPr algn="ctr"/>
            <a:r>
              <a:rPr lang="en-US" dirty="0"/>
              <a:t>Transfers of funds from the spouse’s 401(k) </a:t>
            </a:r>
          </a:p>
        </p:txBody>
      </p:sp>
      <p:sp>
        <p:nvSpPr>
          <p:cNvPr id="3" name="Content Placeholder 2">
            <a:extLst>
              <a:ext uri="{FF2B5EF4-FFF2-40B4-BE49-F238E27FC236}">
                <a16:creationId xmlns:a16="http://schemas.microsoft.com/office/drawing/2014/main" id="{41C5EA01-7115-4B46-9584-803992A5D040}"/>
              </a:ext>
            </a:extLst>
          </p:cNvPr>
          <p:cNvSpPr>
            <a:spLocks noGrp="1"/>
          </p:cNvSpPr>
          <p:nvPr>
            <p:ph idx="1"/>
          </p:nvPr>
        </p:nvSpPr>
        <p:spPr/>
        <p:txBody>
          <a:bodyPr/>
          <a:lstStyle/>
          <a:p>
            <a:r>
              <a:rPr lang="en-US" dirty="0"/>
              <a:t>If 401(k) funds are being transferred to a rollover IRA or another 401(k) account you already own, the QDRO should state that. </a:t>
            </a:r>
          </a:p>
          <a:p>
            <a:pPr lvl="0"/>
            <a:r>
              <a:rPr lang="en-US" dirty="0"/>
              <a:t>A transfer from one retirement account to another is not a taxable event for you.</a:t>
            </a:r>
          </a:p>
          <a:p>
            <a:r>
              <a:rPr lang="en-US" dirty="0"/>
              <a:t>It will be a taxable event if you put the 401(k) funds in a regular bank account.</a:t>
            </a:r>
          </a:p>
          <a:p>
            <a:r>
              <a:rPr lang="en-US" dirty="0"/>
              <a:t>With a QDRO, you will not incur the 10% early withdrawal penalty, even if you are not 59-1/2 years old.</a:t>
            </a:r>
          </a:p>
        </p:txBody>
      </p:sp>
    </p:spTree>
    <p:extLst>
      <p:ext uri="{BB962C8B-B14F-4D97-AF65-F5344CB8AC3E}">
        <p14:creationId xmlns:p14="http://schemas.microsoft.com/office/powerpoint/2010/main" val="264826636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C88B2C60-C848-4A05-A7B8-B9CC85FA8898}"/>
              </a:ext>
            </a:extLst>
          </p:cNvPr>
          <p:cNvPicPr>
            <a:picLocks noChangeAspect="1"/>
          </p:cNvPicPr>
          <p:nvPr/>
        </p:nvPicPr>
        <p:blipFill>
          <a:blip r:embed="rId3"/>
          <a:stretch>
            <a:fillRect/>
          </a:stretch>
        </p:blipFill>
        <p:spPr>
          <a:xfrm>
            <a:off x="1306484" y="1067124"/>
            <a:ext cx="2560914" cy="3482843"/>
          </a:xfrm>
          <a:prstGeom prst="rect">
            <a:avLst/>
          </a:prstGeom>
        </p:spPr>
      </p:pic>
      <p:sp>
        <p:nvSpPr>
          <p:cNvPr id="5" name="TextBox 4">
            <a:extLst>
              <a:ext uri="{FF2B5EF4-FFF2-40B4-BE49-F238E27FC236}">
                <a16:creationId xmlns:a16="http://schemas.microsoft.com/office/drawing/2014/main" id="{43EED01A-F04D-45E2-BB64-25A65975A169}"/>
              </a:ext>
            </a:extLst>
          </p:cNvPr>
          <p:cNvSpPr txBox="1"/>
          <p:nvPr/>
        </p:nvSpPr>
        <p:spPr>
          <a:xfrm>
            <a:off x="1938995" y="4961919"/>
            <a:ext cx="9657121" cy="1508105"/>
          </a:xfrm>
          <a:prstGeom prst="rect">
            <a:avLst/>
          </a:prstGeom>
          <a:noFill/>
        </p:spPr>
        <p:txBody>
          <a:bodyPr wrap="square" rtlCol="0">
            <a:spAutoFit/>
          </a:bodyPr>
          <a:lstStyle/>
          <a:p>
            <a:r>
              <a:rPr lang="en-US" sz="4400" b="1" dirty="0"/>
              <a:t>Call to open a case: 800-482-7700 </a:t>
            </a:r>
          </a:p>
          <a:p>
            <a:endParaRPr lang="en-US" sz="4800" b="1" dirty="0"/>
          </a:p>
        </p:txBody>
      </p:sp>
      <p:sp>
        <p:nvSpPr>
          <p:cNvPr id="6" name="TextBox 5">
            <a:extLst>
              <a:ext uri="{FF2B5EF4-FFF2-40B4-BE49-F238E27FC236}">
                <a16:creationId xmlns:a16="http://schemas.microsoft.com/office/drawing/2014/main" id="{6A1C4F65-CF8C-49CF-854F-0F13FA817BF0}"/>
              </a:ext>
            </a:extLst>
          </p:cNvPr>
          <p:cNvSpPr txBox="1"/>
          <p:nvPr/>
        </p:nvSpPr>
        <p:spPr>
          <a:xfrm>
            <a:off x="3326130" y="6116081"/>
            <a:ext cx="5934075" cy="646331"/>
          </a:xfrm>
          <a:prstGeom prst="rect">
            <a:avLst/>
          </a:prstGeom>
          <a:noFill/>
        </p:spPr>
        <p:txBody>
          <a:bodyPr wrap="square" rtlCol="0">
            <a:spAutoFit/>
          </a:bodyPr>
          <a:lstStyle/>
          <a:p>
            <a:r>
              <a:rPr lang="en-US" dirty="0"/>
              <a:t>© 2019 UAW-FCA-Ford-General Motors Legal Services Plan</a:t>
            </a:r>
          </a:p>
        </p:txBody>
      </p:sp>
      <p:sp>
        <p:nvSpPr>
          <p:cNvPr id="7" name="Title 6">
            <a:extLst>
              <a:ext uri="{FF2B5EF4-FFF2-40B4-BE49-F238E27FC236}">
                <a16:creationId xmlns:a16="http://schemas.microsoft.com/office/drawing/2014/main" id="{A3BF8CB5-F3A6-4D02-BC94-6A3756FBC211}"/>
              </a:ext>
            </a:extLst>
          </p:cNvPr>
          <p:cNvSpPr txBox="1">
            <a:spLocks/>
          </p:cNvSpPr>
          <p:nvPr/>
        </p:nvSpPr>
        <p:spPr>
          <a:xfrm>
            <a:off x="4529470" y="2551814"/>
            <a:ext cx="7066646" cy="2548982"/>
          </a:xfrm>
          <a:prstGeom prst="rect">
            <a:avLst/>
          </a:prstGeom>
        </p:spPr>
        <p:txBody>
          <a:bodyPr/>
          <a:lst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spcBef>
                <a:spcPts val="0"/>
              </a:spcBef>
            </a:pPr>
            <a:r>
              <a:rPr lang="en-US" sz="6600" b="1" i="1" dirty="0">
                <a:solidFill>
                  <a:prstClr val="black"/>
                </a:solidFill>
                <a:ea typeface="+mn-ea"/>
                <a:cs typeface="+mn-cs"/>
              </a:rPr>
              <a:t>It’s Your Plan</a:t>
            </a:r>
            <a:br>
              <a:rPr lang="en-US" sz="6600" b="1" i="1" dirty="0">
                <a:solidFill>
                  <a:prstClr val="black"/>
                </a:solidFill>
                <a:ea typeface="+mn-ea"/>
                <a:cs typeface="+mn-cs"/>
              </a:rPr>
            </a:br>
            <a:endParaRPr lang="en-US" dirty="0"/>
          </a:p>
        </p:txBody>
      </p:sp>
    </p:spTree>
    <p:extLst>
      <p:ext uri="{BB962C8B-B14F-4D97-AF65-F5344CB8AC3E}">
        <p14:creationId xmlns:p14="http://schemas.microsoft.com/office/powerpoint/2010/main" val="6257846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BBD282-EEDE-42F1-B2A9-437A41579602}"/>
              </a:ext>
            </a:extLst>
          </p:cNvPr>
          <p:cNvSpPr>
            <a:spLocks noGrp="1"/>
          </p:cNvSpPr>
          <p:nvPr>
            <p:ph type="title"/>
          </p:nvPr>
        </p:nvSpPr>
        <p:spPr/>
        <p:txBody>
          <a:bodyPr/>
          <a:lstStyle/>
          <a:p>
            <a:pPr algn="ctr"/>
            <a:r>
              <a:rPr lang="en-US" dirty="0"/>
              <a:t>Who gets the retirement benefits?</a:t>
            </a:r>
            <a:br>
              <a:rPr lang="en-US" dirty="0"/>
            </a:br>
            <a:r>
              <a:rPr lang="en-US" dirty="0"/>
              <a:t>Things to consider </a:t>
            </a:r>
          </a:p>
        </p:txBody>
      </p:sp>
      <p:graphicFrame>
        <p:nvGraphicFramePr>
          <p:cNvPr id="6" name="Content Placeholder 5">
            <a:extLst>
              <a:ext uri="{FF2B5EF4-FFF2-40B4-BE49-F238E27FC236}">
                <a16:creationId xmlns:a16="http://schemas.microsoft.com/office/drawing/2014/main" id="{228A5AE2-C56A-4360-929C-A719C73A8139}"/>
              </a:ext>
            </a:extLst>
          </p:cNvPr>
          <p:cNvGraphicFramePr>
            <a:graphicFrameLocks noGrp="1"/>
          </p:cNvGraphicFramePr>
          <p:nvPr>
            <p:ph idx="1"/>
            <p:extLst>
              <p:ext uri="{D42A27DB-BD31-4B8C-83A1-F6EECF244321}">
                <p14:modId xmlns:p14="http://schemas.microsoft.com/office/powerpoint/2010/main" val="630619255"/>
              </p:ext>
            </p:extLst>
          </p:nvPr>
        </p:nvGraphicFramePr>
        <p:xfrm>
          <a:off x="574690" y="2228924"/>
          <a:ext cx="10881360" cy="4629076"/>
        </p:xfrm>
        <a:graphic>
          <a:graphicData uri="http://schemas.openxmlformats.org/drawingml/2006/table">
            <a:tbl>
              <a:tblPr firstRow="1" bandRow="1">
                <a:tableStyleId>{00A15C55-8517-42AA-B614-E9B94910E393}</a:tableStyleId>
              </a:tblPr>
              <a:tblGrid>
                <a:gridCol w="5342373">
                  <a:extLst>
                    <a:ext uri="{9D8B030D-6E8A-4147-A177-3AD203B41FA5}">
                      <a16:colId xmlns:a16="http://schemas.microsoft.com/office/drawing/2014/main" val="3306268339"/>
                    </a:ext>
                  </a:extLst>
                </a:gridCol>
                <a:gridCol w="5538987">
                  <a:extLst>
                    <a:ext uri="{9D8B030D-6E8A-4147-A177-3AD203B41FA5}">
                      <a16:colId xmlns:a16="http://schemas.microsoft.com/office/drawing/2014/main" val="2119025489"/>
                    </a:ext>
                  </a:extLst>
                </a:gridCol>
              </a:tblGrid>
              <a:tr h="9298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How long did the employee work for the employer who provides retirement benefits?</a:t>
                      </a:r>
                    </a:p>
                    <a:p>
                      <a:endParaRPr lang="en-US" dirty="0">
                        <a:solidFill>
                          <a:schemeClr val="tx1"/>
                        </a:solidFill>
                      </a:endParaRPr>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Does each spouse have his/her own retirement benefits?</a:t>
                      </a:r>
                    </a:p>
                    <a:p>
                      <a:endParaRPr lang="en-US" dirty="0">
                        <a:solidFill>
                          <a:schemeClr val="tx1"/>
                        </a:solidFill>
                      </a:endParaRPr>
                    </a:p>
                  </a:txBody>
                  <a:tcPr/>
                </a:tc>
                <a:extLst>
                  <a:ext uri="{0D108BD9-81ED-4DB2-BD59-A6C34878D82A}">
                    <a16:rowId xmlns:a16="http://schemas.microsoft.com/office/drawing/2014/main" val="441804439"/>
                  </a:ext>
                </a:extLst>
              </a:tr>
              <a:tr h="948762">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tx1"/>
                          </a:solidFill>
                          <a:effectLst/>
                          <a:latin typeface="+mn-lt"/>
                          <a:ea typeface="+mn-ea"/>
                          <a:cs typeface="+mn-cs"/>
                        </a:rPr>
                        <a:t>How long were the parties married and what percent of the benefit was earned during the marriage?</a:t>
                      </a:r>
                    </a:p>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Can each spouse support him/herself?</a:t>
                      </a:r>
                    </a:p>
                    <a:p>
                      <a:endParaRPr lang="en-US" dirty="0"/>
                    </a:p>
                  </a:txBody>
                  <a:tcPr/>
                </a:tc>
                <a:extLst>
                  <a:ext uri="{0D108BD9-81ED-4DB2-BD59-A6C34878D82A}">
                    <a16:rowId xmlns:a16="http://schemas.microsoft.com/office/drawing/2014/main" val="331136545"/>
                  </a:ext>
                </a:extLst>
              </a:tr>
              <a:tr h="9298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Are the parties working or retired?</a:t>
                      </a:r>
                    </a:p>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Are both parties healthy and able to support themselves?</a:t>
                      </a:r>
                    </a:p>
                    <a:p>
                      <a:endParaRPr lang="en-US" dirty="0"/>
                    </a:p>
                  </a:txBody>
                  <a:tcPr/>
                </a:tc>
                <a:extLst>
                  <a:ext uri="{0D108BD9-81ED-4DB2-BD59-A6C34878D82A}">
                    <a16:rowId xmlns:a16="http://schemas.microsoft.com/office/drawing/2014/main" val="2827953889"/>
                  </a:ext>
                </a:extLst>
              </a:tr>
              <a:tr h="929826">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Are the parties currently getting retirement benefits?</a:t>
                      </a:r>
                    </a:p>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How much do the parties have in total assets?</a:t>
                      </a:r>
                    </a:p>
                    <a:p>
                      <a:endParaRPr lang="en-US" dirty="0"/>
                    </a:p>
                  </a:txBody>
                  <a:tcPr/>
                </a:tc>
                <a:extLst>
                  <a:ext uri="{0D108BD9-81ED-4DB2-BD59-A6C34878D82A}">
                    <a16:rowId xmlns:a16="http://schemas.microsoft.com/office/drawing/2014/main" val="2985748616"/>
                  </a:ext>
                </a:extLst>
              </a:tr>
              <a:tr h="650878">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Did each spouse work?</a:t>
                      </a:r>
                    </a:p>
                    <a:p>
                      <a:endParaRPr lang="en-US"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sz="1800" b="1" kern="1200" dirty="0">
                          <a:solidFill>
                            <a:schemeClr val="dk1"/>
                          </a:solidFill>
                          <a:effectLst/>
                          <a:latin typeface="+mn-lt"/>
                          <a:ea typeface="+mn-ea"/>
                          <a:cs typeface="+mn-cs"/>
                        </a:rPr>
                        <a:t>How are other assets being divided? </a:t>
                      </a:r>
                    </a:p>
                    <a:p>
                      <a:endParaRPr lang="en-US" dirty="0"/>
                    </a:p>
                  </a:txBody>
                  <a:tcPr/>
                </a:tc>
                <a:extLst>
                  <a:ext uri="{0D108BD9-81ED-4DB2-BD59-A6C34878D82A}">
                    <a16:rowId xmlns:a16="http://schemas.microsoft.com/office/drawing/2014/main" val="2645882360"/>
                  </a:ext>
                </a:extLst>
              </a:tr>
            </a:tbl>
          </a:graphicData>
        </a:graphic>
      </p:graphicFrame>
    </p:spTree>
    <p:extLst>
      <p:ext uri="{BB962C8B-B14F-4D97-AF65-F5344CB8AC3E}">
        <p14:creationId xmlns:p14="http://schemas.microsoft.com/office/powerpoint/2010/main" val="393910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BC019D90-77A2-4862-A776-14156F464A21}"/>
              </a:ext>
            </a:extLst>
          </p:cNvPr>
          <p:cNvSpPr>
            <a:spLocks noGrp="1"/>
          </p:cNvSpPr>
          <p:nvPr>
            <p:ph type="title"/>
          </p:nvPr>
        </p:nvSpPr>
        <p:spPr/>
        <p:txBody>
          <a:bodyPr/>
          <a:lstStyle/>
          <a:p>
            <a:r>
              <a:rPr lang="en-US" dirty="0"/>
              <a:t>Can you keep your entire retirement benefit?</a:t>
            </a:r>
          </a:p>
        </p:txBody>
      </p:sp>
      <p:sp>
        <p:nvSpPr>
          <p:cNvPr id="5" name="Content Placeholder 4">
            <a:extLst>
              <a:ext uri="{FF2B5EF4-FFF2-40B4-BE49-F238E27FC236}">
                <a16:creationId xmlns:a16="http://schemas.microsoft.com/office/drawing/2014/main" id="{A8040D62-6C5F-4998-8B12-A14FDB9F939C}"/>
              </a:ext>
            </a:extLst>
          </p:cNvPr>
          <p:cNvSpPr>
            <a:spLocks noGrp="1"/>
          </p:cNvSpPr>
          <p:nvPr>
            <p:ph idx="1"/>
          </p:nvPr>
        </p:nvSpPr>
        <p:spPr/>
        <p:txBody>
          <a:bodyPr>
            <a:normAutofit/>
          </a:bodyPr>
          <a:lstStyle/>
          <a:p>
            <a:r>
              <a:rPr lang="en-US" sz="2400" dirty="0">
                <a:solidFill>
                  <a:schemeClr val="tx1"/>
                </a:solidFill>
              </a:rPr>
              <a:t>You may be able to avoid splitting your retirement benefit when:</a:t>
            </a:r>
          </a:p>
          <a:p>
            <a:pPr lvl="1"/>
            <a:r>
              <a:rPr lang="en-US" sz="2200" dirty="0"/>
              <a:t>Both parties are young</a:t>
            </a:r>
          </a:p>
          <a:p>
            <a:pPr lvl="1"/>
            <a:r>
              <a:rPr lang="en-US" sz="2200" dirty="0"/>
              <a:t>Short-term marriage</a:t>
            </a:r>
          </a:p>
          <a:p>
            <a:pPr lvl="1"/>
            <a:r>
              <a:rPr lang="en-US" sz="2200" dirty="0"/>
              <a:t>Short employment period with small vested retirement benefit</a:t>
            </a:r>
            <a:endParaRPr lang="en-US" sz="1800" dirty="0"/>
          </a:p>
        </p:txBody>
      </p:sp>
      <p:sp>
        <p:nvSpPr>
          <p:cNvPr id="6" name="Text Placeholder 5">
            <a:extLst>
              <a:ext uri="{FF2B5EF4-FFF2-40B4-BE49-F238E27FC236}">
                <a16:creationId xmlns:a16="http://schemas.microsoft.com/office/drawing/2014/main" id="{75E6EBF1-C38D-4D65-B8AD-CD4D1B695EE3}"/>
              </a:ext>
            </a:extLst>
          </p:cNvPr>
          <p:cNvSpPr>
            <a:spLocks noGrp="1"/>
          </p:cNvSpPr>
          <p:nvPr>
            <p:ph type="body" sz="half" idx="2"/>
          </p:nvPr>
        </p:nvSpPr>
        <p:spPr/>
        <p:txBody>
          <a:bodyPr>
            <a:normAutofit/>
          </a:bodyPr>
          <a:lstStyle/>
          <a:p>
            <a:r>
              <a:rPr lang="en-US" sz="2000" dirty="0">
                <a:solidFill>
                  <a:schemeClr val="bg1"/>
                </a:solidFill>
              </a:rPr>
              <a:t>It depends on your particular situation</a:t>
            </a:r>
            <a:r>
              <a:rPr lang="en-US" sz="1800" dirty="0">
                <a:solidFill>
                  <a:schemeClr val="bg1"/>
                </a:solidFill>
              </a:rPr>
              <a:t>.</a:t>
            </a:r>
          </a:p>
          <a:p>
            <a:r>
              <a:rPr lang="en-US" sz="2000" dirty="0">
                <a:solidFill>
                  <a:schemeClr val="bg1"/>
                </a:solidFill>
              </a:rPr>
              <a:t>A spouse may have a claim to benefits accrued during the marriage</a:t>
            </a:r>
            <a:r>
              <a:rPr lang="en-US" sz="1800" dirty="0">
                <a:solidFill>
                  <a:schemeClr val="bg1"/>
                </a:solidFill>
              </a:rPr>
              <a:t>.</a:t>
            </a:r>
          </a:p>
        </p:txBody>
      </p:sp>
    </p:spTree>
    <p:extLst>
      <p:ext uri="{BB962C8B-B14F-4D97-AF65-F5344CB8AC3E}">
        <p14:creationId xmlns:p14="http://schemas.microsoft.com/office/powerpoint/2010/main" val="339670418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A4CB5C5C-8C6F-41E1-9D42-5C0849998442}"/>
              </a:ext>
            </a:extLst>
          </p:cNvPr>
          <p:cNvSpPr>
            <a:spLocks noGrp="1"/>
          </p:cNvSpPr>
          <p:nvPr>
            <p:ph type="title"/>
          </p:nvPr>
        </p:nvSpPr>
        <p:spPr>
          <a:xfrm>
            <a:off x="869872" y="1037465"/>
            <a:ext cx="9395822" cy="706964"/>
          </a:xfrm>
        </p:spPr>
        <p:txBody>
          <a:bodyPr/>
          <a:lstStyle/>
          <a:p>
            <a:pPr algn="ctr"/>
            <a:r>
              <a:rPr lang="en-US" sz="2800" dirty="0"/>
              <a:t>Negotiating a spouse’s a claim to retirement benefits</a:t>
            </a:r>
          </a:p>
        </p:txBody>
      </p:sp>
      <p:sp>
        <p:nvSpPr>
          <p:cNvPr id="6" name="Content Placeholder 5">
            <a:extLst>
              <a:ext uri="{FF2B5EF4-FFF2-40B4-BE49-F238E27FC236}">
                <a16:creationId xmlns:a16="http://schemas.microsoft.com/office/drawing/2014/main" id="{A3A937B3-A84B-424B-9B07-59B9BB538901}"/>
              </a:ext>
            </a:extLst>
          </p:cNvPr>
          <p:cNvSpPr>
            <a:spLocks noGrp="1"/>
          </p:cNvSpPr>
          <p:nvPr>
            <p:ph idx="1"/>
          </p:nvPr>
        </p:nvSpPr>
        <p:spPr/>
        <p:txBody>
          <a:bodyPr>
            <a:normAutofit/>
          </a:bodyPr>
          <a:lstStyle/>
          <a:p>
            <a:r>
              <a:rPr lang="en-US" sz="2000" b="1" dirty="0"/>
              <a:t>Figure out how much your spouse would potentially be entitled to in the divorce.</a:t>
            </a:r>
          </a:p>
          <a:p>
            <a:r>
              <a:rPr lang="en-US" sz="2000" b="1" dirty="0"/>
              <a:t>If married just a few years, your spouse may only be entitled to the benefits earned during the marriage.</a:t>
            </a:r>
          </a:p>
          <a:p>
            <a:pPr lvl="1"/>
            <a:r>
              <a:rPr lang="en-US" sz="1800" b="1" dirty="0"/>
              <a:t>If you are already retired and getting benefits, this is relatively simple to figure out.</a:t>
            </a:r>
          </a:p>
          <a:p>
            <a:pPr lvl="1"/>
            <a:r>
              <a:rPr lang="en-US" sz="1800" b="1" dirty="0"/>
              <a:t>If you are years away from retirement, your attorney will need to calculate the present value of your pension.</a:t>
            </a:r>
          </a:p>
        </p:txBody>
      </p:sp>
    </p:spTree>
    <p:extLst>
      <p:ext uri="{BB962C8B-B14F-4D97-AF65-F5344CB8AC3E}">
        <p14:creationId xmlns:p14="http://schemas.microsoft.com/office/powerpoint/2010/main" val="20009224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3C0F19-6964-497B-A115-124A256D3A83}"/>
              </a:ext>
            </a:extLst>
          </p:cNvPr>
          <p:cNvSpPr>
            <a:spLocks noGrp="1"/>
          </p:cNvSpPr>
          <p:nvPr>
            <p:ph type="title"/>
          </p:nvPr>
        </p:nvSpPr>
        <p:spPr/>
        <p:txBody>
          <a:bodyPr/>
          <a:lstStyle/>
          <a:p>
            <a:pPr algn="ctr"/>
            <a:r>
              <a:rPr lang="en-US" dirty="0"/>
              <a:t>Pension present value calculation</a:t>
            </a:r>
          </a:p>
        </p:txBody>
      </p:sp>
      <p:sp>
        <p:nvSpPr>
          <p:cNvPr id="3" name="Content Placeholder 2">
            <a:extLst>
              <a:ext uri="{FF2B5EF4-FFF2-40B4-BE49-F238E27FC236}">
                <a16:creationId xmlns:a16="http://schemas.microsoft.com/office/drawing/2014/main" id="{4D03DE46-2C81-4839-AF0F-96E977DD5056}"/>
              </a:ext>
            </a:extLst>
          </p:cNvPr>
          <p:cNvSpPr>
            <a:spLocks noGrp="1"/>
          </p:cNvSpPr>
          <p:nvPr>
            <p:ph idx="1"/>
          </p:nvPr>
        </p:nvSpPr>
        <p:spPr>
          <a:xfrm>
            <a:off x="1154954" y="2603500"/>
            <a:ext cx="8825659" cy="4140200"/>
          </a:xfrm>
        </p:spPr>
        <p:txBody>
          <a:bodyPr>
            <a:noAutofit/>
          </a:bodyPr>
          <a:lstStyle/>
          <a:p>
            <a:r>
              <a:rPr lang="en-US" sz="2000" b="1" dirty="0"/>
              <a:t>This calculation helps figure out how much the spouse’s share of a vested pension is worth today.</a:t>
            </a:r>
          </a:p>
          <a:p>
            <a:pPr lvl="0"/>
            <a:r>
              <a:rPr lang="en-US" sz="2000" b="1" dirty="0"/>
              <a:t>The present value formula includes your: current age, future retirement age, life expectancy, hire date, date of marriage, and the amount of your vested pension payment if you were to retire today. </a:t>
            </a:r>
          </a:p>
          <a:p>
            <a:pPr lvl="0"/>
            <a:r>
              <a:rPr lang="en-US" sz="2000" b="1" dirty="0"/>
              <a:t>The final result:</a:t>
            </a:r>
          </a:p>
          <a:p>
            <a:pPr lvl="1"/>
            <a:r>
              <a:rPr lang="en-US" sz="1800" b="1" dirty="0"/>
              <a:t>Gives you the current value of your pension, which is divided by the marital share</a:t>
            </a:r>
          </a:p>
          <a:p>
            <a:pPr lvl="1"/>
            <a:r>
              <a:rPr lang="en-US" sz="1800" b="1" dirty="0"/>
              <a:t>Is often far lower than you might expect</a:t>
            </a:r>
          </a:p>
          <a:p>
            <a:pPr lvl="1"/>
            <a:r>
              <a:rPr lang="en-US" sz="1800" b="1" dirty="0"/>
              <a:t>Is the amount to use in negotiations with your spouse</a:t>
            </a:r>
          </a:p>
        </p:txBody>
      </p:sp>
    </p:spTree>
    <p:extLst>
      <p:ext uri="{BB962C8B-B14F-4D97-AF65-F5344CB8AC3E}">
        <p14:creationId xmlns:p14="http://schemas.microsoft.com/office/powerpoint/2010/main" val="32471183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0263730-EFA8-42CD-AB73-6697DE891812}"/>
              </a:ext>
            </a:extLst>
          </p:cNvPr>
          <p:cNvSpPr>
            <a:spLocks noGrp="1"/>
          </p:cNvSpPr>
          <p:nvPr>
            <p:ph type="title"/>
          </p:nvPr>
        </p:nvSpPr>
        <p:spPr>
          <a:xfrm>
            <a:off x="1154953" y="969264"/>
            <a:ext cx="9190526" cy="704088"/>
          </a:xfrm>
        </p:spPr>
        <p:txBody>
          <a:bodyPr/>
          <a:lstStyle/>
          <a:p>
            <a:pPr algn="ctr"/>
            <a:r>
              <a:rPr lang="en-US" dirty="0"/>
              <a:t>Negotiation options: trade and cash out</a:t>
            </a:r>
          </a:p>
        </p:txBody>
      </p:sp>
      <p:sp>
        <p:nvSpPr>
          <p:cNvPr id="3" name="Content Placeholder 2">
            <a:extLst>
              <a:ext uri="{FF2B5EF4-FFF2-40B4-BE49-F238E27FC236}">
                <a16:creationId xmlns:a16="http://schemas.microsoft.com/office/drawing/2014/main" id="{F3465629-6962-4828-B7E1-1BF728A417B4}"/>
              </a:ext>
            </a:extLst>
          </p:cNvPr>
          <p:cNvSpPr>
            <a:spLocks noGrp="1"/>
          </p:cNvSpPr>
          <p:nvPr>
            <p:ph sz="half" idx="1"/>
          </p:nvPr>
        </p:nvSpPr>
        <p:spPr/>
        <p:txBody>
          <a:bodyPr>
            <a:normAutofit fontScale="77500" lnSpcReduction="20000"/>
          </a:bodyPr>
          <a:lstStyle/>
          <a:p>
            <a:pPr>
              <a:buFont typeface="Wingdings" panose="05000000000000000000" pitchFamily="2" charset="2"/>
              <a:buChar char="Ø"/>
            </a:pPr>
            <a:endParaRPr lang="en-US" sz="2400" b="1" dirty="0"/>
          </a:p>
          <a:p>
            <a:pPr>
              <a:buFont typeface="Wingdings" panose="05000000000000000000" pitchFamily="2" charset="2"/>
              <a:buChar char="Ø"/>
            </a:pPr>
            <a:r>
              <a:rPr lang="en-US" sz="2600" b="1" dirty="0"/>
              <a:t>The trade</a:t>
            </a:r>
          </a:p>
          <a:p>
            <a:endParaRPr lang="en-US" sz="2400" b="1" dirty="0"/>
          </a:p>
          <a:p>
            <a:r>
              <a:rPr lang="en-US" sz="2200" dirty="0"/>
              <a:t>Trade the pension present value amount for something else: </a:t>
            </a:r>
          </a:p>
          <a:p>
            <a:pPr lvl="1"/>
            <a:r>
              <a:rPr lang="en-US" sz="2200" dirty="0"/>
              <a:t>Relinquish an interest in real estate</a:t>
            </a:r>
          </a:p>
          <a:p>
            <a:pPr lvl="1"/>
            <a:r>
              <a:rPr lang="en-US" sz="2200" dirty="0"/>
              <a:t>Give up a share of the other’s pension or 401(k)</a:t>
            </a:r>
          </a:p>
          <a:p>
            <a:pPr lvl="1"/>
            <a:r>
              <a:rPr lang="en-US" sz="2200" dirty="0"/>
              <a:t>Turn over another asset that you may not really want</a:t>
            </a:r>
          </a:p>
          <a:p>
            <a:endParaRPr lang="en-US" sz="2000" b="1" dirty="0"/>
          </a:p>
        </p:txBody>
      </p:sp>
      <p:sp>
        <p:nvSpPr>
          <p:cNvPr id="4" name="Content Placeholder 3">
            <a:extLst>
              <a:ext uri="{FF2B5EF4-FFF2-40B4-BE49-F238E27FC236}">
                <a16:creationId xmlns:a16="http://schemas.microsoft.com/office/drawing/2014/main" id="{434EAD29-C87F-4198-B8D6-9C917AE72C4A}"/>
              </a:ext>
            </a:extLst>
          </p:cNvPr>
          <p:cNvSpPr>
            <a:spLocks noGrp="1"/>
          </p:cNvSpPr>
          <p:nvPr>
            <p:ph sz="half" idx="2"/>
          </p:nvPr>
        </p:nvSpPr>
        <p:spPr/>
        <p:txBody>
          <a:bodyPr>
            <a:normAutofit fontScale="77500" lnSpcReduction="20000"/>
          </a:bodyPr>
          <a:lstStyle/>
          <a:p>
            <a:endParaRPr lang="en-US" dirty="0"/>
          </a:p>
          <a:p>
            <a:pPr>
              <a:buFont typeface="Wingdings" panose="05000000000000000000" pitchFamily="2" charset="2"/>
              <a:buChar char="Ø"/>
            </a:pPr>
            <a:r>
              <a:rPr lang="en-US" sz="2600" b="1" dirty="0"/>
              <a:t>The cash out</a:t>
            </a:r>
          </a:p>
          <a:p>
            <a:endParaRPr lang="en-US" dirty="0"/>
          </a:p>
          <a:p>
            <a:r>
              <a:rPr lang="en-US" sz="2200" dirty="0"/>
              <a:t>Because the pension present value is often small, you may be able to give your spouse cash equal to the present value.</a:t>
            </a:r>
          </a:p>
          <a:p>
            <a:r>
              <a:rPr lang="en-US" sz="2200" dirty="0"/>
              <a:t>The spouse could invest this cash payment for his/her own retirement.</a:t>
            </a:r>
          </a:p>
          <a:p>
            <a:endParaRPr lang="en-US" dirty="0"/>
          </a:p>
        </p:txBody>
      </p:sp>
    </p:spTree>
    <p:extLst>
      <p:ext uri="{BB962C8B-B14F-4D97-AF65-F5344CB8AC3E}">
        <p14:creationId xmlns:p14="http://schemas.microsoft.com/office/powerpoint/2010/main" val="392145174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424A4FC-88A2-4204-BAED-874A711FAFE6}"/>
              </a:ext>
            </a:extLst>
          </p:cNvPr>
          <p:cNvSpPr>
            <a:spLocks noGrp="1"/>
          </p:cNvSpPr>
          <p:nvPr>
            <p:ph type="title"/>
          </p:nvPr>
        </p:nvSpPr>
        <p:spPr>
          <a:xfrm>
            <a:off x="425302" y="973669"/>
            <a:ext cx="10377377" cy="706964"/>
          </a:xfrm>
        </p:spPr>
        <p:txBody>
          <a:bodyPr/>
          <a:lstStyle/>
          <a:p>
            <a:pPr algn="ctr"/>
            <a:r>
              <a:rPr lang="en-US" dirty="0"/>
              <a:t>Dividing retirement benefits: The QDRO</a:t>
            </a:r>
          </a:p>
        </p:txBody>
      </p:sp>
      <p:sp>
        <p:nvSpPr>
          <p:cNvPr id="6" name="Content Placeholder 5">
            <a:extLst>
              <a:ext uri="{FF2B5EF4-FFF2-40B4-BE49-F238E27FC236}">
                <a16:creationId xmlns:a16="http://schemas.microsoft.com/office/drawing/2014/main" id="{85BA324D-AB9E-4FE2-946C-60EDDFDE497A}"/>
              </a:ext>
            </a:extLst>
          </p:cNvPr>
          <p:cNvSpPr>
            <a:spLocks noGrp="1"/>
          </p:cNvSpPr>
          <p:nvPr>
            <p:ph idx="1"/>
          </p:nvPr>
        </p:nvSpPr>
        <p:spPr>
          <a:xfrm>
            <a:off x="1154954" y="2603500"/>
            <a:ext cx="9400596" cy="4003040"/>
          </a:xfrm>
        </p:spPr>
        <p:txBody>
          <a:bodyPr>
            <a:normAutofit/>
          </a:bodyPr>
          <a:lstStyle/>
          <a:p>
            <a:pPr marL="0" indent="0">
              <a:buNone/>
            </a:pPr>
            <a:r>
              <a:rPr lang="en-US" sz="2000" b="1" dirty="0">
                <a:solidFill>
                  <a:schemeClr val="tx1"/>
                </a:solidFill>
              </a:rPr>
              <a:t>A QDRO grants a former spouse the right to a share of the retirement benefits his/her former spouse has earned through an employer-sponsored retirement plan.</a:t>
            </a:r>
          </a:p>
          <a:p>
            <a:pPr marL="0" indent="0">
              <a:buNone/>
            </a:pPr>
            <a:r>
              <a:rPr lang="en-US" sz="2000" dirty="0"/>
              <a:t>The two most common retirement plans are:</a:t>
            </a:r>
          </a:p>
          <a:p>
            <a:pPr lvl="1"/>
            <a:r>
              <a:rPr lang="en-US" sz="1800" dirty="0"/>
              <a:t>Pension: Gives the retiree a monthly payment after retirement </a:t>
            </a:r>
          </a:p>
          <a:p>
            <a:pPr lvl="1"/>
            <a:r>
              <a:rPr lang="en-US" sz="1800" dirty="0"/>
              <a:t>401(k):  A plan into which the employer and employee contributed tax-deferred funds during the employee’s employment for the employee’s retirement needs</a:t>
            </a:r>
            <a:endParaRPr lang="en-US" sz="1800" b="1" dirty="0">
              <a:solidFill>
                <a:schemeClr val="tx1"/>
              </a:solidFill>
            </a:endParaRPr>
          </a:p>
          <a:p>
            <a:pPr marL="0" indent="0">
              <a:buNone/>
            </a:pPr>
            <a:r>
              <a:rPr lang="en-US" b="1" dirty="0"/>
              <a:t>IMPORTANT: </a:t>
            </a:r>
            <a:r>
              <a:rPr lang="en-US" dirty="0"/>
              <a:t>Each pension and 401(k) plan has its own rules about benefits and disbursements. It is important to understand your plan and your spouse’s plan before agreeing to a specific split of assets.</a:t>
            </a:r>
          </a:p>
          <a:p>
            <a:pPr marL="0" indent="0">
              <a:buNone/>
            </a:pPr>
            <a:endParaRPr lang="en-US" sz="2000" b="1" dirty="0">
              <a:solidFill>
                <a:schemeClr val="tx1"/>
              </a:solidFill>
            </a:endParaRPr>
          </a:p>
        </p:txBody>
      </p:sp>
    </p:spTree>
    <p:extLst>
      <p:ext uri="{BB962C8B-B14F-4D97-AF65-F5344CB8AC3E}">
        <p14:creationId xmlns:p14="http://schemas.microsoft.com/office/powerpoint/2010/main" val="235226283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81B6E8-5A45-439D-BD82-E95CBE54CDDE}"/>
              </a:ext>
            </a:extLst>
          </p:cNvPr>
          <p:cNvSpPr>
            <a:spLocks noGrp="1"/>
          </p:cNvSpPr>
          <p:nvPr>
            <p:ph type="title"/>
          </p:nvPr>
        </p:nvSpPr>
        <p:spPr/>
        <p:txBody>
          <a:bodyPr/>
          <a:lstStyle/>
          <a:p>
            <a:pPr algn="ctr"/>
            <a:r>
              <a:rPr lang="en-US" dirty="0"/>
              <a:t>QDRO Part 1 – The role of the court</a:t>
            </a:r>
          </a:p>
        </p:txBody>
      </p:sp>
      <p:sp>
        <p:nvSpPr>
          <p:cNvPr id="3" name="Content Placeholder 2">
            <a:extLst>
              <a:ext uri="{FF2B5EF4-FFF2-40B4-BE49-F238E27FC236}">
                <a16:creationId xmlns:a16="http://schemas.microsoft.com/office/drawing/2014/main" id="{E1A756EC-B81A-4739-8E53-935EA6412D11}"/>
              </a:ext>
            </a:extLst>
          </p:cNvPr>
          <p:cNvSpPr>
            <a:spLocks noGrp="1"/>
          </p:cNvSpPr>
          <p:nvPr>
            <p:ph idx="1"/>
          </p:nvPr>
        </p:nvSpPr>
        <p:spPr>
          <a:xfrm>
            <a:off x="502920" y="2354580"/>
            <a:ext cx="11126828" cy="4503420"/>
          </a:xfrm>
        </p:spPr>
        <p:txBody>
          <a:bodyPr>
            <a:noAutofit/>
          </a:bodyPr>
          <a:lstStyle/>
          <a:p>
            <a:pPr lvl="0"/>
            <a:r>
              <a:rPr lang="en-US" sz="2000" dirty="0">
                <a:solidFill>
                  <a:schemeClr val="tx1"/>
                </a:solidFill>
              </a:rPr>
              <a:t>First step: Get a court order setting out how the benefit will be divided.</a:t>
            </a:r>
          </a:p>
          <a:p>
            <a:pPr lvl="0"/>
            <a:r>
              <a:rPr lang="en-US" sz="2000" dirty="0">
                <a:solidFill>
                  <a:schemeClr val="tx1"/>
                </a:solidFill>
              </a:rPr>
              <a:t>The court order may be in addition to, and separate from, the judgment of divorce (JOD).</a:t>
            </a:r>
          </a:p>
          <a:p>
            <a:pPr lvl="2"/>
            <a:r>
              <a:rPr lang="en-US" sz="2000" dirty="0">
                <a:solidFill>
                  <a:schemeClr val="tx1"/>
                </a:solidFill>
              </a:rPr>
              <a:t>Some employers require a separate order.</a:t>
            </a:r>
          </a:p>
          <a:p>
            <a:pPr lvl="2"/>
            <a:r>
              <a:rPr lang="en-US" sz="2000" dirty="0">
                <a:solidFill>
                  <a:schemeClr val="tx1"/>
                </a:solidFill>
              </a:rPr>
              <a:t>The JOD may not be specific enough to determine the division of benefits.</a:t>
            </a:r>
          </a:p>
          <a:p>
            <a:r>
              <a:rPr lang="en-US" sz="2000" dirty="0">
                <a:solidFill>
                  <a:schemeClr val="tx1"/>
                </a:solidFill>
              </a:rPr>
              <a:t>QDROs can be prepared during divorce proceedings and entered at the time of the JOD.</a:t>
            </a:r>
          </a:p>
          <a:p>
            <a:r>
              <a:rPr lang="en-US" sz="2000" dirty="0">
                <a:solidFill>
                  <a:schemeClr val="tx1"/>
                </a:solidFill>
              </a:rPr>
              <a:t>Federal law has no deadline to enter a QDRO and a QDRO can usually be filed years after a divorce. Your Plan attorney will make sure your state’s law does not impose time limits.</a:t>
            </a:r>
          </a:p>
          <a:p>
            <a:r>
              <a:rPr lang="en-US" sz="2000" dirty="0">
                <a:solidFill>
                  <a:schemeClr val="tx1"/>
                </a:solidFill>
              </a:rPr>
              <a:t>A court order alone is not “qualified” and is not sufficient to divide the benefits.</a:t>
            </a:r>
          </a:p>
        </p:txBody>
      </p:sp>
    </p:spTree>
    <p:extLst>
      <p:ext uri="{BB962C8B-B14F-4D97-AF65-F5344CB8AC3E}">
        <p14:creationId xmlns:p14="http://schemas.microsoft.com/office/powerpoint/2010/main" val="320133630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F9C9D"/>
      </a:accent5>
      <a:accent6>
        <a:srgbClr val="9E5E9B"/>
      </a:accent6>
      <a:hlink>
        <a:srgbClr val="58C1BA"/>
      </a:hlink>
      <a:folHlink>
        <a:srgbClr val="9DFFC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EC7F02AD-9687-440F-A9DF-FAA6F22270D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Ion Boardroom</Template>
  <TotalTime>1080</TotalTime>
  <Words>2636</Words>
  <Application>Microsoft Office PowerPoint</Application>
  <PresentationFormat>Widescreen</PresentationFormat>
  <Paragraphs>187</Paragraphs>
  <Slides>25</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Century Gothic</vt:lpstr>
      <vt:lpstr>Wingdings</vt:lpstr>
      <vt:lpstr>Wingdings 3</vt:lpstr>
      <vt:lpstr>Ion Boardroom</vt:lpstr>
      <vt:lpstr>QDROs  Qualified Domestic Relations Orders </vt:lpstr>
      <vt:lpstr>Divorce – The first step</vt:lpstr>
      <vt:lpstr>Who gets the retirement benefits? Things to consider </vt:lpstr>
      <vt:lpstr>Can you keep your entire retirement benefit?</vt:lpstr>
      <vt:lpstr>Negotiating a spouse’s a claim to retirement benefits</vt:lpstr>
      <vt:lpstr>Pension present value calculation</vt:lpstr>
      <vt:lpstr>Negotiation options: trade and cash out</vt:lpstr>
      <vt:lpstr>Dividing retirement benefits: The QDRO</vt:lpstr>
      <vt:lpstr>QDRO Part 1 – The role of the court</vt:lpstr>
      <vt:lpstr>QDRO Part 2 – Qualifying the order</vt:lpstr>
      <vt:lpstr>QDRO – The parties</vt:lpstr>
      <vt:lpstr>Dividing the pension – shared interest</vt:lpstr>
      <vt:lpstr>Dividing the pension: shared interest (continued)</vt:lpstr>
      <vt:lpstr>Dividing the pension – separate interest</vt:lpstr>
      <vt:lpstr>Considerations when dividing the pension</vt:lpstr>
      <vt:lpstr>QDROs and other retirement benefits</vt:lpstr>
      <vt:lpstr>When do the Alternate Payee’s payments begin?</vt:lpstr>
      <vt:lpstr>Examples of retirement plan divisions</vt:lpstr>
      <vt:lpstr>Important reminders</vt:lpstr>
      <vt:lpstr>Waiving the pension – Do I need a QDRO?</vt:lpstr>
      <vt:lpstr>QDRO – Dividing the 401(k)</vt:lpstr>
      <vt:lpstr>Never divide your 401(k) without a QDRO!</vt:lpstr>
      <vt:lpstr>Dividing your 401(k) – Dollars or percentages?</vt:lpstr>
      <vt:lpstr>Transfers of funds from the spouse’s 401(k)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QDRO’s  Qualified Domestic Relations Order</dc:title>
  <dc:creator>Elaine Eizelman</dc:creator>
  <cp:lastModifiedBy>elaineei@uawlegal.onmicrosoft.com</cp:lastModifiedBy>
  <cp:revision>126</cp:revision>
  <cp:lastPrinted>2019-03-26T21:46:46Z</cp:lastPrinted>
  <dcterms:created xsi:type="dcterms:W3CDTF">2019-03-21T18:22:09Z</dcterms:created>
  <dcterms:modified xsi:type="dcterms:W3CDTF">2019-03-27T16:36:54Z</dcterms:modified>
</cp:coreProperties>
</file>