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1" r:id="rId24"/>
    <p:sldId id="279" r:id="rId25"/>
    <p:sldId id="280" r:id="rId26"/>
    <p:sldId id="282" r:id="rId27"/>
    <p:sldId id="283" r:id="rId28"/>
    <p:sldId id="284" r:id="rId29"/>
    <p:sldId id="286"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6.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E7394B-7C53-407A-B862-0926FD2854DD}"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721B87F1-3FEB-415A-8182-81EB07DBBEAA}">
      <dgm:prSet/>
      <dgm:spPr/>
      <dgm:t>
        <a:bodyPr/>
        <a:lstStyle/>
        <a:p>
          <a:r>
            <a:rPr lang="en-US" b="1" dirty="0">
              <a:solidFill>
                <a:schemeClr val="bg1"/>
              </a:solidFill>
            </a:rPr>
            <a:t>The primary beneficiary or beneficiaries are the people you wish to receive the asset upon your death – your first choice.</a:t>
          </a:r>
        </a:p>
      </dgm:t>
    </dgm:pt>
    <dgm:pt modelId="{01A636BB-AA02-4845-A8AD-8D5F5A7A3C8A}" type="parTrans" cxnId="{575D714B-050E-4E86-8C95-6E5D71F7AF6D}">
      <dgm:prSet/>
      <dgm:spPr/>
      <dgm:t>
        <a:bodyPr/>
        <a:lstStyle/>
        <a:p>
          <a:endParaRPr lang="en-US"/>
        </a:p>
      </dgm:t>
    </dgm:pt>
    <dgm:pt modelId="{F0BCC16B-C574-4F33-BDA4-69A6F982BE18}" type="sibTrans" cxnId="{575D714B-050E-4E86-8C95-6E5D71F7AF6D}">
      <dgm:prSet/>
      <dgm:spPr/>
      <dgm:t>
        <a:bodyPr/>
        <a:lstStyle/>
        <a:p>
          <a:endParaRPr lang="en-US"/>
        </a:p>
      </dgm:t>
    </dgm:pt>
    <dgm:pt modelId="{F48AAC27-84B6-4E2A-A788-B4EF8D58FE07}">
      <dgm:prSet/>
      <dgm:spPr/>
      <dgm:t>
        <a:bodyPr/>
        <a:lstStyle/>
        <a:p>
          <a:r>
            <a:rPr lang="en-US" b="1" dirty="0">
              <a:solidFill>
                <a:schemeClr val="bg1"/>
              </a:solidFill>
            </a:rPr>
            <a:t>A contingent beneficiary will receive the benefits only if the primary beneficiary has died prior to you at the time the benefit is to be paid – your second choice.</a:t>
          </a:r>
        </a:p>
      </dgm:t>
    </dgm:pt>
    <dgm:pt modelId="{FF30F542-2FED-47C7-8A4F-F632566CACD7}" type="parTrans" cxnId="{A4F06CF8-67A7-42A9-AD49-0376819E2DC0}">
      <dgm:prSet/>
      <dgm:spPr/>
      <dgm:t>
        <a:bodyPr/>
        <a:lstStyle/>
        <a:p>
          <a:endParaRPr lang="en-US"/>
        </a:p>
      </dgm:t>
    </dgm:pt>
    <dgm:pt modelId="{D8D79201-86D1-4366-9062-DDCE584BBADC}" type="sibTrans" cxnId="{A4F06CF8-67A7-42A9-AD49-0376819E2DC0}">
      <dgm:prSet/>
      <dgm:spPr/>
      <dgm:t>
        <a:bodyPr/>
        <a:lstStyle/>
        <a:p>
          <a:endParaRPr lang="en-US"/>
        </a:p>
      </dgm:t>
    </dgm:pt>
    <dgm:pt modelId="{1D46E9C2-287B-43B9-AFA8-4A59ADD2E9C4}">
      <dgm:prSet/>
      <dgm:spPr/>
      <dgm:t>
        <a:bodyPr/>
        <a:lstStyle/>
        <a:p>
          <a:r>
            <a:rPr lang="en-US" b="1" dirty="0">
              <a:solidFill>
                <a:schemeClr val="bg1"/>
              </a:solidFill>
            </a:rPr>
            <a:t>A common example is listing a spouse as primary beneficiary and children as contingent beneficiaries. The children would get the asset only if the spouse dies before the grantor</a:t>
          </a:r>
          <a:r>
            <a:rPr lang="en-US" dirty="0"/>
            <a:t>. 	</a:t>
          </a:r>
        </a:p>
      </dgm:t>
    </dgm:pt>
    <dgm:pt modelId="{61897292-1A38-41F3-BE8D-6DE4B35E067C}" type="parTrans" cxnId="{50DD81C4-E3CB-4363-99EC-809435A4D07F}">
      <dgm:prSet/>
      <dgm:spPr/>
      <dgm:t>
        <a:bodyPr/>
        <a:lstStyle/>
        <a:p>
          <a:endParaRPr lang="en-US"/>
        </a:p>
      </dgm:t>
    </dgm:pt>
    <dgm:pt modelId="{BC7FA91D-38B7-48A6-A588-60D8F261BBF3}" type="sibTrans" cxnId="{50DD81C4-E3CB-4363-99EC-809435A4D07F}">
      <dgm:prSet/>
      <dgm:spPr/>
      <dgm:t>
        <a:bodyPr/>
        <a:lstStyle/>
        <a:p>
          <a:endParaRPr lang="en-US"/>
        </a:p>
      </dgm:t>
    </dgm:pt>
    <dgm:pt modelId="{9BEC9A33-5737-4948-8D9B-6D9C411157B8}" type="pres">
      <dgm:prSet presAssocID="{56E7394B-7C53-407A-B862-0926FD2854DD}" presName="outerComposite" presStyleCnt="0">
        <dgm:presLayoutVars>
          <dgm:chMax val="5"/>
          <dgm:dir/>
          <dgm:resizeHandles val="exact"/>
        </dgm:presLayoutVars>
      </dgm:prSet>
      <dgm:spPr/>
    </dgm:pt>
    <dgm:pt modelId="{FB14BECA-ECEA-47FE-B9D2-26350C397E7F}" type="pres">
      <dgm:prSet presAssocID="{56E7394B-7C53-407A-B862-0926FD2854DD}" presName="dummyMaxCanvas" presStyleCnt="0">
        <dgm:presLayoutVars/>
      </dgm:prSet>
      <dgm:spPr/>
    </dgm:pt>
    <dgm:pt modelId="{429E2B1C-7AE2-4191-BB54-C1AAE104EB0F}" type="pres">
      <dgm:prSet presAssocID="{56E7394B-7C53-407A-B862-0926FD2854DD}" presName="ThreeNodes_1" presStyleLbl="node1" presStyleIdx="0" presStyleCnt="3">
        <dgm:presLayoutVars>
          <dgm:bulletEnabled val="1"/>
        </dgm:presLayoutVars>
      </dgm:prSet>
      <dgm:spPr/>
    </dgm:pt>
    <dgm:pt modelId="{00798D10-8E9D-4615-B33A-B28F8B704D46}" type="pres">
      <dgm:prSet presAssocID="{56E7394B-7C53-407A-B862-0926FD2854DD}" presName="ThreeNodes_2" presStyleLbl="node1" presStyleIdx="1" presStyleCnt="3">
        <dgm:presLayoutVars>
          <dgm:bulletEnabled val="1"/>
        </dgm:presLayoutVars>
      </dgm:prSet>
      <dgm:spPr/>
    </dgm:pt>
    <dgm:pt modelId="{F35A71D3-F49A-4856-A82C-2F7286C5016F}" type="pres">
      <dgm:prSet presAssocID="{56E7394B-7C53-407A-B862-0926FD2854DD}" presName="ThreeNodes_3" presStyleLbl="node1" presStyleIdx="2" presStyleCnt="3">
        <dgm:presLayoutVars>
          <dgm:bulletEnabled val="1"/>
        </dgm:presLayoutVars>
      </dgm:prSet>
      <dgm:spPr/>
    </dgm:pt>
    <dgm:pt modelId="{A5F7801B-D1D2-4F24-A6BF-EF766C474F1C}" type="pres">
      <dgm:prSet presAssocID="{56E7394B-7C53-407A-B862-0926FD2854DD}" presName="ThreeConn_1-2" presStyleLbl="fgAccFollowNode1" presStyleIdx="0" presStyleCnt="2">
        <dgm:presLayoutVars>
          <dgm:bulletEnabled val="1"/>
        </dgm:presLayoutVars>
      </dgm:prSet>
      <dgm:spPr/>
    </dgm:pt>
    <dgm:pt modelId="{889D9338-3781-416F-9727-2C2E1DF65572}" type="pres">
      <dgm:prSet presAssocID="{56E7394B-7C53-407A-B862-0926FD2854DD}" presName="ThreeConn_2-3" presStyleLbl="fgAccFollowNode1" presStyleIdx="1" presStyleCnt="2">
        <dgm:presLayoutVars>
          <dgm:bulletEnabled val="1"/>
        </dgm:presLayoutVars>
      </dgm:prSet>
      <dgm:spPr/>
    </dgm:pt>
    <dgm:pt modelId="{19505DC1-3007-4815-9087-C58E24676892}" type="pres">
      <dgm:prSet presAssocID="{56E7394B-7C53-407A-B862-0926FD2854DD}" presName="ThreeNodes_1_text" presStyleLbl="node1" presStyleIdx="2" presStyleCnt="3">
        <dgm:presLayoutVars>
          <dgm:bulletEnabled val="1"/>
        </dgm:presLayoutVars>
      </dgm:prSet>
      <dgm:spPr/>
    </dgm:pt>
    <dgm:pt modelId="{3A5851B7-69C1-426E-BD37-5CC701678E9A}" type="pres">
      <dgm:prSet presAssocID="{56E7394B-7C53-407A-B862-0926FD2854DD}" presName="ThreeNodes_2_text" presStyleLbl="node1" presStyleIdx="2" presStyleCnt="3">
        <dgm:presLayoutVars>
          <dgm:bulletEnabled val="1"/>
        </dgm:presLayoutVars>
      </dgm:prSet>
      <dgm:spPr/>
    </dgm:pt>
    <dgm:pt modelId="{5EA756A8-D105-4149-8557-6E44D87C2843}" type="pres">
      <dgm:prSet presAssocID="{56E7394B-7C53-407A-B862-0926FD2854DD}" presName="ThreeNodes_3_text" presStyleLbl="node1" presStyleIdx="2" presStyleCnt="3">
        <dgm:presLayoutVars>
          <dgm:bulletEnabled val="1"/>
        </dgm:presLayoutVars>
      </dgm:prSet>
      <dgm:spPr/>
    </dgm:pt>
  </dgm:ptLst>
  <dgm:cxnLst>
    <dgm:cxn modelId="{4CEE9202-2B08-4B40-94EF-8C4A7E5DABE1}" type="presOf" srcId="{721B87F1-3FEB-415A-8182-81EB07DBBEAA}" destId="{429E2B1C-7AE2-4191-BB54-C1AAE104EB0F}" srcOrd="0" destOrd="0" presId="urn:microsoft.com/office/officeart/2005/8/layout/vProcess5"/>
    <dgm:cxn modelId="{FA2F6E1B-5861-410C-86CF-B8E0BAFBEC82}" type="presOf" srcId="{1D46E9C2-287B-43B9-AFA8-4A59ADD2E9C4}" destId="{F35A71D3-F49A-4856-A82C-2F7286C5016F}" srcOrd="0" destOrd="0" presId="urn:microsoft.com/office/officeart/2005/8/layout/vProcess5"/>
    <dgm:cxn modelId="{7934B82D-A353-42C5-893E-E3191FE7863A}" type="presOf" srcId="{F0BCC16B-C574-4F33-BDA4-69A6F982BE18}" destId="{A5F7801B-D1D2-4F24-A6BF-EF766C474F1C}" srcOrd="0" destOrd="0" presId="urn:microsoft.com/office/officeart/2005/8/layout/vProcess5"/>
    <dgm:cxn modelId="{876AFF34-EB70-459F-BAEB-804C49CC3548}" type="presOf" srcId="{D8D79201-86D1-4366-9062-DDCE584BBADC}" destId="{889D9338-3781-416F-9727-2C2E1DF65572}" srcOrd="0" destOrd="0" presId="urn:microsoft.com/office/officeart/2005/8/layout/vProcess5"/>
    <dgm:cxn modelId="{575D714B-050E-4E86-8C95-6E5D71F7AF6D}" srcId="{56E7394B-7C53-407A-B862-0926FD2854DD}" destId="{721B87F1-3FEB-415A-8182-81EB07DBBEAA}" srcOrd="0" destOrd="0" parTransId="{01A636BB-AA02-4845-A8AD-8D5F5A7A3C8A}" sibTransId="{F0BCC16B-C574-4F33-BDA4-69A6F982BE18}"/>
    <dgm:cxn modelId="{D7EB4EBA-E01F-4505-AFCB-83D5735ABBF5}" type="presOf" srcId="{56E7394B-7C53-407A-B862-0926FD2854DD}" destId="{9BEC9A33-5737-4948-8D9B-6D9C411157B8}" srcOrd="0" destOrd="0" presId="urn:microsoft.com/office/officeart/2005/8/layout/vProcess5"/>
    <dgm:cxn modelId="{50DD81C4-E3CB-4363-99EC-809435A4D07F}" srcId="{56E7394B-7C53-407A-B862-0926FD2854DD}" destId="{1D46E9C2-287B-43B9-AFA8-4A59ADD2E9C4}" srcOrd="2" destOrd="0" parTransId="{61897292-1A38-41F3-BE8D-6DE4B35E067C}" sibTransId="{BC7FA91D-38B7-48A6-A588-60D8F261BBF3}"/>
    <dgm:cxn modelId="{71CBE2C8-EB11-48B4-ACE6-4065476DFB96}" type="presOf" srcId="{721B87F1-3FEB-415A-8182-81EB07DBBEAA}" destId="{19505DC1-3007-4815-9087-C58E24676892}" srcOrd="1" destOrd="0" presId="urn:microsoft.com/office/officeart/2005/8/layout/vProcess5"/>
    <dgm:cxn modelId="{FB8AF4C9-2324-4002-9504-86E9EB5FA35F}" type="presOf" srcId="{1D46E9C2-287B-43B9-AFA8-4A59ADD2E9C4}" destId="{5EA756A8-D105-4149-8557-6E44D87C2843}" srcOrd="1" destOrd="0" presId="urn:microsoft.com/office/officeart/2005/8/layout/vProcess5"/>
    <dgm:cxn modelId="{80DFB1DA-9F16-4828-AE5D-968056942FB0}" type="presOf" srcId="{F48AAC27-84B6-4E2A-A788-B4EF8D58FE07}" destId="{00798D10-8E9D-4615-B33A-B28F8B704D46}" srcOrd="0" destOrd="0" presId="urn:microsoft.com/office/officeart/2005/8/layout/vProcess5"/>
    <dgm:cxn modelId="{1FD160E8-B53A-475C-BCCA-BCDEB3EE71BB}" type="presOf" srcId="{F48AAC27-84B6-4E2A-A788-B4EF8D58FE07}" destId="{3A5851B7-69C1-426E-BD37-5CC701678E9A}" srcOrd="1" destOrd="0" presId="urn:microsoft.com/office/officeart/2005/8/layout/vProcess5"/>
    <dgm:cxn modelId="{A4F06CF8-67A7-42A9-AD49-0376819E2DC0}" srcId="{56E7394B-7C53-407A-B862-0926FD2854DD}" destId="{F48AAC27-84B6-4E2A-A788-B4EF8D58FE07}" srcOrd="1" destOrd="0" parTransId="{FF30F542-2FED-47C7-8A4F-F632566CACD7}" sibTransId="{D8D79201-86D1-4366-9062-DDCE584BBADC}"/>
    <dgm:cxn modelId="{F06C19DE-4724-4085-8190-0304B1D5FBF5}" type="presParOf" srcId="{9BEC9A33-5737-4948-8D9B-6D9C411157B8}" destId="{FB14BECA-ECEA-47FE-B9D2-26350C397E7F}" srcOrd="0" destOrd="0" presId="urn:microsoft.com/office/officeart/2005/8/layout/vProcess5"/>
    <dgm:cxn modelId="{606EBCF9-ABD1-4899-958A-EBEB3E653D4E}" type="presParOf" srcId="{9BEC9A33-5737-4948-8D9B-6D9C411157B8}" destId="{429E2B1C-7AE2-4191-BB54-C1AAE104EB0F}" srcOrd="1" destOrd="0" presId="urn:microsoft.com/office/officeart/2005/8/layout/vProcess5"/>
    <dgm:cxn modelId="{FAD9AE01-193E-477F-A166-E86DCD6F9D9E}" type="presParOf" srcId="{9BEC9A33-5737-4948-8D9B-6D9C411157B8}" destId="{00798D10-8E9D-4615-B33A-B28F8B704D46}" srcOrd="2" destOrd="0" presId="urn:microsoft.com/office/officeart/2005/8/layout/vProcess5"/>
    <dgm:cxn modelId="{FF3FCBF8-79E4-441C-B521-1CFC54659AD6}" type="presParOf" srcId="{9BEC9A33-5737-4948-8D9B-6D9C411157B8}" destId="{F35A71D3-F49A-4856-A82C-2F7286C5016F}" srcOrd="3" destOrd="0" presId="urn:microsoft.com/office/officeart/2005/8/layout/vProcess5"/>
    <dgm:cxn modelId="{DE36AAFC-AA41-47B4-9C4D-71A1B80E21C5}" type="presParOf" srcId="{9BEC9A33-5737-4948-8D9B-6D9C411157B8}" destId="{A5F7801B-D1D2-4F24-A6BF-EF766C474F1C}" srcOrd="4" destOrd="0" presId="urn:microsoft.com/office/officeart/2005/8/layout/vProcess5"/>
    <dgm:cxn modelId="{97BC2AAA-8B53-4655-B1AD-ECDF797B7F6B}" type="presParOf" srcId="{9BEC9A33-5737-4948-8D9B-6D9C411157B8}" destId="{889D9338-3781-416F-9727-2C2E1DF65572}" srcOrd="5" destOrd="0" presId="urn:microsoft.com/office/officeart/2005/8/layout/vProcess5"/>
    <dgm:cxn modelId="{FF3760A8-B648-4C52-AC50-EC7E3520BBF2}" type="presParOf" srcId="{9BEC9A33-5737-4948-8D9B-6D9C411157B8}" destId="{19505DC1-3007-4815-9087-C58E24676892}" srcOrd="6" destOrd="0" presId="urn:microsoft.com/office/officeart/2005/8/layout/vProcess5"/>
    <dgm:cxn modelId="{185F55E9-C2A9-4B7E-96D9-1B3D138CD124}" type="presParOf" srcId="{9BEC9A33-5737-4948-8D9B-6D9C411157B8}" destId="{3A5851B7-69C1-426E-BD37-5CC701678E9A}" srcOrd="7" destOrd="0" presId="urn:microsoft.com/office/officeart/2005/8/layout/vProcess5"/>
    <dgm:cxn modelId="{76B45AC4-E1C6-4436-A229-1D999E888A04}" type="presParOf" srcId="{9BEC9A33-5737-4948-8D9B-6D9C411157B8}" destId="{5EA756A8-D105-4149-8557-6E44D87C284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576497-DFE6-48EE-BE10-60EFAAAFB2C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80241FF-97C4-443C-87FC-E0321E07CD5A}">
      <dgm:prSet/>
      <dgm:spPr/>
      <dgm:t>
        <a:bodyPr/>
        <a:lstStyle/>
        <a:p>
          <a:r>
            <a:rPr lang="en-US" b="1" dirty="0"/>
            <a:t>There are negative consequences. The person who gets your money or property may not be the person you intended. </a:t>
          </a:r>
        </a:p>
      </dgm:t>
    </dgm:pt>
    <dgm:pt modelId="{E13B46E8-A85C-43B1-82C2-59185B50EBC4}" type="parTrans" cxnId="{7FAE9E13-0884-4591-AE35-8F1B386F9436}">
      <dgm:prSet/>
      <dgm:spPr/>
      <dgm:t>
        <a:bodyPr/>
        <a:lstStyle/>
        <a:p>
          <a:endParaRPr lang="en-US"/>
        </a:p>
      </dgm:t>
    </dgm:pt>
    <dgm:pt modelId="{CBE4297C-ECB0-4A7F-953A-71100A4F22A4}" type="sibTrans" cxnId="{7FAE9E13-0884-4591-AE35-8F1B386F9436}">
      <dgm:prSet/>
      <dgm:spPr/>
      <dgm:t>
        <a:bodyPr/>
        <a:lstStyle/>
        <a:p>
          <a:endParaRPr lang="en-US"/>
        </a:p>
      </dgm:t>
    </dgm:pt>
    <dgm:pt modelId="{E828F6EC-1B51-4F18-A1BD-22EC58CA2773}">
      <dgm:prSet/>
      <dgm:spPr/>
      <dgm:t>
        <a:bodyPr/>
        <a:lstStyle/>
        <a:p>
          <a:r>
            <a:rPr lang="en-US" b="1" dirty="0"/>
            <a:t>Even if you changed your mind, the written beneficiary designation controls</a:t>
          </a:r>
          <a:r>
            <a:rPr lang="en-US" dirty="0"/>
            <a:t>.</a:t>
          </a:r>
        </a:p>
      </dgm:t>
    </dgm:pt>
    <dgm:pt modelId="{432D1575-A8F0-428F-BA9E-60F8E49564A5}" type="parTrans" cxnId="{9F41C212-A303-47EB-8D64-954132294C19}">
      <dgm:prSet/>
      <dgm:spPr/>
      <dgm:t>
        <a:bodyPr/>
        <a:lstStyle/>
        <a:p>
          <a:endParaRPr lang="en-US"/>
        </a:p>
      </dgm:t>
    </dgm:pt>
    <dgm:pt modelId="{AB91C393-65F7-40A3-81CB-0941335DB710}" type="sibTrans" cxnId="{9F41C212-A303-47EB-8D64-954132294C19}">
      <dgm:prSet/>
      <dgm:spPr/>
      <dgm:t>
        <a:bodyPr/>
        <a:lstStyle/>
        <a:p>
          <a:endParaRPr lang="en-US"/>
        </a:p>
      </dgm:t>
    </dgm:pt>
    <dgm:pt modelId="{9900B67A-15D9-4F47-90E3-D43C0073F3FD}">
      <dgm:prSet/>
      <dgm:spPr/>
      <dgm:t>
        <a:bodyPr/>
        <a:lstStyle/>
        <a:p>
          <a:r>
            <a:rPr lang="en-US" b="1" dirty="0"/>
            <a:t>Significant life events should remind you to review your beneficiary designations and make needed changes. </a:t>
          </a:r>
        </a:p>
      </dgm:t>
    </dgm:pt>
    <dgm:pt modelId="{C54B17EA-F335-4EE3-9C0B-CED0A0E6CE06}" type="parTrans" cxnId="{5A3B04A2-8154-4597-BEFA-569AE7702D02}">
      <dgm:prSet/>
      <dgm:spPr/>
      <dgm:t>
        <a:bodyPr/>
        <a:lstStyle/>
        <a:p>
          <a:endParaRPr lang="en-US"/>
        </a:p>
      </dgm:t>
    </dgm:pt>
    <dgm:pt modelId="{B9D8E1B8-FD0D-4553-B732-B36CDDD8452C}" type="sibTrans" cxnId="{5A3B04A2-8154-4597-BEFA-569AE7702D02}">
      <dgm:prSet/>
      <dgm:spPr/>
      <dgm:t>
        <a:bodyPr/>
        <a:lstStyle/>
        <a:p>
          <a:endParaRPr lang="en-US"/>
        </a:p>
      </dgm:t>
    </dgm:pt>
    <dgm:pt modelId="{1B2462D1-4C70-45DC-9079-D25E1CE06E00}" type="pres">
      <dgm:prSet presAssocID="{2C576497-DFE6-48EE-BE10-60EFAAAFB2C3}" presName="root" presStyleCnt="0">
        <dgm:presLayoutVars>
          <dgm:dir/>
          <dgm:resizeHandles val="exact"/>
        </dgm:presLayoutVars>
      </dgm:prSet>
      <dgm:spPr/>
    </dgm:pt>
    <dgm:pt modelId="{F6CF82B2-0BC1-40DB-A41F-CFF80F049FB0}" type="pres">
      <dgm:prSet presAssocID="{380241FF-97C4-443C-87FC-E0321E07CD5A}" presName="compNode" presStyleCnt="0"/>
      <dgm:spPr/>
    </dgm:pt>
    <dgm:pt modelId="{8316A85D-04D9-4B10-B2A5-60789259BBA3}" type="pres">
      <dgm:prSet presAssocID="{380241FF-97C4-443C-87FC-E0321E07CD5A}" presName="bgRect" presStyleLbl="bgShp" presStyleIdx="0" presStyleCnt="3"/>
      <dgm:spPr/>
    </dgm:pt>
    <dgm:pt modelId="{F6BFD2B7-7784-42CE-AD52-1D826848A27A}" type="pres">
      <dgm:prSet presAssocID="{380241FF-97C4-443C-87FC-E0321E07CD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189E4632-D365-448A-BCE9-8C11D1D9C2C6}" type="pres">
      <dgm:prSet presAssocID="{380241FF-97C4-443C-87FC-E0321E07CD5A}" presName="spaceRect" presStyleCnt="0"/>
      <dgm:spPr/>
    </dgm:pt>
    <dgm:pt modelId="{A7109D85-FD0D-49A3-A1D1-869A6F07111F}" type="pres">
      <dgm:prSet presAssocID="{380241FF-97C4-443C-87FC-E0321E07CD5A}" presName="parTx" presStyleLbl="revTx" presStyleIdx="0" presStyleCnt="3">
        <dgm:presLayoutVars>
          <dgm:chMax val="0"/>
          <dgm:chPref val="0"/>
        </dgm:presLayoutVars>
      </dgm:prSet>
      <dgm:spPr/>
    </dgm:pt>
    <dgm:pt modelId="{38F46DF9-C5C6-429F-9B82-1F2D9B0AABA2}" type="pres">
      <dgm:prSet presAssocID="{CBE4297C-ECB0-4A7F-953A-71100A4F22A4}" presName="sibTrans" presStyleCnt="0"/>
      <dgm:spPr/>
    </dgm:pt>
    <dgm:pt modelId="{70C11C65-8612-4B2E-A1C8-31B8FDEA395E}" type="pres">
      <dgm:prSet presAssocID="{E828F6EC-1B51-4F18-A1BD-22EC58CA2773}" presName="compNode" presStyleCnt="0"/>
      <dgm:spPr/>
    </dgm:pt>
    <dgm:pt modelId="{9753E434-0029-466B-9A2A-C712202CF8E6}" type="pres">
      <dgm:prSet presAssocID="{E828F6EC-1B51-4F18-A1BD-22EC58CA2773}" presName="bgRect" presStyleLbl="bgShp" presStyleIdx="1" presStyleCnt="3"/>
      <dgm:spPr/>
    </dgm:pt>
    <dgm:pt modelId="{32345410-D3F7-44C7-9AE5-7A0FF6898D88}" type="pres">
      <dgm:prSet presAssocID="{E828F6EC-1B51-4F18-A1BD-22EC58CA277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6CDC0F0D-2E38-4F3E-9460-4FB6A9D6D2A7}" type="pres">
      <dgm:prSet presAssocID="{E828F6EC-1B51-4F18-A1BD-22EC58CA2773}" presName="spaceRect" presStyleCnt="0"/>
      <dgm:spPr/>
    </dgm:pt>
    <dgm:pt modelId="{44A52668-332B-478D-B377-CB7F9457E1E6}" type="pres">
      <dgm:prSet presAssocID="{E828F6EC-1B51-4F18-A1BD-22EC58CA2773}" presName="parTx" presStyleLbl="revTx" presStyleIdx="1" presStyleCnt="3">
        <dgm:presLayoutVars>
          <dgm:chMax val="0"/>
          <dgm:chPref val="0"/>
        </dgm:presLayoutVars>
      </dgm:prSet>
      <dgm:spPr/>
    </dgm:pt>
    <dgm:pt modelId="{A4E61916-2196-4E41-B34F-003C2805EEBE}" type="pres">
      <dgm:prSet presAssocID="{AB91C393-65F7-40A3-81CB-0941335DB710}" presName="sibTrans" presStyleCnt="0"/>
      <dgm:spPr/>
    </dgm:pt>
    <dgm:pt modelId="{F728D312-0719-4BF7-8FE1-D5F9C5FEDF1E}" type="pres">
      <dgm:prSet presAssocID="{9900B67A-15D9-4F47-90E3-D43C0073F3FD}" presName="compNode" presStyleCnt="0"/>
      <dgm:spPr/>
    </dgm:pt>
    <dgm:pt modelId="{5F7EFCB4-99A2-4A6A-8682-491D31DDF06E}" type="pres">
      <dgm:prSet presAssocID="{9900B67A-15D9-4F47-90E3-D43C0073F3FD}" presName="bgRect" presStyleLbl="bgShp" presStyleIdx="2" presStyleCnt="3" custLinFactNeighborY="4597"/>
      <dgm:spPr/>
    </dgm:pt>
    <dgm:pt modelId="{DCC5461E-215E-40AB-A412-06F8930A70DA}" type="pres">
      <dgm:prSet presAssocID="{9900B67A-15D9-4F47-90E3-D43C0073F3F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EA84CCFD-6D8C-4301-A5DD-47760F398EC5}" type="pres">
      <dgm:prSet presAssocID="{9900B67A-15D9-4F47-90E3-D43C0073F3FD}" presName="spaceRect" presStyleCnt="0"/>
      <dgm:spPr/>
    </dgm:pt>
    <dgm:pt modelId="{E2BA177C-7FEC-40D4-86BF-83EF9FE944D7}" type="pres">
      <dgm:prSet presAssocID="{9900B67A-15D9-4F47-90E3-D43C0073F3FD}" presName="parTx" presStyleLbl="revTx" presStyleIdx="2" presStyleCnt="3">
        <dgm:presLayoutVars>
          <dgm:chMax val="0"/>
          <dgm:chPref val="0"/>
        </dgm:presLayoutVars>
      </dgm:prSet>
      <dgm:spPr/>
    </dgm:pt>
  </dgm:ptLst>
  <dgm:cxnLst>
    <dgm:cxn modelId="{4C41000A-9CEE-4332-84A9-3AA29E78575B}" type="presOf" srcId="{2C576497-DFE6-48EE-BE10-60EFAAAFB2C3}" destId="{1B2462D1-4C70-45DC-9079-D25E1CE06E00}" srcOrd="0" destOrd="0" presId="urn:microsoft.com/office/officeart/2018/2/layout/IconVerticalSolidList"/>
    <dgm:cxn modelId="{9F41C212-A303-47EB-8D64-954132294C19}" srcId="{2C576497-DFE6-48EE-BE10-60EFAAAFB2C3}" destId="{E828F6EC-1B51-4F18-A1BD-22EC58CA2773}" srcOrd="1" destOrd="0" parTransId="{432D1575-A8F0-428F-BA9E-60F8E49564A5}" sibTransId="{AB91C393-65F7-40A3-81CB-0941335DB710}"/>
    <dgm:cxn modelId="{7FAE9E13-0884-4591-AE35-8F1B386F9436}" srcId="{2C576497-DFE6-48EE-BE10-60EFAAAFB2C3}" destId="{380241FF-97C4-443C-87FC-E0321E07CD5A}" srcOrd="0" destOrd="0" parTransId="{E13B46E8-A85C-43B1-82C2-59185B50EBC4}" sibTransId="{CBE4297C-ECB0-4A7F-953A-71100A4F22A4}"/>
    <dgm:cxn modelId="{FB46C814-809A-4C40-BC04-20A89D0E9CF1}" type="presOf" srcId="{E828F6EC-1B51-4F18-A1BD-22EC58CA2773}" destId="{44A52668-332B-478D-B377-CB7F9457E1E6}" srcOrd="0" destOrd="0" presId="urn:microsoft.com/office/officeart/2018/2/layout/IconVerticalSolidList"/>
    <dgm:cxn modelId="{DC91D61D-B53D-4A97-820E-3F8AB8279586}" type="presOf" srcId="{9900B67A-15D9-4F47-90E3-D43C0073F3FD}" destId="{E2BA177C-7FEC-40D4-86BF-83EF9FE944D7}" srcOrd="0" destOrd="0" presId="urn:microsoft.com/office/officeart/2018/2/layout/IconVerticalSolidList"/>
    <dgm:cxn modelId="{5A3B04A2-8154-4597-BEFA-569AE7702D02}" srcId="{2C576497-DFE6-48EE-BE10-60EFAAAFB2C3}" destId="{9900B67A-15D9-4F47-90E3-D43C0073F3FD}" srcOrd="2" destOrd="0" parTransId="{C54B17EA-F335-4EE3-9C0B-CED0A0E6CE06}" sibTransId="{B9D8E1B8-FD0D-4553-B732-B36CDDD8452C}"/>
    <dgm:cxn modelId="{DDDDC7DB-F154-4987-A301-8378C1E0D6F4}" type="presOf" srcId="{380241FF-97C4-443C-87FC-E0321E07CD5A}" destId="{A7109D85-FD0D-49A3-A1D1-869A6F07111F}" srcOrd="0" destOrd="0" presId="urn:microsoft.com/office/officeart/2018/2/layout/IconVerticalSolidList"/>
    <dgm:cxn modelId="{8C108598-DBBF-4B65-B953-8006CBA69CF6}" type="presParOf" srcId="{1B2462D1-4C70-45DC-9079-D25E1CE06E00}" destId="{F6CF82B2-0BC1-40DB-A41F-CFF80F049FB0}" srcOrd="0" destOrd="0" presId="urn:microsoft.com/office/officeart/2018/2/layout/IconVerticalSolidList"/>
    <dgm:cxn modelId="{94A348AE-8D9B-4D38-A712-0B51D6F1E4F8}" type="presParOf" srcId="{F6CF82B2-0BC1-40DB-A41F-CFF80F049FB0}" destId="{8316A85D-04D9-4B10-B2A5-60789259BBA3}" srcOrd="0" destOrd="0" presId="urn:microsoft.com/office/officeart/2018/2/layout/IconVerticalSolidList"/>
    <dgm:cxn modelId="{1022AF70-B061-4CAE-ADE7-34123789570E}" type="presParOf" srcId="{F6CF82B2-0BC1-40DB-A41F-CFF80F049FB0}" destId="{F6BFD2B7-7784-42CE-AD52-1D826848A27A}" srcOrd="1" destOrd="0" presId="urn:microsoft.com/office/officeart/2018/2/layout/IconVerticalSolidList"/>
    <dgm:cxn modelId="{BD9D52A8-B8FD-41E8-B31D-4AB8485645DD}" type="presParOf" srcId="{F6CF82B2-0BC1-40DB-A41F-CFF80F049FB0}" destId="{189E4632-D365-448A-BCE9-8C11D1D9C2C6}" srcOrd="2" destOrd="0" presId="urn:microsoft.com/office/officeart/2018/2/layout/IconVerticalSolidList"/>
    <dgm:cxn modelId="{03B9E3F8-76EC-4626-B96D-F323CF42EC49}" type="presParOf" srcId="{F6CF82B2-0BC1-40DB-A41F-CFF80F049FB0}" destId="{A7109D85-FD0D-49A3-A1D1-869A6F07111F}" srcOrd="3" destOrd="0" presId="urn:microsoft.com/office/officeart/2018/2/layout/IconVerticalSolidList"/>
    <dgm:cxn modelId="{40724B3E-1482-4BFC-A397-E21BA5E62ACB}" type="presParOf" srcId="{1B2462D1-4C70-45DC-9079-D25E1CE06E00}" destId="{38F46DF9-C5C6-429F-9B82-1F2D9B0AABA2}" srcOrd="1" destOrd="0" presId="urn:microsoft.com/office/officeart/2018/2/layout/IconVerticalSolidList"/>
    <dgm:cxn modelId="{7A37AA4E-82A3-4872-8B0D-3413EE470EB4}" type="presParOf" srcId="{1B2462D1-4C70-45DC-9079-D25E1CE06E00}" destId="{70C11C65-8612-4B2E-A1C8-31B8FDEA395E}" srcOrd="2" destOrd="0" presId="urn:microsoft.com/office/officeart/2018/2/layout/IconVerticalSolidList"/>
    <dgm:cxn modelId="{A0DBC7E4-7204-4158-9ACA-25D71C80972D}" type="presParOf" srcId="{70C11C65-8612-4B2E-A1C8-31B8FDEA395E}" destId="{9753E434-0029-466B-9A2A-C712202CF8E6}" srcOrd="0" destOrd="0" presId="urn:microsoft.com/office/officeart/2018/2/layout/IconVerticalSolidList"/>
    <dgm:cxn modelId="{302BB575-17BA-42DD-9050-3BA915918863}" type="presParOf" srcId="{70C11C65-8612-4B2E-A1C8-31B8FDEA395E}" destId="{32345410-D3F7-44C7-9AE5-7A0FF6898D88}" srcOrd="1" destOrd="0" presId="urn:microsoft.com/office/officeart/2018/2/layout/IconVerticalSolidList"/>
    <dgm:cxn modelId="{27CDF01E-483B-467B-B277-B35302CD145D}" type="presParOf" srcId="{70C11C65-8612-4B2E-A1C8-31B8FDEA395E}" destId="{6CDC0F0D-2E38-4F3E-9460-4FB6A9D6D2A7}" srcOrd="2" destOrd="0" presId="urn:microsoft.com/office/officeart/2018/2/layout/IconVerticalSolidList"/>
    <dgm:cxn modelId="{2F6E045C-B5F3-41D0-A721-8DE261A3B2EE}" type="presParOf" srcId="{70C11C65-8612-4B2E-A1C8-31B8FDEA395E}" destId="{44A52668-332B-478D-B377-CB7F9457E1E6}" srcOrd="3" destOrd="0" presId="urn:microsoft.com/office/officeart/2018/2/layout/IconVerticalSolidList"/>
    <dgm:cxn modelId="{516759D4-E56E-49A7-AE1D-9A3FE4C2AC0D}" type="presParOf" srcId="{1B2462D1-4C70-45DC-9079-D25E1CE06E00}" destId="{A4E61916-2196-4E41-B34F-003C2805EEBE}" srcOrd="3" destOrd="0" presId="urn:microsoft.com/office/officeart/2018/2/layout/IconVerticalSolidList"/>
    <dgm:cxn modelId="{F47F03A0-D6E3-452C-B078-95D68F3A53B5}" type="presParOf" srcId="{1B2462D1-4C70-45DC-9079-D25E1CE06E00}" destId="{F728D312-0719-4BF7-8FE1-D5F9C5FEDF1E}" srcOrd="4" destOrd="0" presId="urn:microsoft.com/office/officeart/2018/2/layout/IconVerticalSolidList"/>
    <dgm:cxn modelId="{2401B6BD-02F0-4954-8D07-406FBCADA0D6}" type="presParOf" srcId="{F728D312-0719-4BF7-8FE1-D5F9C5FEDF1E}" destId="{5F7EFCB4-99A2-4A6A-8682-491D31DDF06E}" srcOrd="0" destOrd="0" presId="urn:microsoft.com/office/officeart/2018/2/layout/IconVerticalSolidList"/>
    <dgm:cxn modelId="{38DF6D38-0685-48C8-B923-B0FE05F0055D}" type="presParOf" srcId="{F728D312-0719-4BF7-8FE1-D5F9C5FEDF1E}" destId="{DCC5461E-215E-40AB-A412-06F8930A70DA}" srcOrd="1" destOrd="0" presId="urn:microsoft.com/office/officeart/2018/2/layout/IconVerticalSolidList"/>
    <dgm:cxn modelId="{889F438C-114C-49E8-BB43-7199A91B4BD7}" type="presParOf" srcId="{F728D312-0719-4BF7-8FE1-D5F9C5FEDF1E}" destId="{EA84CCFD-6D8C-4301-A5DD-47760F398EC5}" srcOrd="2" destOrd="0" presId="urn:microsoft.com/office/officeart/2018/2/layout/IconVerticalSolidList"/>
    <dgm:cxn modelId="{497377E7-DC5E-40AF-A6AE-554FA8F90A50}" type="presParOf" srcId="{F728D312-0719-4BF7-8FE1-D5F9C5FEDF1E}" destId="{E2BA177C-7FEC-40D4-86BF-83EF9FE944D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550D7E-AE43-4465-B47E-D33900A9C4F2}"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6AFFB67D-47EE-4087-B458-C4F17DAEBA9C}">
      <dgm:prSet custT="1"/>
      <dgm:spPr/>
      <dgm:t>
        <a:bodyPr/>
        <a:lstStyle/>
        <a:p>
          <a:r>
            <a:rPr lang="en-US" sz="2000" b="1" dirty="0"/>
            <a:t>Payable on death (“POD”) is an arrangement between a bank or credit union and a client that designates beneficiaries to receive all the client's assets.</a:t>
          </a:r>
        </a:p>
      </dgm:t>
    </dgm:pt>
    <dgm:pt modelId="{574F9F5D-5178-43FE-A4B1-0BDA4E72A87B}" type="parTrans" cxnId="{4B6FA268-30D5-4FE9-96B0-F538F178CD0B}">
      <dgm:prSet/>
      <dgm:spPr/>
      <dgm:t>
        <a:bodyPr/>
        <a:lstStyle/>
        <a:p>
          <a:endParaRPr lang="en-US"/>
        </a:p>
      </dgm:t>
    </dgm:pt>
    <dgm:pt modelId="{B1D711EF-7BD2-405C-90DC-117D2A10F7F5}" type="sibTrans" cxnId="{4B6FA268-30D5-4FE9-96B0-F538F178CD0B}">
      <dgm:prSet/>
      <dgm:spPr/>
      <dgm:t>
        <a:bodyPr/>
        <a:lstStyle/>
        <a:p>
          <a:endParaRPr lang="en-US"/>
        </a:p>
      </dgm:t>
    </dgm:pt>
    <dgm:pt modelId="{6A7A8291-C5AB-48B4-AC03-0CF7148D8968}">
      <dgm:prSet custT="1"/>
      <dgm:spPr/>
      <dgm:t>
        <a:bodyPr/>
        <a:lstStyle/>
        <a:p>
          <a:r>
            <a:rPr lang="en-US" sz="2000" b="1" dirty="0"/>
            <a:t>Be sure to list </a:t>
          </a:r>
          <a:r>
            <a:rPr lang="en-US" sz="2000" b="1" u="sng" dirty="0"/>
            <a:t>all</a:t>
          </a:r>
          <a:r>
            <a:rPr lang="en-US" sz="2000" b="1" u="none" dirty="0"/>
            <a:t> beneficiaries</a:t>
          </a:r>
          <a:r>
            <a:rPr lang="en-US" sz="2000" b="1" dirty="0"/>
            <a:t> you want to receive the funds in your account.</a:t>
          </a:r>
        </a:p>
      </dgm:t>
    </dgm:pt>
    <dgm:pt modelId="{C3458A69-8342-478C-81E2-13FEB99B9CB1}" type="parTrans" cxnId="{F49CB7B0-8441-47AA-8BE0-964D40109FA9}">
      <dgm:prSet/>
      <dgm:spPr/>
      <dgm:t>
        <a:bodyPr/>
        <a:lstStyle/>
        <a:p>
          <a:endParaRPr lang="en-US"/>
        </a:p>
      </dgm:t>
    </dgm:pt>
    <dgm:pt modelId="{5BA1DCDD-B855-4E1E-8779-D5901ED75662}" type="sibTrans" cxnId="{F49CB7B0-8441-47AA-8BE0-964D40109FA9}">
      <dgm:prSet/>
      <dgm:spPr/>
      <dgm:t>
        <a:bodyPr/>
        <a:lstStyle/>
        <a:p>
          <a:endParaRPr lang="en-US"/>
        </a:p>
      </dgm:t>
    </dgm:pt>
    <dgm:pt modelId="{1C0C1A79-8AEB-4F3D-B9E5-30CA09F91488}">
      <dgm:prSet custT="1"/>
      <dgm:spPr/>
      <dgm:t>
        <a:bodyPr/>
        <a:lstStyle/>
        <a:p>
          <a:r>
            <a:rPr lang="en-US" sz="2000" b="1" dirty="0"/>
            <a:t>If you are not sure if you completed a POD form with your bank, contact them and ask for a copy. If they don’t have a record of a POD for you, ask for a form and complete it as soon as possible.</a:t>
          </a:r>
        </a:p>
      </dgm:t>
    </dgm:pt>
    <dgm:pt modelId="{0BA45D24-5B0F-4B10-B192-3A20B7712409}" type="parTrans" cxnId="{3B70DFC8-A20A-4431-9F8D-597EBDB29023}">
      <dgm:prSet/>
      <dgm:spPr/>
      <dgm:t>
        <a:bodyPr/>
        <a:lstStyle/>
        <a:p>
          <a:endParaRPr lang="en-US"/>
        </a:p>
      </dgm:t>
    </dgm:pt>
    <dgm:pt modelId="{FB2247AD-A289-4ED3-90DE-E4AF659C2FE7}" type="sibTrans" cxnId="{3B70DFC8-A20A-4431-9F8D-597EBDB29023}">
      <dgm:prSet/>
      <dgm:spPr/>
      <dgm:t>
        <a:bodyPr/>
        <a:lstStyle/>
        <a:p>
          <a:endParaRPr lang="en-US"/>
        </a:p>
      </dgm:t>
    </dgm:pt>
    <dgm:pt modelId="{34F614F8-8099-4B09-82E6-D309F95E9341}">
      <dgm:prSet/>
      <dgm:spPr/>
      <dgm:t>
        <a:bodyPr/>
        <a:lstStyle/>
        <a:p>
          <a:r>
            <a:rPr lang="en-US" b="1" dirty="0"/>
            <a:t>After the death of the account holder, beneficiaries should contact the bank or credit union. They will likely have to supply a death certificate. The account funds will be distributed according to the terms of the POD.</a:t>
          </a:r>
        </a:p>
      </dgm:t>
    </dgm:pt>
    <dgm:pt modelId="{1887AB59-9FF1-4FB4-98EA-0B6B8A2A2DDC}" type="parTrans" cxnId="{897324AE-314D-42BB-9C1F-D6B17107F38B}">
      <dgm:prSet/>
      <dgm:spPr/>
      <dgm:t>
        <a:bodyPr/>
        <a:lstStyle/>
        <a:p>
          <a:endParaRPr lang="en-US"/>
        </a:p>
      </dgm:t>
    </dgm:pt>
    <dgm:pt modelId="{FADBB9F7-1BF9-4955-951D-49BDDDBBE384}" type="sibTrans" cxnId="{897324AE-314D-42BB-9C1F-D6B17107F38B}">
      <dgm:prSet/>
      <dgm:spPr/>
      <dgm:t>
        <a:bodyPr/>
        <a:lstStyle/>
        <a:p>
          <a:endParaRPr lang="en-US"/>
        </a:p>
      </dgm:t>
    </dgm:pt>
    <dgm:pt modelId="{729E710A-2F81-4834-AE38-61CAF84EF0B9}">
      <dgm:prSet/>
      <dgm:spPr/>
      <dgm:t>
        <a:bodyPr/>
        <a:lstStyle/>
        <a:p>
          <a:r>
            <a:rPr lang="en-US" b="1" dirty="0"/>
            <a:t>After death of the account holder, beneficiaries do not have to pay income tax on inherited accounts.</a:t>
          </a:r>
        </a:p>
      </dgm:t>
    </dgm:pt>
    <dgm:pt modelId="{C2E5BE4E-0575-42BF-B7ED-041F0F2D3F5C}" type="parTrans" cxnId="{B94A6835-4B2F-4F1D-87F0-3C47FE98C417}">
      <dgm:prSet/>
      <dgm:spPr/>
      <dgm:t>
        <a:bodyPr/>
        <a:lstStyle/>
        <a:p>
          <a:endParaRPr lang="en-US"/>
        </a:p>
      </dgm:t>
    </dgm:pt>
    <dgm:pt modelId="{53369E6C-6AD9-4F29-8970-6029B0C9C9A7}" type="sibTrans" cxnId="{B94A6835-4B2F-4F1D-87F0-3C47FE98C417}">
      <dgm:prSet/>
      <dgm:spPr/>
      <dgm:t>
        <a:bodyPr/>
        <a:lstStyle/>
        <a:p>
          <a:endParaRPr lang="en-US"/>
        </a:p>
      </dgm:t>
    </dgm:pt>
    <dgm:pt modelId="{8F5AE2FD-AD3E-4438-82FD-87893EBE84DC}">
      <dgm:prSet/>
      <dgm:spPr/>
      <dgm:t>
        <a:bodyPr/>
        <a:lstStyle/>
        <a:p>
          <a:r>
            <a:rPr lang="en-US" b="1" u="sng" dirty="0"/>
            <a:t>However</a:t>
          </a:r>
          <a:r>
            <a:rPr lang="en-US" b="1" dirty="0"/>
            <a:t>, any interest received or accrued is considered taxable and is reported like any other interest received</a:t>
          </a:r>
          <a:r>
            <a:rPr lang="en-US" dirty="0"/>
            <a:t>.</a:t>
          </a:r>
        </a:p>
      </dgm:t>
    </dgm:pt>
    <dgm:pt modelId="{B1C0EDED-1E17-4B14-9A17-6AE50E1CA1FB}" type="parTrans" cxnId="{83819143-C7A0-4317-8FA5-9855430CC159}">
      <dgm:prSet/>
      <dgm:spPr/>
      <dgm:t>
        <a:bodyPr/>
        <a:lstStyle/>
        <a:p>
          <a:endParaRPr lang="en-US"/>
        </a:p>
      </dgm:t>
    </dgm:pt>
    <dgm:pt modelId="{1B14C1F9-7957-4F35-9BF6-2BCC1FA439D1}" type="sibTrans" cxnId="{83819143-C7A0-4317-8FA5-9855430CC159}">
      <dgm:prSet/>
      <dgm:spPr/>
      <dgm:t>
        <a:bodyPr/>
        <a:lstStyle/>
        <a:p>
          <a:endParaRPr lang="en-US"/>
        </a:p>
      </dgm:t>
    </dgm:pt>
    <dgm:pt modelId="{5CCCE19B-422E-44B5-A2B4-3F97525F2228}" type="pres">
      <dgm:prSet presAssocID="{FD550D7E-AE43-4465-B47E-D33900A9C4F2}" presName="vert0" presStyleCnt="0">
        <dgm:presLayoutVars>
          <dgm:dir/>
          <dgm:animOne val="branch"/>
          <dgm:animLvl val="lvl"/>
        </dgm:presLayoutVars>
      </dgm:prSet>
      <dgm:spPr/>
    </dgm:pt>
    <dgm:pt modelId="{7C965A93-FD9D-4594-B4B3-168CEC8EFCEB}" type="pres">
      <dgm:prSet presAssocID="{6AFFB67D-47EE-4087-B458-C4F17DAEBA9C}" presName="thickLine" presStyleLbl="alignNode1" presStyleIdx="0" presStyleCnt="6"/>
      <dgm:spPr/>
    </dgm:pt>
    <dgm:pt modelId="{F45EFBFC-7900-4E92-B31F-C64926EF3914}" type="pres">
      <dgm:prSet presAssocID="{6AFFB67D-47EE-4087-B458-C4F17DAEBA9C}" presName="horz1" presStyleCnt="0"/>
      <dgm:spPr/>
    </dgm:pt>
    <dgm:pt modelId="{120E43E0-2BC4-48BA-8DE2-B04AB60B859D}" type="pres">
      <dgm:prSet presAssocID="{6AFFB67D-47EE-4087-B458-C4F17DAEBA9C}" presName="tx1" presStyleLbl="revTx" presStyleIdx="0" presStyleCnt="6"/>
      <dgm:spPr/>
    </dgm:pt>
    <dgm:pt modelId="{79B3A3FE-BA6D-483F-AFB6-897233738491}" type="pres">
      <dgm:prSet presAssocID="{6AFFB67D-47EE-4087-B458-C4F17DAEBA9C}" presName="vert1" presStyleCnt="0"/>
      <dgm:spPr/>
    </dgm:pt>
    <dgm:pt modelId="{C5B13EA5-5F3D-46C7-87C8-7D63A0BCCA1A}" type="pres">
      <dgm:prSet presAssocID="{6A7A8291-C5AB-48B4-AC03-0CF7148D8968}" presName="thickLine" presStyleLbl="alignNode1" presStyleIdx="1" presStyleCnt="6"/>
      <dgm:spPr/>
    </dgm:pt>
    <dgm:pt modelId="{781146CC-F815-44DF-A29F-296AC8232D43}" type="pres">
      <dgm:prSet presAssocID="{6A7A8291-C5AB-48B4-AC03-0CF7148D8968}" presName="horz1" presStyleCnt="0"/>
      <dgm:spPr/>
    </dgm:pt>
    <dgm:pt modelId="{900DEAC6-69F2-482B-8A6D-93F96BAB876C}" type="pres">
      <dgm:prSet presAssocID="{6A7A8291-C5AB-48B4-AC03-0CF7148D8968}" presName="tx1" presStyleLbl="revTx" presStyleIdx="1" presStyleCnt="6" custScaleY="88940"/>
      <dgm:spPr/>
    </dgm:pt>
    <dgm:pt modelId="{F01F0A3D-EC91-4F42-A8E0-E08EF0995F5B}" type="pres">
      <dgm:prSet presAssocID="{6A7A8291-C5AB-48B4-AC03-0CF7148D8968}" presName="vert1" presStyleCnt="0"/>
      <dgm:spPr/>
    </dgm:pt>
    <dgm:pt modelId="{4F2C3418-AFBE-483D-A181-53ED6D09419E}" type="pres">
      <dgm:prSet presAssocID="{1C0C1A79-8AEB-4F3D-B9E5-30CA09F91488}" presName="thickLine" presStyleLbl="alignNode1" presStyleIdx="2" presStyleCnt="6" custLinFactNeighborX="-392" custLinFactNeighborY="-12832"/>
      <dgm:spPr/>
    </dgm:pt>
    <dgm:pt modelId="{56E1F939-48E1-4F3D-9627-7537A5E39B05}" type="pres">
      <dgm:prSet presAssocID="{1C0C1A79-8AEB-4F3D-B9E5-30CA09F91488}" presName="horz1" presStyleCnt="0"/>
      <dgm:spPr/>
    </dgm:pt>
    <dgm:pt modelId="{9402BDDF-21B4-4092-B9E1-05A7758FE180}" type="pres">
      <dgm:prSet presAssocID="{1C0C1A79-8AEB-4F3D-B9E5-30CA09F91488}" presName="tx1" presStyleLbl="revTx" presStyleIdx="2" presStyleCnt="6" custScaleY="133939"/>
      <dgm:spPr/>
    </dgm:pt>
    <dgm:pt modelId="{9E6C15D8-90B7-45B3-968F-E589646AA1DE}" type="pres">
      <dgm:prSet presAssocID="{1C0C1A79-8AEB-4F3D-B9E5-30CA09F91488}" presName="vert1" presStyleCnt="0"/>
      <dgm:spPr/>
    </dgm:pt>
    <dgm:pt modelId="{68C5CFC4-83B3-4C05-AADC-81EC8065B486}" type="pres">
      <dgm:prSet presAssocID="{34F614F8-8099-4B09-82E6-D309F95E9341}" presName="thickLine" presStyleLbl="alignNode1" presStyleIdx="3" presStyleCnt="6"/>
      <dgm:spPr/>
    </dgm:pt>
    <dgm:pt modelId="{1129FB24-5E49-40F6-9799-CA988A6320F8}" type="pres">
      <dgm:prSet presAssocID="{34F614F8-8099-4B09-82E6-D309F95E9341}" presName="horz1" presStyleCnt="0"/>
      <dgm:spPr/>
    </dgm:pt>
    <dgm:pt modelId="{6B478AA4-A0BC-4F5B-A0DD-C8C9A6149C77}" type="pres">
      <dgm:prSet presAssocID="{34F614F8-8099-4B09-82E6-D309F95E9341}" presName="tx1" presStyleLbl="revTx" presStyleIdx="3" presStyleCnt="6" custScaleY="155418"/>
      <dgm:spPr/>
    </dgm:pt>
    <dgm:pt modelId="{85D3B823-EF84-4A1F-A26D-75B7F8799025}" type="pres">
      <dgm:prSet presAssocID="{34F614F8-8099-4B09-82E6-D309F95E9341}" presName="vert1" presStyleCnt="0"/>
      <dgm:spPr/>
    </dgm:pt>
    <dgm:pt modelId="{10D265F0-44DD-475F-86A8-6C540776E952}" type="pres">
      <dgm:prSet presAssocID="{729E710A-2F81-4834-AE38-61CAF84EF0B9}" presName="thickLine" presStyleLbl="alignNode1" presStyleIdx="4" presStyleCnt="6"/>
      <dgm:spPr/>
    </dgm:pt>
    <dgm:pt modelId="{D5C91888-CB42-4B9C-A8D3-D02485D7493B}" type="pres">
      <dgm:prSet presAssocID="{729E710A-2F81-4834-AE38-61CAF84EF0B9}" presName="horz1" presStyleCnt="0"/>
      <dgm:spPr/>
    </dgm:pt>
    <dgm:pt modelId="{3DC04868-E16C-42E5-9886-80B0E01E2927}" type="pres">
      <dgm:prSet presAssocID="{729E710A-2F81-4834-AE38-61CAF84EF0B9}" presName="tx1" presStyleLbl="revTx" presStyleIdx="4" presStyleCnt="6"/>
      <dgm:spPr/>
    </dgm:pt>
    <dgm:pt modelId="{55723D3F-2CF9-4C08-862F-F490DFA3C62F}" type="pres">
      <dgm:prSet presAssocID="{729E710A-2F81-4834-AE38-61CAF84EF0B9}" presName="vert1" presStyleCnt="0"/>
      <dgm:spPr/>
    </dgm:pt>
    <dgm:pt modelId="{18AD7D6F-5BA0-49DB-B9DD-290472F28C6D}" type="pres">
      <dgm:prSet presAssocID="{8F5AE2FD-AD3E-4438-82FD-87893EBE84DC}" presName="thickLine" presStyleLbl="alignNode1" presStyleIdx="5" presStyleCnt="6"/>
      <dgm:spPr/>
    </dgm:pt>
    <dgm:pt modelId="{BA490953-3C4B-4578-96B4-D5F3DB58E432}" type="pres">
      <dgm:prSet presAssocID="{8F5AE2FD-AD3E-4438-82FD-87893EBE84DC}" presName="horz1" presStyleCnt="0"/>
      <dgm:spPr/>
    </dgm:pt>
    <dgm:pt modelId="{4CDAB51A-61D2-4493-B0B7-C465560451D0}" type="pres">
      <dgm:prSet presAssocID="{8F5AE2FD-AD3E-4438-82FD-87893EBE84DC}" presName="tx1" presStyleLbl="revTx" presStyleIdx="5" presStyleCnt="6"/>
      <dgm:spPr/>
    </dgm:pt>
    <dgm:pt modelId="{DD07FCB4-9D33-406C-964F-7D7A7992BD66}" type="pres">
      <dgm:prSet presAssocID="{8F5AE2FD-AD3E-4438-82FD-87893EBE84DC}" presName="vert1" presStyleCnt="0"/>
      <dgm:spPr/>
    </dgm:pt>
  </dgm:ptLst>
  <dgm:cxnLst>
    <dgm:cxn modelId="{91BCE706-0C97-4C51-B12C-07E2F6F780AD}" type="presOf" srcId="{6AFFB67D-47EE-4087-B458-C4F17DAEBA9C}" destId="{120E43E0-2BC4-48BA-8DE2-B04AB60B859D}" srcOrd="0" destOrd="0" presId="urn:microsoft.com/office/officeart/2008/layout/LinedList"/>
    <dgm:cxn modelId="{B94A6835-4B2F-4F1D-87F0-3C47FE98C417}" srcId="{FD550D7E-AE43-4465-B47E-D33900A9C4F2}" destId="{729E710A-2F81-4834-AE38-61CAF84EF0B9}" srcOrd="4" destOrd="0" parTransId="{C2E5BE4E-0575-42BF-B7ED-041F0F2D3F5C}" sibTransId="{53369E6C-6AD9-4F29-8970-6029B0C9C9A7}"/>
    <dgm:cxn modelId="{83819143-C7A0-4317-8FA5-9855430CC159}" srcId="{FD550D7E-AE43-4465-B47E-D33900A9C4F2}" destId="{8F5AE2FD-AD3E-4438-82FD-87893EBE84DC}" srcOrd="5" destOrd="0" parTransId="{B1C0EDED-1E17-4B14-9A17-6AE50E1CA1FB}" sibTransId="{1B14C1F9-7957-4F35-9BF6-2BCC1FA439D1}"/>
    <dgm:cxn modelId="{4B6FA268-30D5-4FE9-96B0-F538F178CD0B}" srcId="{FD550D7E-AE43-4465-B47E-D33900A9C4F2}" destId="{6AFFB67D-47EE-4087-B458-C4F17DAEBA9C}" srcOrd="0" destOrd="0" parTransId="{574F9F5D-5178-43FE-A4B1-0BDA4E72A87B}" sibTransId="{B1D711EF-7BD2-405C-90DC-117D2A10F7F5}"/>
    <dgm:cxn modelId="{DEBCCC57-6A34-4193-8FA9-195F31CC631C}" type="presOf" srcId="{34F614F8-8099-4B09-82E6-D309F95E9341}" destId="{6B478AA4-A0BC-4F5B-A0DD-C8C9A6149C77}" srcOrd="0" destOrd="0" presId="urn:microsoft.com/office/officeart/2008/layout/LinedList"/>
    <dgm:cxn modelId="{7BF6F680-F9E6-4DC7-890B-43FD34DC9D06}" type="presOf" srcId="{6A7A8291-C5AB-48B4-AC03-0CF7148D8968}" destId="{900DEAC6-69F2-482B-8A6D-93F96BAB876C}" srcOrd="0" destOrd="0" presId="urn:microsoft.com/office/officeart/2008/layout/LinedList"/>
    <dgm:cxn modelId="{0E333283-FE53-4008-82B4-074609604A48}" type="presOf" srcId="{1C0C1A79-8AEB-4F3D-B9E5-30CA09F91488}" destId="{9402BDDF-21B4-4092-B9E1-05A7758FE180}" srcOrd="0" destOrd="0" presId="urn:microsoft.com/office/officeart/2008/layout/LinedList"/>
    <dgm:cxn modelId="{B6A58EA5-5B16-4624-A403-141FEF266F73}" type="presOf" srcId="{8F5AE2FD-AD3E-4438-82FD-87893EBE84DC}" destId="{4CDAB51A-61D2-4493-B0B7-C465560451D0}" srcOrd="0" destOrd="0" presId="urn:microsoft.com/office/officeart/2008/layout/LinedList"/>
    <dgm:cxn modelId="{897324AE-314D-42BB-9C1F-D6B17107F38B}" srcId="{FD550D7E-AE43-4465-B47E-D33900A9C4F2}" destId="{34F614F8-8099-4B09-82E6-D309F95E9341}" srcOrd="3" destOrd="0" parTransId="{1887AB59-9FF1-4FB4-98EA-0B6B8A2A2DDC}" sibTransId="{FADBB9F7-1BF9-4955-951D-49BDDDBBE384}"/>
    <dgm:cxn modelId="{F49CB7B0-8441-47AA-8BE0-964D40109FA9}" srcId="{FD550D7E-AE43-4465-B47E-D33900A9C4F2}" destId="{6A7A8291-C5AB-48B4-AC03-0CF7148D8968}" srcOrd="1" destOrd="0" parTransId="{C3458A69-8342-478C-81E2-13FEB99B9CB1}" sibTransId="{5BA1DCDD-B855-4E1E-8779-D5901ED75662}"/>
    <dgm:cxn modelId="{3B70DFC8-A20A-4431-9F8D-597EBDB29023}" srcId="{FD550D7E-AE43-4465-B47E-D33900A9C4F2}" destId="{1C0C1A79-8AEB-4F3D-B9E5-30CA09F91488}" srcOrd="2" destOrd="0" parTransId="{0BA45D24-5B0F-4B10-B192-3A20B7712409}" sibTransId="{FB2247AD-A289-4ED3-90DE-E4AF659C2FE7}"/>
    <dgm:cxn modelId="{678548DB-44AA-4694-8A82-FA2A65017ECD}" type="presOf" srcId="{729E710A-2F81-4834-AE38-61CAF84EF0B9}" destId="{3DC04868-E16C-42E5-9886-80B0E01E2927}" srcOrd="0" destOrd="0" presId="urn:microsoft.com/office/officeart/2008/layout/LinedList"/>
    <dgm:cxn modelId="{D2CDB2F2-DEC7-448B-AC05-E0727598440B}" type="presOf" srcId="{FD550D7E-AE43-4465-B47E-D33900A9C4F2}" destId="{5CCCE19B-422E-44B5-A2B4-3F97525F2228}" srcOrd="0" destOrd="0" presId="urn:microsoft.com/office/officeart/2008/layout/LinedList"/>
    <dgm:cxn modelId="{246068DE-7F5C-48F9-80B4-C70BA5A01EE4}" type="presParOf" srcId="{5CCCE19B-422E-44B5-A2B4-3F97525F2228}" destId="{7C965A93-FD9D-4594-B4B3-168CEC8EFCEB}" srcOrd="0" destOrd="0" presId="urn:microsoft.com/office/officeart/2008/layout/LinedList"/>
    <dgm:cxn modelId="{89D8EC28-8C09-4576-9EBB-DDDDBAB3A80C}" type="presParOf" srcId="{5CCCE19B-422E-44B5-A2B4-3F97525F2228}" destId="{F45EFBFC-7900-4E92-B31F-C64926EF3914}" srcOrd="1" destOrd="0" presId="urn:microsoft.com/office/officeart/2008/layout/LinedList"/>
    <dgm:cxn modelId="{4961EBC2-A1B3-4EE2-A13C-259D7E6B7954}" type="presParOf" srcId="{F45EFBFC-7900-4E92-B31F-C64926EF3914}" destId="{120E43E0-2BC4-48BA-8DE2-B04AB60B859D}" srcOrd="0" destOrd="0" presId="urn:microsoft.com/office/officeart/2008/layout/LinedList"/>
    <dgm:cxn modelId="{AC5BE9A7-59AD-4ED0-A011-F90CD23D8030}" type="presParOf" srcId="{F45EFBFC-7900-4E92-B31F-C64926EF3914}" destId="{79B3A3FE-BA6D-483F-AFB6-897233738491}" srcOrd="1" destOrd="0" presId="urn:microsoft.com/office/officeart/2008/layout/LinedList"/>
    <dgm:cxn modelId="{EAC1477B-FE75-4C22-B815-A51DF5BF5099}" type="presParOf" srcId="{5CCCE19B-422E-44B5-A2B4-3F97525F2228}" destId="{C5B13EA5-5F3D-46C7-87C8-7D63A0BCCA1A}" srcOrd="2" destOrd="0" presId="urn:microsoft.com/office/officeart/2008/layout/LinedList"/>
    <dgm:cxn modelId="{5C80B049-81A0-4BF5-B961-8022E537E4B4}" type="presParOf" srcId="{5CCCE19B-422E-44B5-A2B4-3F97525F2228}" destId="{781146CC-F815-44DF-A29F-296AC8232D43}" srcOrd="3" destOrd="0" presId="urn:microsoft.com/office/officeart/2008/layout/LinedList"/>
    <dgm:cxn modelId="{2BFED928-788A-47F7-8CC6-E3456E6162D9}" type="presParOf" srcId="{781146CC-F815-44DF-A29F-296AC8232D43}" destId="{900DEAC6-69F2-482B-8A6D-93F96BAB876C}" srcOrd="0" destOrd="0" presId="urn:microsoft.com/office/officeart/2008/layout/LinedList"/>
    <dgm:cxn modelId="{C5A418F2-F1F8-4704-968A-F1CEC8126047}" type="presParOf" srcId="{781146CC-F815-44DF-A29F-296AC8232D43}" destId="{F01F0A3D-EC91-4F42-A8E0-E08EF0995F5B}" srcOrd="1" destOrd="0" presId="urn:microsoft.com/office/officeart/2008/layout/LinedList"/>
    <dgm:cxn modelId="{8C247A6B-8540-48C2-986E-44F69A6CEB05}" type="presParOf" srcId="{5CCCE19B-422E-44B5-A2B4-3F97525F2228}" destId="{4F2C3418-AFBE-483D-A181-53ED6D09419E}" srcOrd="4" destOrd="0" presId="urn:microsoft.com/office/officeart/2008/layout/LinedList"/>
    <dgm:cxn modelId="{8A9E3DB5-247C-442A-A00D-F4D9E3BD0BE0}" type="presParOf" srcId="{5CCCE19B-422E-44B5-A2B4-3F97525F2228}" destId="{56E1F939-48E1-4F3D-9627-7537A5E39B05}" srcOrd="5" destOrd="0" presId="urn:microsoft.com/office/officeart/2008/layout/LinedList"/>
    <dgm:cxn modelId="{852A99EF-EE06-4E31-B872-877EB716836E}" type="presParOf" srcId="{56E1F939-48E1-4F3D-9627-7537A5E39B05}" destId="{9402BDDF-21B4-4092-B9E1-05A7758FE180}" srcOrd="0" destOrd="0" presId="urn:microsoft.com/office/officeart/2008/layout/LinedList"/>
    <dgm:cxn modelId="{AE0960BE-6AD4-49AE-B86A-5788BA1F8C97}" type="presParOf" srcId="{56E1F939-48E1-4F3D-9627-7537A5E39B05}" destId="{9E6C15D8-90B7-45B3-968F-E589646AA1DE}" srcOrd="1" destOrd="0" presId="urn:microsoft.com/office/officeart/2008/layout/LinedList"/>
    <dgm:cxn modelId="{0F053445-15AF-44B6-AFEA-CF6AB9DB352E}" type="presParOf" srcId="{5CCCE19B-422E-44B5-A2B4-3F97525F2228}" destId="{68C5CFC4-83B3-4C05-AADC-81EC8065B486}" srcOrd="6" destOrd="0" presId="urn:microsoft.com/office/officeart/2008/layout/LinedList"/>
    <dgm:cxn modelId="{1605A940-5BBA-44E1-B95E-E24ACADC5D25}" type="presParOf" srcId="{5CCCE19B-422E-44B5-A2B4-3F97525F2228}" destId="{1129FB24-5E49-40F6-9799-CA988A6320F8}" srcOrd="7" destOrd="0" presId="urn:microsoft.com/office/officeart/2008/layout/LinedList"/>
    <dgm:cxn modelId="{8FED5CE9-6AD7-43B2-A68A-0785B405F323}" type="presParOf" srcId="{1129FB24-5E49-40F6-9799-CA988A6320F8}" destId="{6B478AA4-A0BC-4F5B-A0DD-C8C9A6149C77}" srcOrd="0" destOrd="0" presId="urn:microsoft.com/office/officeart/2008/layout/LinedList"/>
    <dgm:cxn modelId="{6BCC7314-57C7-4FF1-A08C-B7086809DB8A}" type="presParOf" srcId="{1129FB24-5E49-40F6-9799-CA988A6320F8}" destId="{85D3B823-EF84-4A1F-A26D-75B7F8799025}" srcOrd="1" destOrd="0" presId="urn:microsoft.com/office/officeart/2008/layout/LinedList"/>
    <dgm:cxn modelId="{12880D33-1B21-4129-854D-D109841DC996}" type="presParOf" srcId="{5CCCE19B-422E-44B5-A2B4-3F97525F2228}" destId="{10D265F0-44DD-475F-86A8-6C540776E952}" srcOrd="8" destOrd="0" presId="urn:microsoft.com/office/officeart/2008/layout/LinedList"/>
    <dgm:cxn modelId="{B1EC117B-6317-4A19-B823-844FC2279D57}" type="presParOf" srcId="{5CCCE19B-422E-44B5-A2B4-3F97525F2228}" destId="{D5C91888-CB42-4B9C-A8D3-D02485D7493B}" srcOrd="9" destOrd="0" presId="urn:microsoft.com/office/officeart/2008/layout/LinedList"/>
    <dgm:cxn modelId="{7D3DEB3B-9D84-4945-9D7D-8BDC8C33912A}" type="presParOf" srcId="{D5C91888-CB42-4B9C-A8D3-D02485D7493B}" destId="{3DC04868-E16C-42E5-9886-80B0E01E2927}" srcOrd="0" destOrd="0" presId="urn:microsoft.com/office/officeart/2008/layout/LinedList"/>
    <dgm:cxn modelId="{42B8DF83-CF05-489A-9C95-D8CDC4A3BB03}" type="presParOf" srcId="{D5C91888-CB42-4B9C-A8D3-D02485D7493B}" destId="{55723D3F-2CF9-4C08-862F-F490DFA3C62F}" srcOrd="1" destOrd="0" presId="urn:microsoft.com/office/officeart/2008/layout/LinedList"/>
    <dgm:cxn modelId="{ED16709F-27EB-4AC0-9F8D-89EB938EBCD4}" type="presParOf" srcId="{5CCCE19B-422E-44B5-A2B4-3F97525F2228}" destId="{18AD7D6F-5BA0-49DB-B9DD-290472F28C6D}" srcOrd="10" destOrd="0" presId="urn:microsoft.com/office/officeart/2008/layout/LinedList"/>
    <dgm:cxn modelId="{F2074297-43F7-4A85-88BB-E9932C5B68BF}" type="presParOf" srcId="{5CCCE19B-422E-44B5-A2B4-3F97525F2228}" destId="{BA490953-3C4B-4578-96B4-D5F3DB58E432}" srcOrd="11" destOrd="0" presId="urn:microsoft.com/office/officeart/2008/layout/LinedList"/>
    <dgm:cxn modelId="{7F8A0D30-9088-4B13-9633-2A16CCE1D88D}" type="presParOf" srcId="{BA490953-3C4B-4578-96B4-D5F3DB58E432}" destId="{4CDAB51A-61D2-4493-B0B7-C465560451D0}" srcOrd="0" destOrd="0" presId="urn:microsoft.com/office/officeart/2008/layout/LinedList"/>
    <dgm:cxn modelId="{C4749271-C906-4057-87E7-B4E1F68DDFCF}" type="presParOf" srcId="{BA490953-3C4B-4578-96B4-D5F3DB58E432}" destId="{DD07FCB4-9D33-406C-964F-7D7A7992BD6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DACC35-EB23-411F-B9DE-2E3F9786076B}"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F010F586-398C-4C34-88F2-A6B51BD62C61}">
      <dgm:prSet custT="1"/>
      <dgm:spPr/>
      <dgm:t>
        <a:bodyPr/>
        <a:lstStyle/>
        <a:p>
          <a:r>
            <a:rPr lang="en-US" sz="2000" b="1" dirty="0"/>
            <a:t>401(k)’s have special rules regarding spouses</a:t>
          </a:r>
          <a:r>
            <a:rPr lang="en-US" sz="2000" dirty="0"/>
            <a:t>.</a:t>
          </a:r>
        </a:p>
      </dgm:t>
    </dgm:pt>
    <dgm:pt modelId="{35ED6AA3-0935-48D0-8219-247AF893DB59}" type="parTrans" cxnId="{A8841760-7A30-4368-815C-7A3F28AB54DB}">
      <dgm:prSet/>
      <dgm:spPr/>
      <dgm:t>
        <a:bodyPr/>
        <a:lstStyle/>
        <a:p>
          <a:endParaRPr lang="en-US"/>
        </a:p>
      </dgm:t>
    </dgm:pt>
    <dgm:pt modelId="{90D31910-4432-445F-AE88-C022A59B7D77}" type="sibTrans" cxnId="{A8841760-7A30-4368-815C-7A3F28AB54DB}">
      <dgm:prSet/>
      <dgm:spPr/>
      <dgm:t>
        <a:bodyPr/>
        <a:lstStyle/>
        <a:p>
          <a:endParaRPr lang="en-US"/>
        </a:p>
      </dgm:t>
    </dgm:pt>
    <dgm:pt modelId="{D69D24F6-95FD-4EFB-B3B2-069B172D4090}">
      <dgm:prSet custT="1"/>
      <dgm:spPr/>
      <dgm:t>
        <a:bodyPr/>
        <a:lstStyle/>
        <a:p>
          <a:r>
            <a:rPr lang="en-US" sz="2000" b="1" dirty="0"/>
            <a:t>If you want someone other than your spouse to get all or part of your 401(k), your spouse must sign a waiver.</a:t>
          </a:r>
        </a:p>
      </dgm:t>
    </dgm:pt>
    <dgm:pt modelId="{40FA0252-6A51-4C8D-93C0-53159781B548}" type="parTrans" cxnId="{9C77EB28-2237-453B-8990-73C232DDF9C8}">
      <dgm:prSet/>
      <dgm:spPr/>
      <dgm:t>
        <a:bodyPr/>
        <a:lstStyle/>
        <a:p>
          <a:endParaRPr lang="en-US"/>
        </a:p>
      </dgm:t>
    </dgm:pt>
    <dgm:pt modelId="{6837FC0D-27F0-4342-B339-43A4204FC14E}" type="sibTrans" cxnId="{9C77EB28-2237-453B-8990-73C232DDF9C8}">
      <dgm:prSet/>
      <dgm:spPr/>
      <dgm:t>
        <a:bodyPr/>
        <a:lstStyle/>
        <a:p>
          <a:endParaRPr lang="en-US"/>
        </a:p>
      </dgm:t>
    </dgm:pt>
    <dgm:pt modelId="{299038E5-52DE-484C-9A37-A58FD4FAB66D}">
      <dgm:prSet custT="1"/>
      <dgm:spPr/>
      <dgm:t>
        <a:bodyPr/>
        <a:lstStyle/>
        <a:p>
          <a:r>
            <a:rPr lang="en-US" sz="2000" b="1" dirty="0"/>
            <a:t>This should be done:</a:t>
          </a:r>
        </a:p>
      </dgm:t>
    </dgm:pt>
    <dgm:pt modelId="{984936F7-7987-42E8-BB51-BAE82F516D3F}" type="parTrans" cxnId="{613F18BB-7A3C-4103-8D0E-404C6555A269}">
      <dgm:prSet/>
      <dgm:spPr/>
      <dgm:t>
        <a:bodyPr/>
        <a:lstStyle/>
        <a:p>
          <a:endParaRPr lang="en-US"/>
        </a:p>
      </dgm:t>
    </dgm:pt>
    <dgm:pt modelId="{7FF33B2E-F62E-4952-9744-E1E99B043C8B}" type="sibTrans" cxnId="{613F18BB-7A3C-4103-8D0E-404C6555A269}">
      <dgm:prSet/>
      <dgm:spPr/>
      <dgm:t>
        <a:bodyPr/>
        <a:lstStyle/>
        <a:p>
          <a:endParaRPr lang="en-US"/>
        </a:p>
      </dgm:t>
    </dgm:pt>
    <dgm:pt modelId="{DE0AAE7C-9F9B-4A52-973E-6173BF0DBF14}">
      <dgm:prSet custT="1"/>
      <dgm:spPr/>
      <dgm:t>
        <a:bodyPr/>
        <a:lstStyle/>
        <a:p>
          <a:r>
            <a:rPr lang="en-US" sz="2000" b="1" dirty="0"/>
            <a:t>When you open your 401(k) if you are already married</a:t>
          </a:r>
        </a:p>
      </dgm:t>
    </dgm:pt>
    <dgm:pt modelId="{1C38FA6B-CFB4-4414-97AA-26688E2515B9}" type="parTrans" cxnId="{B0E9F941-C19C-4916-B09D-205E4C21A205}">
      <dgm:prSet/>
      <dgm:spPr/>
      <dgm:t>
        <a:bodyPr/>
        <a:lstStyle/>
        <a:p>
          <a:endParaRPr lang="en-US"/>
        </a:p>
      </dgm:t>
    </dgm:pt>
    <dgm:pt modelId="{EEEBA828-EB78-4C11-B05A-A5AD5B558E78}" type="sibTrans" cxnId="{B0E9F941-C19C-4916-B09D-205E4C21A205}">
      <dgm:prSet/>
      <dgm:spPr/>
      <dgm:t>
        <a:bodyPr/>
        <a:lstStyle/>
        <a:p>
          <a:endParaRPr lang="en-US"/>
        </a:p>
      </dgm:t>
    </dgm:pt>
    <dgm:pt modelId="{3F9C9D42-534F-4978-85CB-57BB7FB007E8}">
      <dgm:prSet custT="1"/>
      <dgm:spPr/>
      <dgm:t>
        <a:bodyPr/>
        <a:lstStyle/>
        <a:p>
          <a:r>
            <a:rPr lang="en-US" sz="2000" b="1" dirty="0"/>
            <a:t>After your marriage if you already have a 401(k) </a:t>
          </a:r>
        </a:p>
      </dgm:t>
    </dgm:pt>
    <dgm:pt modelId="{BE6D320B-5840-4987-844B-218D833F9698}" type="parTrans" cxnId="{502C6432-91AD-49AB-8126-03A1E002E4D8}">
      <dgm:prSet/>
      <dgm:spPr/>
      <dgm:t>
        <a:bodyPr/>
        <a:lstStyle/>
        <a:p>
          <a:endParaRPr lang="en-US"/>
        </a:p>
      </dgm:t>
    </dgm:pt>
    <dgm:pt modelId="{B4F32909-3547-4606-8A13-7E8CDEDB73A4}" type="sibTrans" cxnId="{502C6432-91AD-49AB-8126-03A1E002E4D8}">
      <dgm:prSet/>
      <dgm:spPr/>
      <dgm:t>
        <a:bodyPr/>
        <a:lstStyle/>
        <a:p>
          <a:endParaRPr lang="en-US"/>
        </a:p>
      </dgm:t>
    </dgm:pt>
    <dgm:pt modelId="{B375EDEB-4344-417C-9397-636F4588D261}">
      <dgm:prSet custT="1"/>
      <dgm:spPr/>
      <dgm:t>
        <a:bodyPr/>
        <a:lstStyle/>
        <a:p>
          <a:r>
            <a:rPr lang="en-US" sz="2000" b="1" dirty="0"/>
            <a:t>If you do nothing, your spouse will get your entire 401(k) upon your death</a:t>
          </a:r>
        </a:p>
      </dgm:t>
    </dgm:pt>
    <dgm:pt modelId="{68815C16-56C8-4CB9-A22E-82D304B3606C}" type="parTrans" cxnId="{2FE7CF79-9B25-4C9F-9422-15D7B8905745}">
      <dgm:prSet/>
      <dgm:spPr/>
      <dgm:t>
        <a:bodyPr/>
        <a:lstStyle/>
        <a:p>
          <a:endParaRPr lang="en-US"/>
        </a:p>
      </dgm:t>
    </dgm:pt>
    <dgm:pt modelId="{63D4B80C-23ED-4F31-AD12-3621EFA49C99}" type="sibTrans" cxnId="{2FE7CF79-9B25-4C9F-9422-15D7B8905745}">
      <dgm:prSet/>
      <dgm:spPr/>
      <dgm:t>
        <a:bodyPr/>
        <a:lstStyle/>
        <a:p>
          <a:endParaRPr lang="en-US"/>
        </a:p>
      </dgm:t>
    </dgm:pt>
    <dgm:pt modelId="{1F6278CF-329B-4515-887E-CC6490317754}">
      <dgm:prSet custT="1"/>
      <dgm:spPr/>
      <dgm:t>
        <a:bodyPr/>
        <a:lstStyle/>
        <a:p>
          <a:r>
            <a:rPr lang="en-US" sz="2000" b="1" dirty="0"/>
            <a:t>You can list contingent beneficiaries in the event your spouse does not survive you.</a:t>
          </a:r>
        </a:p>
      </dgm:t>
    </dgm:pt>
    <dgm:pt modelId="{C520FB0F-C80D-43E1-8AD5-E38C70444BFB}" type="parTrans" cxnId="{DAE8E3AF-7DBC-4355-9D58-02FEC05F20C5}">
      <dgm:prSet/>
      <dgm:spPr/>
      <dgm:t>
        <a:bodyPr/>
        <a:lstStyle/>
        <a:p>
          <a:endParaRPr lang="en-US"/>
        </a:p>
      </dgm:t>
    </dgm:pt>
    <dgm:pt modelId="{CF8FFA10-0C17-4CC0-B01B-03989F518B7E}" type="sibTrans" cxnId="{DAE8E3AF-7DBC-4355-9D58-02FEC05F20C5}">
      <dgm:prSet/>
      <dgm:spPr/>
      <dgm:t>
        <a:bodyPr/>
        <a:lstStyle/>
        <a:p>
          <a:endParaRPr lang="en-US"/>
        </a:p>
      </dgm:t>
    </dgm:pt>
    <dgm:pt modelId="{A40B3843-205C-49F2-BC63-4F718292AD4D}" type="pres">
      <dgm:prSet presAssocID="{40DACC35-EB23-411F-B9DE-2E3F9786076B}" presName="linear" presStyleCnt="0">
        <dgm:presLayoutVars>
          <dgm:animLvl val="lvl"/>
          <dgm:resizeHandles val="exact"/>
        </dgm:presLayoutVars>
      </dgm:prSet>
      <dgm:spPr/>
    </dgm:pt>
    <dgm:pt modelId="{4F836D77-37FC-4274-8863-0923659BD624}" type="pres">
      <dgm:prSet presAssocID="{F010F586-398C-4C34-88F2-A6B51BD62C61}" presName="parentText" presStyleLbl="node1" presStyleIdx="0" presStyleCnt="3">
        <dgm:presLayoutVars>
          <dgm:chMax val="0"/>
          <dgm:bulletEnabled val="1"/>
        </dgm:presLayoutVars>
      </dgm:prSet>
      <dgm:spPr/>
    </dgm:pt>
    <dgm:pt modelId="{42C9E2D7-62FE-45CB-8368-73FF26EFD83A}" type="pres">
      <dgm:prSet presAssocID="{90D31910-4432-445F-AE88-C022A59B7D77}" presName="spacer" presStyleCnt="0"/>
      <dgm:spPr/>
    </dgm:pt>
    <dgm:pt modelId="{FECA6B73-8339-4483-8BE8-B1A945CACE8D}" type="pres">
      <dgm:prSet presAssocID="{D69D24F6-95FD-4EFB-B3B2-069B172D4090}" presName="parentText" presStyleLbl="node1" presStyleIdx="1" presStyleCnt="3">
        <dgm:presLayoutVars>
          <dgm:chMax val="0"/>
          <dgm:bulletEnabled val="1"/>
        </dgm:presLayoutVars>
      </dgm:prSet>
      <dgm:spPr/>
    </dgm:pt>
    <dgm:pt modelId="{6C4F5F28-6764-4533-8615-B8E90ED3E4E8}" type="pres">
      <dgm:prSet presAssocID="{D69D24F6-95FD-4EFB-B3B2-069B172D4090}" presName="childText" presStyleLbl="revTx" presStyleIdx="0" presStyleCnt="1" custScaleY="122855">
        <dgm:presLayoutVars>
          <dgm:bulletEnabled val="1"/>
        </dgm:presLayoutVars>
      </dgm:prSet>
      <dgm:spPr/>
    </dgm:pt>
    <dgm:pt modelId="{33EE2B31-8A8A-43D9-BCB8-458B9E6D655F}" type="pres">
      <dgm:prSet presAssocID="{1F6278CF-329B-4515-887E-CC6490317754}" presName="parentText" presStyleLbl="node1" presStyleIdx="2" presStyleCnt="3">
        <dgm:presLayoutVars>
          <dgm:chMax val="0"/>
          <dgm:bulletEnabled val="1"/>
        </dgm:presLayoutVars>
      </dgm:prSet>
      <dgm:spPr/>
    </dgm:pt>
  </dgm:ptLst>
  <dgm:cxnLst>
    <dgm:cxn modelId="{00F64E00-A744-43FD-96BC-1D6648FDFC5A}" type="presOf" srcId="{DE0AAE7C-9F9B-4A52-973E-6173BF0DBF14}" destId="{6C4F5F28-6764-4533-8615-B8E90ED3E4E8}" srcOrd="0" destOrd="1" presId="urn:microsoft.com/office/officeart/2005/8/layout/vList2"/>
    <dgm:cxn modelId="{6F384708-4B10-4CF9-8A5C-737D40C57D3F}" type="presOf" srcId="{B375EDEB-4344-417C-9397-636F4588D261}" destId="{6C4F5F28-6764-4533-8615-B8E90ED3E4E8}" srcOrd="0" destOrd="3" presId="urn:microsoft.com/office/officeart/2005/8/layout/vList2"/>
    <dgm:cxn modelId="{34BA951B-B394-4213-8C66-8C6C41BAC925}" type="presOf" srcId="{F010F586-398C-4C34-88F2-A6B51BD62C61}" destId="{4F836D77-37FC-4274-8863-0923659BD624}" srcOrd="0" destOrd="0" presId="urn:microsoft.com/office/officeart/2005/8/layout/vList2"/>
    <dgm:cxn modelId="{9C77EB28-2237-453B-8990-73C232DDF9C8}" srcId="{40DACC35-EB23-411F-B9DE-2E3F9786076B}" destId="{D69D24F6-95FD-4EFB-B3B2-069B172D4090}" srcOrd="1" destOrd="0" parTransId="{40FA0252-6A51-4C8D-93C0-53159781B548}" sibTransId="{6837FC0D-27F0-4342-B339-43A4204FC14E}"/>
    <dgm:cxn modelId="{9F96562D-94A9-4244-9F48-969B548A7C39}" type="presOf" srcId="{299038E5-52DE-484C-9A37-A58FD4FAB66D}" destId="{6C4F5F28-6764-4533-8615-B8E90ED3E4E8}" srcOrd="0" destOrd="0" presId="urn:microsoft.com/office/officeart/2005/8/layout/vList2"/>
    <dgm:cxn modelId="{502C6432-91AD-49AB-8126-03A1E002E4D8}" srcId="{299038E5-52DE-484C-9A37-A58FD4FAB66D}" destId="{3F9C9D42-534F-4978-85CB-57BB7FB007E8}" srcOrd="1" destOrd="0" parTransId="{BE6D320B-5840-4987-844B-218D833F9698}" sibTransId="{B4F32909-3547-4606-8A13-7E8CDEDB73A4}"/>
    <dgm:cxn modelId="{A8841760-7A30-4368-815C-7A3F28AB54DB}" srcId="{40DACC35-EB23-411F-B9DE-2E3F9786076B}" destId="{F010F586-398C-4C34-88F2-A6B51BD62C61}" srcOrd="0" destOrd="0" parTransId="{35ED6AA3-0935-48D0-8219-247AF893DB59}" sibTransId="{90D31910-4432-445F-AE88-C022A59B7D77}"/>
    <dgm:cxn modelId="{B0E9F941-C19C-4916-B09D-205E4C21A205}" srcId="{299038E5-52DE-484C-9A37-A58FD4FAB66D}" destId="{DE0AAE7C-9F9B-4A52-973E-6173BF0DBF14}" srcOrd="0" destOrd="0" parTransId="{1C38FA6B-CFB4-4414-97AA-26688E2515B9}" sibTransId="{EEEBA828-EB78-4C11-B05A-A5AD5B558E78}"/>
    <dgm:cxn modelId="{139D7B42-4072-43BF-BCD2-0B98FCAFE361}" type="presOf" srcId="{3F9C9D42-534F-4978-85CB-57BB7FB007E8}" destId="{6C4F5F28-6764-4533-8615-B8E90ED3E4E8}" srcOrd="0" destOrd="2" presId="urn:microsoft.com/office/officeart/2005/8/layout/vList2"/>
    <dgm:cxn modelId="{2FE7CF79-9B25-4C9F-9422-15D7B8905745}" srcId="{299038E5-52DE-484C-9A37-A58FD4FAB66D}" destId="{B375EDEB-4344-417C-9397-636F4588D261}" srcOrd="2" destOrd="0" parTransId="{68815C16-56C8-4CB9-A22E-82D304B3606C}" sibTransId="{63D4B80C-23ED-4F31-AD12-3621EFA49C99}"/>
    <dgm:cxn modelId="{1E8DCA81-8914-4AD9-8282-2AA600FF5226}" type="presOf" srcId="{40DACC35-EB23-411F-B9DE-2E3F9786076B}" destId="{A40B3843-205C-49F2-BC63-4F718292AD4D}" srcOrd="0" destOrd="0" presId="urn:microsoft.com/office/officeart/2005/8/layout/vList2"/>
    <dgm:cxn modelId="{84E83593-EBA0-4A53-AC3C-C096FBC6D6AD}" type="presOf" srcId="{D69D24F6-95FD-4EFB-B3B2-069B172D4090}" destId="{FECA6B73-8339-4483-8BE8-B1A945CACE8D}" srcOrd="0" destOrd="0" presId="urn:microsoft.com/office/officeart/2005/8/layout/vList2"/>
    <dgm:cxn modelId="{DAE8E3AF-7DBC-4355-9D58-02FEC05F20C5}" srcId="{40DACC35-EB23-411F-B9DE-2E3F9786076B}" destId="{1F6278CF-329B-4515-887E-CC6490317754}" srcOrd="2" destOrd="0" parTransId="{C520FB0F-C80D-43E1-8AD5-E38C70444BFB}" sibTransId="{CF8FFA10-0C17-4CC0-B01B-03989F518B7E}"/>
    <dgm:cxn modelId="{613F18BB-7A3C-4103-8D0E-404C6555A269}" srcId="{D69D24F6-95FD-4EFB-B3B2-069B172D4090}" destId="{299038E5-52DE-484C-9A37-A58FD4FAB66D}" srcOrd="0" destOrd="0" parTransId="{984936F7-7987-42E8-BB51-BAE82F516D3F}" sibTransId="{7FF33B2E-F62E-4952-9744-E1E99B043C8B}"/>
    <dgm:cxn modelId="{172A43E6-A83E-4542-9B6B-8ED01007F33A}" type="presOf" srcId="{1F6278CF-329B-4515-887E-CC6490317754}" destId="{33EE2B31-8A8A-43D9-BCB8-458B9E6D655F}" srcOrd="0" destOrd="0" presId="urn:microsoft.com/office/officeart/2005/8/layout/vList2"/>
    <dgm:cxn modelId="{8A7329A3-BA76-4464-BE24-A92567C5E80F}" type="presParOf" srcId="{A40B3843-205C-49F2-BC63-4F718292AD4D}" destId="{4F836D77-37FC-4274-8863-0923659BD624}" srcOrd="0" destOrd="0" presId="urn:microsoft.com/office/officeart/2005/8/layout/vList2"/>
    <dgm:cxn modelId="{2970B1C7-E964-4152-95F5-0AC38AD5EB9C}" type="presParOf" srcId="{A40B3843-205C-49F2-BC63-4F718292AD4D}" destId="{42C9E2D7-62FE-45CB-8368-73FF26EFD83A}" srcOrd="1" destOrd="0" presId="urn:microsoft.com/office/officeart/2005/8/layout/vList2"/>
    <dgm:cxn modelId="{14792D3B-42FB-47CF-8947-61F8917EF852}" type="presParOf" srcId="{A40B3843-205C-49F2-BC63-4F718292AD4D}" destId="{FECA6B73-8339-4483-8BE8-B1A945CACE8D}" srcOrd="2" destOrd="0" presId="urn:microsoft.com/office/officeart/2005/8/layout/vList2"/>
    <dgm:cxn modelId="{0E494797-19C5-4870-8795-41209AC2D6A8}" type="presParOf" srcId="{A40B3843-205C-49F2-BC63-4F718292AD4D}" destId="{6C4F5F28-6764-4533-8615-B8E90ED3E4E8}" srcOrd="3" destOrd="0" presId="urn:microsoft.com/office/officeart/2005/8/layout/vList2"/>
    <dgm:cxn modelId="{598B57C1-4C81-4128-BB47-4C1D1E8AEA4A}" type="presParOf" srcId="{A40B3843-205C-49F2-BC63-4F718292AD4D}" destId="{33EE2B31-8A8A-43D9-BCB8-458B9E6D655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455D603-9D08-4196-A50A-F79CA08E379D}"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816A3785-CF34-44D9-B5E4-9A384EB9DBD1}">
      <dgm:prSet/>
      <dgm:spPr/>
      <dgm:t>
        <a:bodyPr/>
        <a:lstStyle/>
        <a:p>
          <a:r>
            <a:rPr lang="en-US" b="1" dirty="0"/>
            <a:t>The beneficiary contacts the account provider.</a:t>
          </a:r>
        </a:p>
      </dgm:t>
    </dgm:pt>
    <dgm:pt modelId="{4A2D109D-8C6F-4122-9B8F-78036FEEC25A}" type="parTrans" cxnId="{11675D8C-D25C-4D63-AC26-2E47A63D4ED2}">
      <dgm:prSet/>
      <dgm:spPr/>
      <dgm:t>
        <a:bodyPr/>
        <a:lstStyle/>
        <a:p>
          <a:endParaRPr lang="en-US"/>
        </a:p>
      </dgm:t>
    </dgm:pt>
    <dgm:pt modelId="{8AAE4E1F-C92A-435E-99C0-F86E8C7264C2}" type="sibTrans" cxnId="{11675D8C-D25C-4D63-AC26-2E47A63D4ED2}">
      <dgm:prSet/>
      <dgm:spPr/>
      <dgm:t>
        <a:bodyPr/>
        <a:lstStyle/>
        <a:p>
          <a:endParaRPr lang="en-US"/>
        </a:p>
      </dgm:t>
    </dgm:pt>
    <dgm:pt modelId="{DF7B654B-8ACF-4553-963C-3670CF89847C}">
      <dgm:prSet/>
      <dgm:spPr/>
      <dgm:t>
        <a:bodyPr/>
        <a:lstStyle/>
        <a:p>
          <a:r>
            <a:rPr lang="en-US" b="1" dirty="0"/>
            <a:t>Generally, a form is completed and a death certificate is required.</a:t>
          </a:r>
        </a:p>
      </dgm:t>
    </dgm:pt>
    <dgm:pt modelId="{37BA4C8C-6002-451E-8300-435914FFF254}" type="parTrans" cxnId="{931DEB43-1AC2-40CC-8C7D-A695653FFE19}">
      <dgm:prSet/>
      <dgm:spPr/>
      <dgm:t>
        <a:bodyPr/>
        <a:lstStyle/>
        <a:p>
          <a:endParaRPr lang="en-US"/>
        </a:p>
      </dgm:t>
    </dgm:pt>
    <dgm:pt modelId="{17B35B60-3A6E-4EDF-9188-CFF6F379E890}" type="sibTrans" cxnId="{931DEB43-1AC2-40CC-8C7D-A695653FFE19}">
      <dgm:prSet/>
      <dgm:spPr/>
      <dgm:t>
        <a:bodyPr/>
        <a:lstStyle/>
        <a:p>
          <a:endParaRPr lang="en-US"/>
        </a:p>
      </dgm:t>
    </dgm:pt>
    <dgm:pt modelId="{20575288-4311-41C3-828E-A81AEF676D75}">
      <dgm:prSet/>
      <dgm:spPr/>
      <dgm:t>
        <a:bodyPr/>
        <a:lstStyle/>
        <a:p>
          <a:r>
            <a:rPr lang="en-US" b="1" dirty="0"/>
            <a:t>The funds are distributed </a:t>
          </a:r>
          <a:r>
            <a:rPr lang="en-US" b="1"/>
            <a:t>according to the </a:t>
          </a:r>
          <a:r>
            <a:rPr lang="en-US" b="1" dirty="0"/>
            <a:t>form’s terms.</a:t>
          </a:r>
        </a:p>
      </dgm:t>
    </dgm:pt>
    <dgm:pt modelId="{5961A4C5-281F-4276-A3F6-0B915DC0AAD6}" type="parTrans" cxnId="{6CFA1D5B-9124-4E53-8B86-8A63FE7DF8D0}">
      <dgm:prSet/>
      <dgm:spPr/>
      <dgm:t>
        <a:bodyPr/>
        <a:lstStyle/>
        <a:p>
          <a:endParaRPr lang="en-US"/>
        </a:p>
      </dgm:t>
    </dgm:pt>
    <dgm:pt modelId="{06930DF3-076A-4EF5-BD7E-6ED1897632AE}" type="sibTrans" cxnId="{6CFA1D5B-9124-4E53-8B86-8A63FE7DF8D0}">
      <dgm:prSet/>
      <dgm:spPr/>
      <dgm:t>
        <a:bodyPr/>
        <a:lstStyle/>
        <a:p>
          <a:endParaRPr lang="en-US"/>
        </a:p>
      </dgm:t>
    </dgm:pt>
    <dgm:pt modelId="{70F682AF-F16D-4760-AF5B-A5F53DC02F57}" type="pres">
      <dgm:prSet presAssocID="{B455D603-9D08-4196-A50A-F79CA08E379D}" presName="outerComposite" presStyleCnt="0">
        <dgm:presLayoutVars>
          <dgm:chMax val="5"/>
          <dgm:dir/>
          <dgm:resizeHandles val="exact"/>
        </dgm:presLayoutVars>
      </dgm:prSet>
      <dgm:spPr/>
    </dgm:pt>
    <dgm:pt modelId="{85A96F66-9214-4A7B-8095-3FF8267DE4EC}" type="pres">
      <dgm:prSet presAssocID="{B455D603-9D08-4196-A50A-F79CA08E379D}" presName="dummyMaxCanvas" presStyleCnt="0">
        <dgm:presLayoutVars/>
      </dgm:prSet>
      <dgm:spPr/>
    </dgm:pt>
    <dgm:pt modelId="{694B8A8B-D2A4-4D8A-B640-CE2116115F46}" type="pres">
      <dgm:prSet presAssocID="{B455D603-9D08-4196-A50A-F79CA08E379D}" presName="ThreeNodes_1" presStyleLbl="node1" presStyleIdx="0" presStyleCnt="3">
        <dgm:presLayoutVars>
          <dgm:bulletEnabled val="1"/>
        </dgm:presLayoutVars>
      </dgm:prSet>
      <dgm:spPr/>
    </dgm:pt>
    <dgm:pt modelId="{A8D7C02B-F680-41A8-BF5A-39C326E45BCB}" type="pres">
      <dgm:prSet presAssocID="{B455D603-9D08-4196-A50A-F79CA08E379D}" presName="ThreeNodes_2" presStyleLbl="node1" presStyleIdx="1" presStyleCnt="3">
        <dgm:presLayoutVars>
          <dgm:bulletEnabled val="1"/>
        </dgm:presLayoutVars>
      </dgm:prSet>
      <dgm:spPr/>
    </dgm:pt>
    <dgm:pt modelId="{C308C2BD-281F-4DED-BDF3-493BAFE4F77B}" type="pres">
      <dgm:prSet presAssocID="{B455D603-9D08-4196-A50A-F79CA08E379D}" presName="ThreeNodes_3" presStyleLbl="node1" presStyleIdx="2" presStyleCnt="3">
        <dgm:presLayoutVars>
          <dgm:bulletEnabled val="1"/>
        </dgm:presLayoutVars>
      </dgm:prSet>
      <dgm:spPr/>
    </dgm:pt>
    <dgm:pt modelId="{3FBECE24-AA53-4E11-9D76-3B4F3F3B2231}" type="pres">
      <dgm:prSet presAssocID="{B455D603-9D08-4196-A50A-F79CA08E379D}" presName="ThreeConn_1-2" presStyleLbl="fgAccFollowNode1" presStyleIdx="0" presStyleCnt="2">
        <dgm:presLayoutVars>
          <dgm:bulletEnabled val="1"/>
        </dgm:presLayoutVars>
      </dgm:prSet>
      <dgm:spPr/>
    </dgm:pt>
    <dgm:pt modelId="{76BAC5E8-4C1C-45DC-9461-D4B2D1E9461E}" type="pres">
      <dgm:prSet presAssocID="{B455D603-9D08-4196-A50A-F79CA08E379D}" presName="ThreeConn_2-3" presStyleLbl="fgAccFollowNode1" presStyleIdx="1" presStyleCnt="2">
        <dgm:presLayoutVars>
          <dgm:bulletEnabled val="1"/>
        </dgm:presLayoutVars>
      </dgm:prSet>
      <dgm:spPr/>
    </dgm:pt>
    <dgm:pt modelId="{4707129F-3E58-47BC-A295-2A76A79077C1}" type="pres">
      <dgm:prSet presAssocID="{B455D603-9D08-4196-A50A-F79CA08E379D}" presName="ThreeNodes_1_text" presStyleLbl="node1" presStyleIdx="2" presStyleCnt="3">
        <dgm:presLayoutVars>
          <dgm:bulletEnabled val="1"/>
        </dgm:presLayoutVars>
      </dgm:prSet>
      <dgm:spPr/>
    </dgm:pt>
    <dgm:pt modelId="{5080EC2C-5B94-412B-A933-98B4CE719F1C}" type="pres">
      <dgm:prSet presAssocID="{B455D603-9D08-4196-A50A-F79CA08E379D}" presName="ThreeNodes_2_text" presStyleLbl="node1" presStyleIdx="2" presStyleCnt="3">
        <dgm:presLayoutVars>
          <dgm:bulletEnabled val="1"/>
        </dgm:presLayoutVars>
      </dgm:prSet>
      <dgm:spPr/>
    </dgm:pt>
    <dgm:pt modelId="{5FEDBB39-BA40-42D1-ACD5-6570F04488E7}" type="pres">
      <dgm:prSet presAssocID="{B455D603-9D08-4196-A50A-F79CA08E379D}" presName="ThreeNodes_3_text" presStyleLbl="node1" presStyleIdx="2" presStyleCnt="3">
        <dgm:presLayoutVars>
          <dgm:bulletEnabled val="1"/>
        </dgm:presLayoutVars>
      </dgm:prSet>
      <dgm:spPr/>
    </dgm:pt>
  </dgm:ptLst>
  <dgm:cxnLst>
    <dgm:cxn modelId="{8A7BA501-710D-4DB5-9268-524F304ECB68}" type="presOf" srcId="{DF7B654B-8ACF-4553-963C-3670CF89847C}" destId="{A8D7C02B-F680-41A8-BF5A-39C326E45BCB}" srcOrd="0" destOrd="0" presId="urn:microsoft.com/office/officeart/2005/8/layout/vProcess5"/>
    <dgm:cxn modelId="{7CD18F0F-65FA-45FA-A20D-207845522EC6}" type="presOf" srcId="{816A3785-CF34-44D9-B5E4-9A384EB9DBD1}" destId="{4707129F-3E58-47BC-A295-2A76A79077C1}" srcOrd="1" destOrd="0" presId="urn:microsoft.com/office/officeart/2005/8/layout/vProcess5"/>
    <dgm:cxn modelId="{B3463625-EA8E-4255-8B64-EA0760D65545}" type="presOf" srcId="{DF7B654B-8ACF-4553-963C-3670CF89847C}" destId="{5080EC2C-5B94-412B-A933-98B4CE719F1C}" srcOrd="1" destOrd="0" presId="urn:microsoft.com/office/officeart/2005/8/layout/vProcess5"/>
    <dgm:cxn modelId="{6CFA1D5B-9124-4E53-8B86-8A63FE7DF8D0}" srcId="{B455D603-9D08-4196-A50A-F79CA08E379D}" destId="{20575288-4311-41C3-828E-A81AEF676D75}" srcOrd="2" destOrd="0" parTransId="{5961A4C5-281F-4276-A3F6-0B915DC0AAD6}" sibTransId="{06930DF3-076A-4EF5-BD7E-6ED1897632AE}"/>
    <dgm:cxn modelId="{931DEB43-1AC2-40CC-8C7D-A695653FFE19}" srcId="{B455D603-9D08-4196-A50A-F79CA08E379D}" destId="{DF7B654B-8ACF-4553-963C-3670CF89847C}" srcOrd="1" destOrd="0" parTransId="{37BA4C8C-6002-451E-8300-435914FFF254}" sibTransId="{17B35B60-3A6E-4EDF-9188-CFF6F379E890}"/>
    <dgm:cxn modelId="{DFEA334C-935B-41B0-9DC6-1013F6253C8F}" type="presOf" srcId="{B455D603-9D08-4196-A50A-F79CA08E379D}" destId="{70F682AF-F16D-4760-AF5B-A5F53DC02F57}" srcOrd="0" destOrd="0" presId="urn:microsoft.com/office/officeart/2005/8/layout/vProcess5"/>
    <dgm:cxn modelId="{93B7E374-8F83-4D5D-8893-53ED02333F14}" type="presOf" srcId="{20575288-4311-41C3-828E-A81AEF676D75}" destId="{5FEDBB39-BA40-42D1-ACD5-6570F04488E7}" srcOrd="1" destOrd="0" presId="urn:microsoft.com/office/officeart/2005/8/layout/vProcess5"/>
    <dgm:cxn modelId="{11675D8C-D25C-4D63-AC26-2E47A63D4ED2}" srcId="{B455D603-9D08-4196-A50A-F79CA08E379D}" destId="{816A3785-CF34-44D9-B5E4-9A384EB9DBD1}" srcOrd="0" destOrd="0" parTransId="{4A2D109D-8C6F-4122-9B8F-78036FEEC25A}" sibTransId="{8AAE4E1F-C92A-435E-99C0-F86E8C7264C2}"/>
    <dgm:cxn modelId="{6B8F7ED1-BFC6-4935-BB38-765C0DE711CB}" type="presOf" srcId="{816A3785-CF34-44D9-B5E4-9A384EB9DBD1}" destId="{694B8A8B-D2A4-4D8A-B640-CE2116115F46}" srcOrd="0" destOrd="0" presId="urn:microsoft.com/office/officeart/2005/8/layout/vProcess5"/>
    <dgm:cxn modelId="{B799B8DF-73D6-4825-A9A3-A47B76348F65}" type="presOf" srcId="{17B35B60-3A6E-4EDF-9188-CFF6F379E890}" destId="{76BAC5E8-4C1C-45DC-9461-D4B2D1E9461E}" srcOrd="0" destOrd="0" presId="urn:microsoft.com/office/officeart/2005/8/layout/vProcess5"/>
    <dgm:cxn modelId="{50B352EB-AD09-4712-ABBA-3F8E0CC12E36}" type="presOf" srcId="{20575288-4311-41C3-828E-A81AEF676D75}" destId="{C308C2BD-281F-4DED-BDF3-493BAFE4F77B}" srcOrd="0" destOrd="0" presId="urn:microsoft.com/office/officeart/2005/8/layout/vProcess5"/>
    <dgm:cxn modelId="{008ABEF0-896E-481E-A6E6-53F21F355608}" type="presOf" srcId="{8AAE4E1F-C92A-435E-99C0-F86E8C7264C2}" destId="{3FBECE24-AA53-4E11-9D76-3B4F3F3B2231}" srcOrd="0" destOrd="0" presId="urn:microsoft.com/office/officeart/2005/8/layout/vProcess5"/>
    <dgm:cxn modelId="{6CA17FC4-5D3C-4AB8-ABFF-EA3F06550542}" type="presParOf" srcId="{70F682AF-F16D-4760-AF5B-A5F53DC02F57}" destId="{85A96F66-9214-4A7B-8095-3FF8267DE4EC}" srcOrd="0" destOrd="0" presId="urn:microsoft.com/office/officeart/2005/8/layout/vProcess5"/>
    <dgm:cxn modelId="{9BF79A71-3FC9-4CEE-843A-382BDDEA33D7}" type="presParOf" srcId="{70F682AF-F16D-4760-AF5B-A5F53DC02F57}" destId="{694B8A8B-D2A4-4D8A-B640-CE2116115F46}" srcOrd="1" destOrd="0" presId="urn:microsoft.com/office/officeart/2005/8/layout/vProcess5"/>
    <dgm:cxn modelId="{BCE80995-C3D4-455A-89A2-9208324A70B5}" type="presParOf" srcId="{70F682AF-F16D-4760-AF5B-A5F53DC02F57}" destId="{A8D7C02B-F680-41A8-BF5A-39C326E45BCB}" srcOrd="2" destOrd="0" presId="urn:microsoft.com/office/officeart/2005/8/layout/vProcess5"/>
    <dgm:cxn modelId="{8F388907-7BA6-4493-B39C-1947F19A37AD}" type="presParOf" srcId="{70F682AF-F16D-4760-AF5B-A5F53DC02F57}" destId="{C308C2BD-281F-4DED-BDF3-493BAFE4F77B}" srcOrd="3" destOrd="0" presId="urn:microsoft.com/office/officeart/2005/8/layout/vProcess5"/>
    <dgm:cxn modelId="{8E525078-977E-45DA-AD8F-2CAF0FEC7FA2}" type="presParOf" srcId="{70F682AF-F16D-4760-AF5B-A5F53DC02F57}" destId="{3FBECE24-AA53-4E11-9D76-3B4F3F3B2231}" srcOrd="4" destOrd="0" presId="urn:microsoft.com/office/officeart/2005/8/layout/vProcess5"/>
    <dgm:cxn modelId="{DDFC504D-75D4-41D7-9A43-22E5B4B4D390}" type="presParOf" srcId="{70F682AF-F16D-4760-AF5B-A5F53DC02F57}" destId="{76BAC5E8-4C1C-45DC-9461-D4B2D1E9461E}" srcOrd="5" destOrd="0" presId="urn:microsoft.com/office/officeart/2005/8/layout/vProcess5"/>
    <dgm:cxn modelId="{CB298741-FB34-4E29-8582-95F8A66896D2}" type="presParOf" srcId="{70F682AF-F16D-4760-AF5B-A5F53DC02F57}" destId="{4707129F-3E58-47BC-A295-2A76A79077C1}" srcOrd="6" destOrd="0" presId="urn:microsoft.com/office/officeart/2005/8/layout/vProcess5"/>
    <dgm:cxn modelId="{A2EDC672-AA17-42E8-B190-528627BF47BA}" type="presParOf" srcId="{70F682AF-F16D-4760-AF5B-A5F53DC02F57}" destId="{5080EC2C-5B94-412B-A933-98B4CE719F1C}" srcOrd="7" destOrd="0" presId="urn:microsoft.com/office/officeart/2005/8/layout/vProcess5"/>
    <dgm:cxn modelId="{7FEC8386-8E66-45A0-8B20-342ABC7BBE1D}" type="presParOf" srcId="{70F682AF-F16D-4760-AF5B-A5F53DC02F57}" destId="{5FEDBB39-BA40-42D1-ACD5-6570F04488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EEA61E-6B77-4646-B659-64621969F98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2D2E31F-F1EE-41E8-B54E-2D4F602B0A4A}">
      <dgm:prSet custT="1"/>
      <dgm:spPr/>
      <dgm:t>
        <a:bodyPr/>
        <a:lstStyle/>
        <a:p>
          <a:pPr>
            <a:lnSpc>
              <a:spcPct val="100000"/>
            </a:lnSpc>
          </a:pPr>
          <a:r>
            <a:rPr lang="en-US" sz="1800" b="1" dirty="0"/>
            <a:t>The beneficiary of your life insurance policy will receive the </a:t>
          </a:r>
          <a:r>
            <a:rPr lang="en-US" sz="2000" b="1" dirty="0"/>
            <a:t>benefit</a:t>
          </a:r>
          <a:r>
            <a:rPr lang="en-US" sz="1800" b="1" dirty="0"/>
            <a:t> in the event of your death</a:t>
          </a:r>
        </a:p>
      </dgm:t>
    </dgm:pt>
    <dgm:pt modelId="{05FD2C8A-5815-45A6-8E64-3F67FC27EB18}" type="parTrans" cxnId="{1F5E9E83-088B-400E-9562-ACC489240995}">
      <dgm:prSet/>
      <dgm:spPr/>
      <dgm:t>
        <a:bodyPr/>
        <a:lstStyle/>
        <a:p>
          <a:endParaRPr lang="en-US"/>
        </a:p>
      </dgm:t>
    </dgm:pt>
    <dgm:pt modelId="{73A32C26-F330-49AB-97FB-DD69DBEDED9F}" type="sibTrans" cxnId="{1F5E9E83-088B-400E-9562-ACC489240995}">
      <dgm:prSet/>
      <dgm:spPr/>
      <dgm:t>
        <a:bodyPr/>
        <a:lstStyle/>
        <a:p>
          <a:endParaRPr lang="en-US"/>
        </a:p>
      </dgm:t>
    </dgm:pt>
    <dgm:pt modelId="{A0E9A70E-2561-40A6-9FA5-3ADBDF89C8B6}">
      <dgm:prSet custT="1"/>
      <dgm:spPr/>
      <dgm:t>
        <a:bodyPr/>
        <a:lstStyle/>
        <a:p>
          <a:pPr>
            <a:lnSpc>
              <a:spcPct val="100000"/>
            </a:lnSpc>
          </a:pPr>
          <a:r>
            <a:rPr lang="en-US" sz="1800" b="1" dirty="0"/>
            <a:t>The beneficiary should notify the insurance company and will likely have to complete a claim form and supply a death certificate</a:t>
          </a:r>
        </a:p>
      </dgm:t>
    </dgm:pt>
    <dgm:pt modelId="{48B8BD25-E50D-4B0F-B4E9-4F696D905191}" type="parTrans" cxnId="{6CF3B785-EDEC-4D96-8510-0CAA1447AD0B}">
      <dgm:prSet/>
      <dgm:spPr/>
      <dgm:t>
        <a:bodyPr/>
        <a:lstStyle/>
        <a:p>
          <a:endParaRPr lang="en-US"/>
        </a:p>
      </dgm:t>
    </dgm:pt>
    <dgm:pt modelId="{B6B708BC-20FA-42F7-8384-178E4BB2C0A3}" type="sibTrans" cxnId="{6CF3B785-EDEC-4D96-8510-0CAA1447AD0B}">
      <dgm:prSet/>
      <dgm:spPr/>
      <dgm:t>
        <a:bodyPr/>
        <a:lstStyle/>
        <a:p>
          <a:endParaRPr lang="en-US"/>
        </a:p>
      </dgm:t>
    </dgm:pt>
    <dgm:pt modelId="{C6466881-534F-4E76-9A0B-CCACBCFF8E93}">
      <dgm:prSet custT="1"/>
      <dgm:spPr/>
      <dgm:t>
        <a:bodyPr/>
        <a:lstStyle/>
        <a:p>
          <a:pPr>
            <a:lnSpc>
              <a:spcPct val="100000"/>
            </a:lnSpc>
          </a:pPr>
          <a:r>
            <a:rPr lang="en-US" sz="1800" b="1" dirty="0"/>
            <a:t>Life insurance proceeds are considered tax-free to the beneficiary and are not reported as income </a:t>
          </a:r>
        </a:p>
      </dgm:t>
    </dgm:pt>
    <dgm:pt modelId="{99B88700-704E-44FC-AECF-210281FAA7EB}" type="parTrans" cxnId="{1E2900C2-15EE-49CB-ACB7-A57EA4AE2E19}">
      <dgm:prSet/>
      <dgm:spPr/>
      <dgm:t>
        <a:bodyPr/>
        <a:lstStyle/>
        <a:p>
          <a:endParaRPr lang="en-US"/>
        </a:p>
      </dgm:t>
    </dgm:pt>
    <dgm:pt modelId="{3EC23DED-63DB-413C-994C-546F90CC6FC4}" type="sibTrans" cxnId="{1E2900C2-15EE-49CB-ACB7-A57EA4AE2E19}">
      <dgm:prSet/>
      <dgm:spPr/>
      <dgm:t>
        <a:bodyPr/>
        <a:lstStyle/>
        <a:p>
          <a:endParaRPr lang="en-US"/>
        </a:p>
      </dgm:t>
    </dgm:pt>
    <dgm:pt modelId="{86E6B74A-D057-4DCD-A41E-117E30020F86}">
      <dgm:prSet custT="1"/>
      <dgm:spPr/>
      <dgm:t>
        <a:bodyPr/>
        <a:lstStyle/>
        <a:p>
          <a:pPr>
            <a:lnSpc>
              <a:spcPct val="100000"/>
            </a:lnSpc>
          </a:pPr>
          <a:r>
            <a:rPr lang="en-US" sz="1800" b="1" dirty="0"/>
            <a:t>However, any interest received or accrued is considered taxable and is reported like any other interest income</a:t>
          </a:r>
        </a:p>
      </dgm:t>
    </dgm:pt>
    <dgm:pt modelId="{8803ADB6-C9C7-46D0-B3B5-9AECDB471190}" type="parTrans" cxnId="{BC609EDA-BF10-439E-835B-00BE987C8E21}">
      <dgm:prSet/>
      <dgm:spPr/>
      <dgm:t>
        <a:bodyPr/>
        <a:lstStyle/>
        <a:p>
          <a:endParaRPr lang="en-US"/>
        </a:p>
      </dgm:t>
    </dgm:pt>
    <dgm:pt modelId="{EBE321CB-E4B6-417F-BA3D-1E0A946F8205}" type="sibTrans" cxnId="{BC609EDA-BF10-439E-835B-00BE987C8E21}">
      <dgm:prSet/>
      <dgm:spPr/>
      <dgm:t>
        <a:bodyPr/>
        <a:lstStyle/>
        <a:p>
          <a:endParaRPr lang="en-US"/>
        </a:p>
      </dgm:t>
    </dgm:pt>
    <dgm:pt modelId="{B12DAC7D-6EE9-4353-BB9E-6F34AFD56C00}" type="pres">
      <dgm:prSet presAssocID="{FFEEA61E-6B77-4646-B659-64621969F988}" presName="root" presStyleCnt="0">
        <dgm:presLayoutVars>
          <dgm:dir/>
          <dgm:resizeHandles val="exact"/>
        </dgm:presLayoutVars>
      </dgm:prSet>
      <dgm:spPr/>
    </dgm:pt>
    <dgm:pt modelId="{2F9460FB-5229-4AF4-8E3F-D657CE4E0DD0}" type="pres">
      <dgm:prSet presAssocID="{E2D2E31F-F1EE-41E8-B54E-2D4F602B0A4A}" presName="compNode" presStyleCnt="0"/>
      <dgm:spPr/>
    </dgm:pt>
    <dgm:pt modelId="{9CF773AE-4E7A-422F-A019-1B8F539AC2DA}" type="pres">
      <dgm:prSet presAssocID="{E2D2E31F-F1EE-41E8-B54E-2D4F602B0A4A}" presName="bgRect" presStyleLbl="bgShp" presStyleIdx="0" presStyleCnt="4"/>
      <dgm:spPr/>
    </dgm:pt>
    <dgm:pt modelId="{5CF4E398-0C73-428F-A2F1-8D04B6013CD7}" type="pres">
      <dgm:prSet presAssocID="{E2D2E31F-F1EE-41E8-B54E-2D4F602B0A4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ight Pointing Backhand Index"/>
        </a:ext>
      </dgm:extLst>
    </dgm:pt>
    <dgm:pt modelId="{5B768402-0180-48AD-88B7-18B64D62C4B1}" type="pres">
      <dgm:prSet presAssocID="{E2D2E31F-F1EE-41E8-B54E-2D4F602B0A4A}" presName="spaceRect" presStyleCnt="0"/>
      <dgm:spPr/>
    </dgm:pt>
    <dgm:pt modelId="{D20AB67B-D8BA-44AE-BE72-0E2ED9CBE4BB}" type="pres">
      <dgm:prSet presAssocID="{E2D2E31F-F1EE-41E8-B54E-2D4F602B0A4A}" presName="parTx" presStyleLbl="revTx" presStyleIdx="0" presStyleCnt="4" custScaleY="129457">
        <dgm:presLayoutVars>
          <dgm:chMax val="0"/>
          <dgm:chPref val="0"/>
        </dgm:presLayoutVars>
      </dgm:prSet>
      <dgm:spPr/>
    </dgm:pt>
    <dgm:pt modelId="{055CBDC6-D02E-4A94-9D88-24716F99F74F}" type="pres">
      <dgm:prSet presAssocID="{73A32C26-F330-49AB-97FB-DD69DBEDED9F}" presName="sibTrans" presStyleCnt="0"/>
      <dgm:spPr/>
    </dgm:pt>
    <dgm:pt modelId="{B38B1D20-379E-4388-BECB-0CDBB617F506}" type="pres">
      <dgm:prSet presAssocID="{A0E9A70E-2561-40A6-9FA5-3ADBDF89C8B6}" presName="compNode" presStyleCnt="0"/>
      <dgm:spPr/>
    </dgm:pt>
    <dgm:pt modelId="{FB6E549D-BDCE-477A-A347-E8B529F7310C}" type="pres">
      <dgm:prSet presAssocID="{A0E9A70E-2561-40A6-9FA5-3ADBDF89C8B6}" presName="bgRect" presStyleLbl="bgShp" presStyleIdx="1" presStyleCnt="4"/>
      <dgm:spPr/>
    </dgm:pt>
    <dgm:pt modelId="{74A11EB9-93AD-4FA2-991C-CCC2EF29A768}" type="pres">
      <dgm:prSet presAssocID="{A0E9A70E-2561-40A6-9FA5-3ADBDF89C8B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2BDEB23F-0300-4FB1-BEC8-6A588DBEA358}" type="pres">
      <dgm:prSet presAssocID="{A0E9A70E-2561-40A6-9FA5-3ADBDF89C8B6}" presName="spaceRect" presStyleCnt="0"/>
      <dgm:spPr/>
    </dgm:pt>
    <dgm:pt modelId="{D10B6C26-C58B-4DDF-A739-731D66866D20}" type="pres">
      <dgm:prSet presAssocID="{A0E9A70E-2561-40A6-9FA5-3ADBDF89C8B6}" presName="parTx" presStyleLbl="revTx" presStyleIdx="1" presStyleCnt="4">
        <dgm:presLayoutVars>
          <dgm:chMax val="0"/>
          <dgm:chPref val="0"/>
        </dgm:presLayoutVars>
      </dgm:prSet>
      <dgm:spPr/>
    </dgm:pt>
    <dgm:pt modelId="{FC932149-B96B-4920-BB64-51F108D814E7}" type="pres">
      <dgm:prSet presAssocID="{B6B708BC-20FA-42F7-8384-178E4BB2C0A3}" presName="sibTrans" presStyleCnt="0"/>
      <dgm:spPr/>
    </dgm:pt>
    <dgm:pt modelId="{5C3D03AD-EDC1-4779-8DB6-43D080FD49E8}" type="pres">
      <dgm:prSet presAssocID="{C6466881-534F-4E76-9A0B-CCACBCFF8E93}" presName="compNode" presStyleCnt="0"/>
      <dgm:spPr/>
    </dgm:pt>
    <dgm:pt modelId="{3C8C8C37-DE89-4B90-9E72-49A225073374}" type="pres">
      <dgm:prSet presAssocID="{C6466881-534F-4E76-9A0B-CCACBCFF8E93}" presName="bgRect" presStyleLbl="bgShp" presStyleIdx="2" presStyleCnt="4"/>
      <dgm:spPr/>
    </dgm:pt>
    <dgm:pt modelId="{0B3C6AD6-FE9E-4C4F-9AD9-60DDF11C3359}" type="pres">
      <dgm:prSet presAssocID="{C6466881-534F-4E76-9A0B-CCACBCFF8E9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AE680936-285C-473A-ACB4-92A800B1B218}" type="pres">
      <dgm:prSet presAssocID="{C6466881-534F-4E76-9A0B-CCACBCFF8E93}" presName="spaceRect" presStyleCnt="0"/>
      <dgm:spPr/>
    </dgm:pt>
    <dgm:pt modelId="{E0F828A5-69C8-4B4E-A726-877546C8E7B3}" type="pres">
      <dgm:prSet presAssocID="{C6466881-534F-4E76-9A0B-CCACBCFF8E93}" presName="parTx" presStyleLbl="revTx" presStyleIdx="2" presStyleCnt="4">
        <dgm:presLayoutVars>
          <dgm:chMax val="0"/>
          <dgm:chPref val="0"/>
        </dgm:presLayoutVars>
      </dgm:prSet>
      <dgm:spPr/>
    </dgm:pt>
    <dgm:pt modelId="{7CBE58E8-2E92-4C0F-BA93-8BE8246043FB}" type="pres">
      <dgm:prSet presAssocID="{3EC23DED-63DB-413C-994C-546F90CC6FC4}" presName="sibTrans" presStyleCnt="0"/>
      <dgm:spPr/>
    </dgm:pt>
    <dgm:pt modelId="{C67F2AEA-CAEA-461F-BA28-85F0EE1A7CD6}" type="pres">
      <dgm:prSet presAssocID="{86E6B74A-D057-4DCD-A41E-117E30020F86}" presName="compNode" presStyleCnt="0"/>
      <dgm:spPr/>
    </dgm:pt>
    <dgm:pt modelId="{6A4084E2-FE76-4CAA-8E55-DE610DB6747F}" type="pres">
      <dgm:prSet presAssocID="{86E6B74A-D057-4DCD-A41E-117E30020F86}" presName="bgRect" presStyleLbl="bgShp" presStyleIdx="3" presStyleCnt="4"/>
      <dgm:spPr/>
    </dgm:pt>
    <dgm:pt modelId="{737AE11D-132D-4434-8F34-1C7753F281EB}" type="pres">
      <dgm:prSet presAssocID="{86E6B74A-D057-4DCD-A41E-117E30020F8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arning"/>
        </a:ext>
      </dgm:extLst>
    </dgm:pt>
    <dgm:pt modelId="{43C6765B-850A-456F-8EFE-647A0E874069}" type="pres">
      <dgm:prSet presAssocID="{86E6B74A-D057-4DCD-A41E-117E30020F86}" presName="spaceRect" presStyleCnt="0"/>
      <dgm:spPr/>
    </dgm:pt>
    <dgm:pt modelId="{45C9F8DD-7C75-4CF7-BCFA-D8900DAD5F23}" type="pres">
      <dgm:prSet presAssocID="{86E6B74A-D057-4DCD-A41E-117E30020F86}" presName="parTx" presStyleLbl="revTx" presStyleIdx="3" presStyleCnt="4">
        <dgm:presLayoutVars>
          <dgm:chMax val="0"/>
          <dgm:chPref val="0"/>
        </dgm:presLayoutVars>
      </dgm:prSet>
      <dgm:spPr/>
    </dgm:pt>
  </dgm:ptLst>
  <dgm:cxnLst>
    <dgm:cxn modelId="{1639931E-7FF3-445D-B2CE-B0BB951BCCED}" type="presOf" srcId="{A0E9A70E-2561-40A6-9FA5-3ADBDF89C8B6}" destId="{D10B6C26-C58B-4DDF-A739-731D66866D20}" srcOrd="0" destOrd="0" presId="urn:microsoft.com/office/officeart/2018/2/layout/IconVerticalSolidList"/>
    <dgm:cxn modelId="{64CD7E26-B509-4C25-BD9A-649B3E9D98B3}" type="presOf" srcId="{E2D2E31F-F1EE-41E8-B54E-2D4F602B0A4A}" destId="{D20AB67B-D8BA-44AE-BE72-0E2ED9CBE4BB}" srcOrd="0" destOrd="0" presId="urn:microsoft.com/office/officeart/2018/2/layout/IconVerticalSolidList"/>
    <dgm:cxn modelId="{A9D9F47B-B919-4933-8F5D-B956B4703701}" type="presOf" srcId="{FFEEA61E-6B77-4646-B659-64621969F988}" destId="{B12DAC7D-6EE9-4353-BB9E-6F34AFD56C00}" srcOrd="0" destOrd="0" presId="urn:microsoft.com/office/officeart/2018/2/layout/IconVerticalSolidList"/>
    <dgm:cxn modelId="{1F5E9E83-088B-400E-9562-ACC489240995}" srcId="{FFEEA61E-6B77-4646-B659-64621969F988}" destId="{E2D2E31F-F1EE-41E8-B54E-2D4F602B0A4A}" srcOrd="0" destOrd="0" parTransId="{05FD2C8A-5815-45A6-8E64-3F67FC27EB18}" sibTransId="{73A32C26-F330-49AB-97FB-DD69DBEDED9F}"/>
    <dgm:cxn modelId="{FFDC7185-4090-454B-B5D8-A2108A1AB714}" type="presOf" srcId="{C6466881-534F-4E76-9A0B-CCACBCFF8E93}" destId="{E0F828A5-69C8-4B4E-A726-877546C8E7B3}" srcOrd="0" destOrd="0" presId="urn:microsoft.com/office/officeart/2018/2/layout/IconVerticalSolidList"/>
    <dgm:cxn modelId="{6CF3B785-EDEC-4D96-8510-0CAA1447AD0B}" srcId="{FFEEA61E-6B77-4646-B659-64621969F988}" destId="{A0E9A70E-2561-40A6-9FA5-3ADBDF89C8B6}" srcOrd="1" destOrd="0" parTransId="{48B8BD25-E50D-4B0F-B4E9-4F696D905191}" sibTransId="{B6B708BC-20FA-42F7-8384-178E4BB2C0A3}"/>
    <dgm:cxn modelId="{1E2900C2-15EE-49CB-ACB7-A57EA4AE2E19}" srcId="{FFEEA61E-6B77-4646-B659-64621969F988}" destId="{C6466881-534F-4E76-9A0B-CCACBCFF8E93}" srcOrd="2" destOrd="0" parTransId="{99B88700-704E-44FC-AECF-210281FAA7EB}" sibTransId="{3EC23DED-63DB-413C-994C-546F90CC6FC4}"/>
    <dgm:cxn modelId="{BC609EDA-BF10-439E-835B-00BE987C8E21}" srcId="{FFEEA61E-6B77-4646-B659-64621969F988}" destId="{86E6B74A-D057-4DCD-A41E-117E30020F86}" srcOrd="3" destOrd="0" parTransId="{8803ADB6-C9C7-46D0-B3B5-9AECDB471190}" sibTransId="{EBE321CB-E4B6-417F-BA3D-1E0A946F8205}"/>
    <dgm:cxn modelId="{20B26FFB-F831-4DF0-BAED-093429AC68A4}" type="presOf" srcId="{86E6B74A-D057-4DCD-A41E-117E30020F86}" destId="{45C9F8DD-7C75-4CF7-BCFA-D8900DAD5F23}" srcOrd="0" destOrd="0" presId="urn:microsoft.com/office/officeart/2018/2/layout/IconVerticalSolidList"/>
    <dgm:cxn modelId="{32F2E312-9069-4909-B7EA-9B492C8580BB}" type="presParOf" srcId="{B12DAC7D-6EE9-4353-BB9E-6F34AFD56C00}" destId="{2F9460FB-5229-4AF4-8E3F-D657CE4E0DD0}" srcOrd="0" destOrd="0" presId="urn:microsoft.com/office/officeart/2018/2/layout/IconVerticalSolidList"/>
    <dgm:cxn modelId="{AD1D3742-3372-443E-997B-A4BB437ED266}" type="presParOf" srcId="{2F9460FB-5229-4AF4-8E3F-D657CE4E0DD0}" destId="{9CF773AE-4E7A-422F-A019-1B8F539AC2DA}" srcOrd="0" destOrd="0" presId="urn:microsoft.com/office/officeart/2018/2/layout/IconVerticalSolidList"/>
    <dgm:cxn modelId="{E8431AF1-2696-42B6-A109-CA49D57ED34D}" type="presParOf" srcId="{2F9460FB-5229-4AF4-8E3F-D657CE4E0DD0}" destId="{5CF4E398-0C73-428F-A2F1-8D04B6013CD7}" srcOrd="1" destOrd="0" presId="urn:microsoft.com/office/officeart/2018/2/layout/IconVerticalSolidList"/>
    <dgm:cxn modelId="{336DC4CB-9676-4D8E-A4B0-FC2D0AAFFDF4}" type="presParOf" srcId="{2F9460FB-5229-4AF4-8E3F-D657CE4E0DD0}" destId="{5B768402-0180-48AD-88B7-18B64D62C4B1}" srcOrd="2" destOrd="0" presId="urn:microsoft.com/office/officeart/2018/2/layout/IconVerticalSolidList"/>
    <dgm:cxn modelId="{F46326AA-E7AE-446F-B6F9-48CA22386724}" type="presParOf" srcId="{2F9460FB-5229-4AF4-8E3F-D657CE4E0DD0}" destId="{D20AB67B-D8BA-44AE-BE72-0E2ED9CBE4BB}" srcOrd="3" destOrd="0" presId="urn:microsoft.com/office/officeart/2018/2/layout/IconVerticalSolidList"/>
    <dgm:cxn modelId="{150367B3-A6FE-436F-80D4-6C02ADD0DA56}" type="presParOf" srcId="{B12DAC7D-6EE9-4353-BB9E-6F34AFD56C00}" destId="{055CBDC6-D02E-4A94-9D88-24716F99F74F}" srcOrd="1" destOrd="0" presId="urn:microsoft.com/office/officeart/2018/2/layout/IconVerticalSolidList"/>
    <dgm:cxn modelId="{F2D059D0-768D-4F7B-B509-0E4F4ECA5B3A}" type="presParOf" srcId="{B12DAC7D-6EE9-4353-BB9E-6F34AFD56C00}" destId="{B38B1D20-379E-4388-BECB-0CDBB617F506}" srcOrd="2" destOrd="0" presId="urn:microsoft.com/office/officeart/2018/2/layout/IconVerticalSolidList"/>
    <dgm:cxn modelId="{444916B7-B2F5-4F86-B3B3-116C34811DE8}" type="presParOf" srcId="{B38B1D20-379E-4388-BECB-0CDBB617F506}" destId="{FB6E549D-BDCE-477A-A347-E8B529F7310C}" srcOrd="0" destOrd="0" presId="urn:microsoft.com/office/officeart/2018/2/layout/IconVerticalSolidList"/>
    <dgm:cxn modelId="{FBE3F725-FD25-4515-982C-B58F30864D07}" type="presParOf" srcId="{B38B1D20-379E-4388-BECB-0CDBB617F506}" destId="{74A11EB9-93AD-4FA2-991C-CCC2EF29A768}" srcOrd="1" destOrd="0" presId="urn:microsoft.com/office/officeart/2018/2/layout/IconVerticalSolidList"/>
    <dgm:cxn modelId="{BE65E029-3E21-459D-8870-D994D4AB905C}" type="presParOf" srcId="{B38B1D20-379E-4388-BECB-0CDBB617F506}" destId="{2BDEB23F-0300-4FB1-BEC8-6A588DBEA358}" srcOrd="2" destOrd="0" presId="urn:microsoft.com/office/officeart/2018/2/layout/IconVerticalSolidList"/>
    <dgm:cxn modelId="{FF3D8878-67F6-43AA-8CFB-5D88E6EC4308}" type="presParOf" srcId="{B38B1D20-379E-4388-BECB-0CDBB617F506}" destId="{D10B6C26-C58B-4DDF-A739-731D66866D20}" srcOrd="3" destOrd="0" presId="urn:microsoft.com/office/officeart/2018/2/layout/IconVerticalSolidList"/>
    <dgm:cxn modelId="{079C05AB-9E6F-45CF-A06F-65BED75C66AC}" type="presParOf" srcId="{B12DAC7D-6EE9-4353-BB9E-6F34AFD56C00}" destId="{FC932149-B96B-4920-BB64-51F108D814E7}" srcOrd="3" destOrd="0" presId="urn:microsoft.com/office/officeart/2018/2/layout/IconVerticalSolidList"/>
    <dgm:cxn modelId="{EF3C7A9B-1B1F-4E4A-9A79-A25A92FD31D9}" type="presParOf" srcId="{B12DAC7D-6EE9-4353-BB9E-6F34AFD56C00}" destId="{5C3D03AD-EDC1-4779-8DB6-43D080FD49E8}" srcOrd="4" destOrd="0" presId="urn:microsoft.com/office/officeart/2018/2/layout/IconVerticalSolidList"/>
    <dgm:cxn modelId="{395276B8-4945-4F50-9ADC-89C4462083BE}" type="presParOf" srcId="{5C3D03AD-EDC1-4779-8DB6-43D080FD49E8}" destId="{3C8C8C37-DE89-4B90-9E72-49A225073374}" srcOrd="0" destOrd="0" presId="urn:microsoft.com/office/officeart/2018/2/layout/IconVerticalSolidList"/>
    <dgm:cxn modelId="{BDF2A43D-A77C-4AA2-B3BF-6966EDFFEC44}" type="presParOf" srcId="{5C3D03AD-EDC1-4779-8DB6-43D080FD49E8}" destId="{0B3C6AD6-FE9E-4C4F-9AD9-60DDF11C3359}" srcOrd="1" destOrd="0" presId="urn:microsoft.com/office/officeart/2018/2/layout/IconVerticalSolidList"/>
    <dgm:cxn modelId="{158EAFC3-3927-4DA6-88D3-27E1503B5B14}" type="presParOf" srcId="{5C3D03AD-EDC1-4779-8DB6-43D080FD49E8}" destId="{AE680936-285C-473A-ACB4-92A800B1B218}" srcOrd="2" destOrd="0" presId="urn:microsoft.com/office/officeart/2018/2/layout/IconVerticalSolidList"/>
    <dgm:cxn modelId="{4A411502-88C3-4662-9BE1-8DDF836A27E1}" type="presParOf" srcId="{5C3D03AD-EDC1-4779-8DB6-43D080FD49E8}" destId="{E0F828A5-69C8-4B4E-A726-877546C8E7B3}" srcOrd="3" destOrd="0" presId="urn:microsoft.com/office/officeart/2018/2/layout/IconVerticalSolidList"/>
    <dgm:cxn modelId="{4D1167F4-DF8F-420D-A764-F879D1166E93}" type="presParOf" srcId="{B12DAC7D-6EE9-4353-BB9E-6F34AFD56C00}" destId="{7CBE58E8-2E92-4C0F-BA93-8BE8246043FB}" srcOrd="5" destOrd="0" presId="urn:microsoft.com/office/officeart/2018/2/layout/IconVerticalSolidList"/>
    <dgm:cxn modelId="{176D15A7-71DA-44A3-BC0A-4D4A4D740C91}" type="presParOf" srcId="{B12DAC7D-6EE9-4353-BB9E-6F34AFD56C00}" destId="{C67F2AEA-CAEA-461F-BA28-85F0EE1A7CD6}" srcOrd="6" destOrd="0" presId="urn:microsoft.com/office/officeart/2018/2/layout/IconVerticalSolidList"/>
    <dgm:cxn modelId="{D73E141C-5105-46E2-B4D7-51DB10E757E5}" type="presParOf" srcId="{C67F2AEA-CAEA-461F-BA28-85F0EE1A7CD6}" destId="{6A4084E2-FE76-4CAA-8E55-DE610DB6747F}" srcOrd="0" destOrd="0" presId="urn:microsoft.com/office/officeart/2018/2/layout/IconVerticalSolidList"/>
    <dgm:cxn modelId="{D6E53BC6-7AC5-4EB2-AEE2-B70031B1D8E5}" type="presParOf" srcId="{C67F2AEA-CAEA-461F-BA28-85F0EE1A7CD6}" destId="{737AE11D-132D-4434-8F34-1C7753F281EB}" srcOrd="1" destOrd="0" presId="urn:microsoft.com/office/officeart/2018/2/layout/IconVerticalSolidList"/>
    <dgm:cxn modelId="{722D0011-11EA-4780-B806-81ECF5F88C5D}" type="presParOf" srcId="{C67F2AEA-CAEA-461F-BA28-85F0EE1A7CD6}" destId="{43C6765B-850A-456F-8EFE-647A0E874069}" srcOrd="2" destOrd="0" presId="urn:microsoft.com/office/officeart/2018/2/layout/IconVerticalSolidList"/>
    <dgm:cxn modelId="{2EC5797F-C31E-47E6-8F52-E102DAB26876}" type="presParOf" srcId="{C67F2AEA-CAEA-461F-BA28-85F0EE1A7CD6}" destId="{45C9F8DD-7C75-4CF7-BCFA-D8900DAD5F2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9E2B1C-7AE2-4191-BB54-C1AAE104EB0F}">
      <dsp:nvSpPr>
        <dsp:cNvPr id="0" name=""/>
        <dsp:cNvSpPr/>
      </dsp:nvSpPr>
      <dsp:spPr>
        <a:xfrm>
          <a:off x="0" y="0"/>
          <a:ext cx="7993699" cy="1525905"/>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The primary beneficiary or beneficiaries are the people you wish to receive the asset upon your death – your first choice.</a:t>
          </a:r>
        </a:p>
      </dsp:txBody>
      <dsp:txXfrm>
        <a:off x="44692" y="44692"/>
        <a:ext cx="6347129" cy="1436521"/>
      </dsp:txXfrm>
    </dsp:sp>
    <dsp:sp modelId="{00798D10-8E9D-4615-B33A-B28F8B704D46}">
      <dsp:nvSpPr>
        <dsp:cNvPr id="0" name=""/>
        <dsp:cNvSpPr/>
      </dsp:nvSpPr>
      <dsp:spPr>
        <a:xfrm>
          <a:off x="705326" y="1780222"/>
          <a:ext cx="7993699" cy="152590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A contingent beneficiary will receive the benefits only if the primary beneficiary has died prior to you at the time the benefit is to be paid – your second choice.</a:t>
          </a:r>
        </a:p>
      </dsp:txBody>
      <dsp:txXfrm>
        <a:off x="750018" y="1824914"/>
        <a:ext cx="6207150" cy="1436520"/>
      </dsp:txXfrm>
    </dsp:sp>
    <dsp:sp modelId="{F35A71D3-F49A-4856-A82C-2F7286C5016F}">
      <dsp:nvSpPr>
        <dsp:cNvPr id="0" name=""/>
        <dsp:cNvSpPr/>
      </dsp:nvSpPr>
      <dsp:spPr>
        <a:xfrm>
          <a:off x="1410652" y="3560445"/>
          <a:ext cx="7993699" cy="1525905"/>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A common example is listing a spouse as primary beneficiary and children as contingent beneficiaries. The children would get the asset only if the spouse dies before the grantor</a:t>
          </a:r>
          <a:r>
            <a:rPr lang="en-US" sz="2000" kern="1200" dirty="0"/>
            <a:t>. 	</a:t>
          </a:r>
        </a:p>
      </dsp:txBody>
      <dsp:txXfrm>
        <a:off x="1455344" y="3605137"/>
        <a:ext cx="6207150" cy="1436521"/>
      </dsp:txXfrm>
    </dsp:sp>
    <dsp:sp modelId="{A5F7801B-D1D2-4F24-A6BF-EF766C474F1C}">
      <dsp:nvSpPr>
        <dsp:cNvPr id="0" name=""/>
        <dsp:cNvSpPr/>
      </dsp:nvSpPr>
      <dsp:spPr>
        <a:xfrm>
          <a:off x="7001860" y="1157144"/>
          <a:ext cx="991838" cy="991838"/>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225024" y="1157144"/>
        <a:ext cx="545510" cy="746358"/>
      </dsp:txXfrm>
    </dsp:sp>
    <dsp:sp modelId="{889D9338-3781-416F-9727-2C2E1DF65572}">
      <dsp:nvSpPr>
        <dsp:cNvPr id="0" name=""/>
        <dsp:cNvSpPr/>
      </dsp:nvSpPr>
      <dsp:spPr>
        <a:xfrm>
          <a:off x="7707187" y="2927194"/>
          <a:ext cx="991838" cy="991838"/>
        </a:xfrm>
        <a:prstGeom prst="downArrow">
          <a:avLst>
            <a:gd name="adj1" fmla="val 55000"/>
            <a:gd name="adj2" fmla="val 45000"/>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930351" y="2927194"/>
        <a:ext cx="545510" cy="746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6A85D-04D9-4B10-B2A5-60789259BBA3}">
      <dsp:nvSpPr>
        <dsp:cNvPr id="0" name=""/>
        <dsp:cNvSpPr/>
      </dsp:nvSpPr>
      <dsp:spPr>
        <a:xfrm>
          <a:off x="0" y="495"/>
          <a:ext cx="9404352" cy="115869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BFD2B7-7784-42CE-AD52-1D826848A27A}">
      <dsp:nvSpPr>
        <dsp:cNvPr id="0" name=""/>
        <dsp:cNvSpPr/>
      </dsp:nvSpPr>
      <dsp:spPr>
        <a:xfrm>
          <a:off x="350506" y="261202"/>
          <a:ext cx="637284" cy="6372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7109D85-FD0D-49A3-A1D1-869A6F07111F}">
      <dsp:nvSpPr>
        <dsp:cNvPr id="0" name=""/>
        <dsp:cNvSpPr/>
      </dsp:nvSpPr>
      <dsp:spPr>
        <a:xfrm>
          <a:off x="1338296" y="495"/>
          <a:ext cx="8066055" cy="1158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629" tIns="122629" rIns="122629" bIns="122629" numCol="1" spcCol="1270" anchor="ctr" anchorCtr="0">
          <a:noAutofit/>
        </a:bodyPr>
        <a:lstStyle/>
        <a:p>
          <a:pPr marL="0" lvl="0" indent="0" algn="l" defTabSz="933450">
            <a:lnSpc>
              <a:spcPct val="90000"/>
            </a:lnSpc>
            <a:spcBef>
              <a:spcPct val="0"/>
            </a:spcBef>
            <a:spcAft>
              <a:spcPct val="35000"/>
            </a:spcAft>
            <a:buNone/>
          </a:pPr>
          <a:r>
            <a:rPr lang="en-US" sz="2100" b="1" kern="1200" dirty="0"/>
            <a:t>There are negative consequences. The person who gets your money or property may not be the person you intended. </a:t>
          </a:r>
        </a:p>
      </dsp:txBody>
      <dsp:txXfrm>
        <a:off x="1338296" y="495"/>
        <a:ext cx="8066055" cy="1158698"/>
      </dsp:txXfrm>
    </dsp:sp>
    <dsp:sp modelId="{9753E434-0029-466B-9A2A-C712202CF8E6}">
      <dsp:nvSpPr>
        <dsp:cNvPr id="0" name=""/>
        <dsp:cNvSpPr/>
      </dsp:nvSpPr>
      <dsp:spPr>
        <a:xfrm>
          <a:off x="0" y="1448867"/>
          <a:ext cx="9404352" cy="115869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345410-D3F7-44C7-9AE5-7A0FF6898D88}">
      <dsp:nvSpPr>
        <dsp:cNvPr id="0" name=""/>
        <dsp:cNvSpPr/>
      </dsp:nvSpPr>
      <dsp:spPr>
        <a:xfrm>
          <a:off x="350506" y="1709574"/>
          <a:ext cx="637284" cy="6372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A52668-332B-478D-B377-CB7F9457E1E6}">
      <dsp:nvSpPr>
        <dsp:cNvPr id="0" name=""/>
        <dsp:cNvSpPr/>
      </dsp:nvSpPr>
      <dsp:spPr>
        <a:xfrm>
          <a:off x="1338296" y="1448867"/>
          <a:ext cx="8066055" cy="1158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629" tIns="122629" rIns="122629" bIns="122629" numCol="1" spcCol="1270" anchor="ctr" anchorCtr="0">
          <a:noAutofit/>
        </a:bodyPr>
        <a:lstStyle/>
        <a:p>
          <a:pPr marL="0" lvl="0" indent="0" algn="l" defTabSz="933450">
            <a:lnSpc>
              <a:spcPct val="90000"/>
            </a:lnSpc>
            <a:spcBef>
              <a:spcPct val="0"/>
            </a:spcBef>
            <a:spcAft>
              <a:spcPct val="35000"/>
            </a:spcAft>
            <a:buNone/>
          </a:pPr>
          <a:r>
            <a:rPr lang="en-US" sz="2100" b="1" kern="1200" dirty="0"/>
            <a:t>Even if you changed your mind, the written beneficiary designation controls</a:t>
          </a:r>
          <a:r>
            <a:rPr lang="en-US" sz="2100" kern="1200" dirty="0"/>
            <a:t>.</a:t>
          </a:r>
        </a:p>
      </dsp:txBody>
      <dsp:txXfrm>
        <a:off x="1338296" y="1448867"/>
        <a:ext cx="8066055" cy="1158698"/>
      </dsp:txXfrm>
    </dsp:sp>
    <dsp:sp modelId="{5F7EFCB4-99A2-4A6A-8682-491D31DDF06E}">
      <dsp:nvSpPr>
        <dsp:cNvPr id="0" name=""/>
        <dsp:cNvSpPr/>
      </dsp:nvSpPr>
      <dsp:spPr>
        <a:xfrm>
          <a:off x="0" y="2897735"/>
          <a:ext cx="9404352" cy="115869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C5461E-215E-40AB-A412-06F8930A70DA}">
      <dsp:nvSpPr>
        <dsp:cNvPr id="0" name=""/>
        <dsp:cNvSpPr/>
      </dsp:nvSpPr>
      <dsp:spPr>
        <a:xfrm>
          <a:off x="350506" y="3157947"/>
          <a:ext cx="637284" cy="6372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BA177C-7FEC-40D4-86BF-83EF9FE944D7}">
      <dsp:nvSpPr>
        <dsp:cNvPr id="0" name=""/>
        <dsp:cNvSpPr/>
      </dsp:nvSpPr>
      <dsp:spPr>
        <a:xfrm>
          <a:off x="1338296" y="2897240"/>
          <a:ext cx="8066055" cy="1158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629" tIns="122629" rIns="122629" bIns="122629" numCol="1" spcCol="1270" anchor="ctr" anchorCtr="0">
          <a:noAutofit/>
        </a:bodyPr>
        <a:lstStyle/>
        <a:p>
          <a:pPr marL="0" lvl="0" indent="0" algn="l" defTabSz="933450">
            <a:lnSpc>
              <a:spcPct val="90000"/>
            </a:lnSpc>
            <a:spcBef>
              <a:spcPct val="0"/>
            </a:spcBef>
            <a:spcAft>
              <a:spcPct val="35000"/>
            </a:spcAft>
            <a:buNone/>
          </a:pPr>
          <a:r>
            <a:rPr lang="en-US" sz="2100" b="1" kern="1200" dirty="0"/>
            <a:t>Significant life events should remind you to review your beneficiary designations and make needed changes. </a:t>
          </a:r>
        </a:p>
      </dsp:txBody>
      <dsp:txXfrm>
        <a:off x="1338296" y="2897240"/>
        <a:ext cx="8066055" cy="11586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65A93-FD9D-4594-B4B3-168CEC8EFCEB}">
      <dsp:nvSpPr>
        <dsp:cNvPr id="0" name=""/>
        <dsp:cNvSpPr/>
      </dsp:nvSpPr>
      <dsp:spPr>
        <a:xfrm>
          <a:off x="0" y="4350"/>
          <a:ext cx="7370420" cy="0"/>
        </a:xfrm>
        <a:prstGeom prst="line">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120E43E0-2BC4-48BA-8DE2-B04AB60B859D}">
      <dsp:nvSpPr>
        <dsp:cNvPr id="0" name=""/>
        <dsp:cNvSpPr/>
      </dsp:nvSpPr>
      <dsp:spPr>
        <a:xfrm>
          <a:off x="0" y="4350"/>
          <a:ext cx="7370420" cy="89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Payable on death (“POD”) is an arrangement between a bank or credit union and a client that designates beneficiaries to receive all the client's assets.</a:t>
          </a:r>
        </a:p>
      </dsp:txBody>
      <dsp:txXfrm>
        <a:off x="0" y="4350"/>
        <a:ext cx="7370420" cy="893948"/>
      </dsp:txXfrm>
    </dsp:sp>
    <dsp:sp modelId="{C5B13EA5-5F3D-46C7-87C8-7D63A0BCCA1A}">
      <dsp:nvSpPr>
        <dsp:cNvPr id="0" name=""/>
        <dsp:cNvSpPr/>
      </dsp:nvSpPr>
      <dsp:spPr>
        <a:xfrm>
          <a:off x="0" y="898298"/>
          <a:ext cx="7370420" cy="0"/>
        </a:xfrm>
        <a:prstGeom prst="line">
          <a:avLst/>
        </a:prstGeom>
        <a:gradFill rotWithShape="0">
          <a:gsLst>
            <a:gs pos="0">
              <a:schemeClr val="accent2">
                <a:hueOff val="-266147"/>
                <a:satOff val="1643"/>
                <a:lumOff val="-235"/>
                <a:alphaOff val="0"/>
                <a:tint val="98000"/>
                <a:lumMod val="114000"/>
              </a:schemeClr>
            </a:gs>
            <a:gs pos="100000">
              <a:schemeClr val="accent2">
                <a:hueOff val="-266147"/>
                <a:satOff val="1643"/>
                <a:lumOff val="-235"/>
                <a:alphaOff val="0"/>
                <a:shade val="90000"/>
                <a:lumMod val="84000"/>
              </a:schemeClr>
            </a:gs>
          </a:gsLst>
          <a:lin ang="5400000" scaled="0"/>
        </a:gradFill>
        <a:ln w="9525" cap="rnd" cmpd="sng" algn="ctr">
          <a:solidFill>
            <a:schemeClr val="accent2">
              <a:hueOff val="-266147"/>
              <a:satOff val="1643"/>
              <a:lumOff val="-235"/>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900DEAC6-69F2-482B-8A6D-93F96BAB876C}">
      <dsp:nvSpPr>
        <dsp:cNvPr id="0" name=""/>
        <dsp:cNvSpPr/>
      </dsp:nvSpPr>
      <dsp:spPr>
        <a:xfrm>
          <a:off x="0" y="898298"/>
          <a:ext cx="7370420" cy="795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Be sure to list </a:t>
          </a:r>
          <a:r>
            <a:rPr lang="en-US" sz="2000" b="1" u="sng" kern="1200" dirty="0"/>
            <a:t>all</a:t>
          </a:r>
          <a:r>
            <a:rPr lang="en-US" sz="2000" b="1" u="none" kern="1200" dirty="0"/>
            <a:t> beneficiaries</a:t>
          </a:r>
          <a:r>
            <a:rPr lang="en-US" sz="2000" b="1" kern="1200" dirty="0"/>
            <a:t> you want to receive the funds in your account.</a:t>
          </a:r>
        </a:p>
      </dsp:txBody>
      <dsp:txXfrm>
        <a:off x="0" y="898298"/>
        <a:ext cx="7370420" cy="795077"/>
      </dsp:txXfrm>
    </dsp:sp>
    <dsp:sp modelId="{4F2C3418-AFBE-483D-A181-53ED6D09419E}">
      <dsp:nvSpPr>
        <dsp:cNvPr id="0" name=""/>
        <dsp:cNvSpPr/>
      </dsp:nvSpPr>
      <dsp:spPr>
        <a:xfrm>
          <a:off x="0" y="1539733"/>
          <a:ext cx="7370420" cy="0"/>
        </a:xfrm>
        <a:prstGeom prst="line">
          <a:avLst/>
        </a:prstGeom>
        <a:gradFill rotWithShape="0">
          <a:gsLst>
            <a:gs pos="0">
              <a:schemeClr val="accent2">
                <a:hueOff val="-532294"/>
                <a:satOff val="3286"/>
                <a:lumOff val="-470"/>
                <a:alphaOff val="0"/>
                <a:tint val="98000"/>
                <a:lumMod val="114000"/>
              </a:schemeClr>
            </a:gs>
            <a:gs pos="100000">
              <a:schemeClr val="accent2">
                <a:hueOff val="-532294"/>
                <a:satOff val="3286"/>
                <a:lumOff val="-470"/>
                <a:alphaOff val="0"/>
                <a:shade val="90000"/>
                <a:lumMod val="84000"/>
              </a:schemeClr>
            </a:gs>
          </a:gsLst>
          <a:lin ang="5400000" scaled="0"/>
        </a:gradFill>
        <a:ln w="9525" cap="rnd" cmpd="sng" algn="ctr">
          <a:solidFill>
            <a:schemeClr val="accent2">
              <a:hueOff val="-532294"/>
              <a:satOff val="3286"/>
              <a:lumOff val="-47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9402BDDF-21B4-4092-B9E1-05A7758FE180}">
      <dsp:nvSpPr>
        <dsp:cNvPr id="0" name=""/>
        <dsp:cNvSpPr/>
      </dsp:nvSpPr>
      <dsp:spPr>
        <a:xfrm>
          <a:off x="0" y="1693376"/>
          <a:ext cx="7363222" cy="1197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If you are not sure if you completed a POD form with your bank, contact them and ask for a copy. If they don’t have a record of a POD for you, ask for a form and complete it as soon as possible.</a:t>
          </a:r>
        </a:p>
      </dsp:txBody>
      <dsp:txXfrm>
        <a:off x="0" y="1693376"/>
        <a:ext cx="7363222" cy="1197345"/>
      </dsp:txXfrm>
    </dsp:sp>
    <dsp:sp modelId="{68C5CFC4-83B3-4C05-AADC-81EC8065B486}">
      <dsp:nvSpPr>
        <dsp:cNvPr id="0" name=""/>
        <dsp:cNvSpPr/>
      </dsp:nvSpPr>
      <dsp:spPr>
        <a:xfrm>
          <a:off x="0" y="2890722"/>
          <a:ext cx="7370420" cy="0"/>
        </a:xfrm>
        <a:prstGeom prst="line">
          <a:avLst/>
        </a:prstGeom>
        <a:gradFill rotWithShape="0">
          <a:gsLst>
            <a:gs pos="0">
              <a:schemeClr val="accent2">
                <a:hueOff val="-798441"/>
                <a:satOff val="4930"/>
                <a:lumOff val="-706"/>
                <a:alphaOff val="0"/>
                <a:tint val="98000"/>
                <a:lumMod val="114000"/>
              </a:schemeClr>
            </a:gs>
            <a:gs pos="100000">
              <a:schemeClr val="accent2">
                <a:hueOff val="-798441"/>
                <a:satOff val="4930"/>
                <a:lumOff val="-706"/>
                <a:alphaOff val="0"/>
                <a:shade val="90000"/>
                <a:lumMod val="84000"/>
              </a:schemeClr>
            </a:gs>
          </a:gsLst>
          <a:lin ang="5400000" scaled="0"/>
        </a:gradFill>
        <a:ln w="9525" cap="rnd" cmpd="sng" algn="ctr">
          <a:solidFill>
            <a:schemeClr val="accent2">
              <a:hueOff val="-798441"/>
              <a:satOff val="4930"/>
              <a:lumOff val="-706"/>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6B478AA4-A0BC-4F5B-A0DD-C8C9A6149C77}">
      <dsp:nvSpPr>
        <dsp:cNvPr id="0" name=""/>
        <dsp:cNvSpPr/>
      </dsp:nvSpPr>
      <dsp:spPr>
        <a:xfrm>
          <a:off x="0" y="2890722"/>
          <a:ext cx="7363222" cy="1389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After the death of the account holder, beneficiaries should contact the bank or credit union. They will likely have to supply a death certificate. The account funds will be distributed according to the terms of the POD.</a:t>
          </a:r>
        </a:p>
      </dsp:txBody>
      <dsp:txXfrm>
        <a:off x="0" y="2890722"/>
        <a:ext cx="7363222" cy="1389356"/>
      </dsp:txXfrm>
    </dsp:sp>
    <dsp:sp modelId="{10D265F0-44DD-475F-86A8-6C540776E952}">
      <dsp:nvSpPr>
        <dsp:cNvPr id="0" name=""/>
        <dsp:cNvSpPr/>
      </dsp:nvSpPr>
      <dsp:spPr>
        <a:xfrm>
          <a:off x="0" y="4280079"/>
          <a:ext cx="7370420" cy="0"/>
        </a:xfrm>
        <a:prstGeom prst="line">
          <a:avLst/>
        </a:prstGeom>
        <a:gradFill rotWithShape="0">
          <a:gsLst>
            <a:gs pos="0">
              <a:schemeClr val="accent2">
                <a:hueOff val="-1064588"/>
                <a:satOff val="6573"/>
                <a:lumOff val="-941"/>
                <a:alphaOff val="0"/>
                <a:tint val="98000"/>
                <a:lumMod val="114000"/>
              </a:schemeClr>
            </a:gs>
            <a:gs pos="100000">
              <a:schemeClr val="accent2">
                <a:hueOff val="-1064588"/>
                <a:satOff val="6573"/>
                <a:lumOff val="-941"/>
                <a:alphaOff val="0"/>
                <a:shade val="90000"/>
                <a:lumMod val="84000"/>
              </a:schemeClr>
            </a:gs>
          </a:gsLst>
          <a:lin ang="5400000" scaled="0"/>
        </a:gradFill>
        <a:ln w="9525" cap="rnd" cmpd="sng" algn="ctr">
          <a:solidFill>
            <a:schemeClr val="accent2">
              <a:hueOff val="-1064588"/>
              <a:satOff val="6573"/>
              <a:lumOff val="-941"/>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DC04868-E16C-42E5-9886-80B0E01E2927}">
      <dsp:nvSpPr>
        <dsp:cNvPr id="0" name=""/>
        <dsp:cNvSpPr/>
      </dsp:nvSpPr>
      <dsp:spPr>
        <a:xfrm>
          <a:off x="0" y="4280079"/>
          <a:ext cx="7370420" cy="89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After death of the account holder, beneficiaries do not have to pay income tax on inherited accounts.</a:t>
          </a:r>
        </a:p>
      </dsp:txBody>
      <dsp:txXfrm>
        <a:off x="0" y="4280079"/>
        <a:ext cx="7370420" cy="893948"/>
      </dsp:txXfrm>
    </dsp:sp>
    <dsp:sp modelId="{18AD7D6F-5BA0-49DB-B9DD-290472F28C6D}">
      <dsp:nvSpPr>
        <dsp:cNvPr id="0" name=""/>
        <dsp:cNvSpPr/>
      </dsp:nvSpPr>
      <dsp:spPr>
        <a:xfrm>
          <a:off x="0" y="5174028"/>
          <a:ext cx="7370420" cy="0"/>
        </a:xfrm>
        <a:prstGeom prst="line">
          <a:avLst/>
        </a:prstGeom>
        <a:gradFill rotWithShape="0">
          <a:gsLst>
            <a:gs pos="0">
              <a:schemeClr val="accent2">
                <a:hueOff val="-1330735"/>
                <a:satOff val="8216"/>
                <a:lumOff val="-1176"/>
                <a:alphaOff val="0"/>
                <a:tint val="98000"/>
                <a:lumMod val="114000"/>
              </a:schemeClr>
            </a:gs>
            <a:gs pos="100000">
              <a:schemeClr val="accent2">
                <a:hueOff val="-1330735"/>
                <a:satOff val="8216"/>
                <a:lumOff val="-1176"/>
                <a:alphaOff val="0"/>
                <a:shade val="90000"/>
                <a:lumMod val="84000"/>
              </a:schemeClr>
            </a:gs>
          </a:gsLst>
          <a:lin ang="5400000" scaled="0"/>
        </a:gradFill>
        <a:ln w="9525" cap="rnd" cmpd="sng" algn="ctr">
          <a:solidFill>
            <a:schemeClr val="accent2">
              <a:hueOff val="-1330735"/>
              <a:satOff val="8216"/>
              <a:lumOff val="-1176"/>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CDAB51A-61D2-4493-B0B7-C465560451D0}">
      <dsp:nvSpPr>
        <dsp:cNvPr id="0" name=""/>
        <dsp:cNvSpPr/>
      </dsp:nvSpPr>
      <dsp:spPr>
        <a:xfrm>
          <a:off x="0" y="5174028"/>
          <a:ext cx="7370420" cy="893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u="sng" kern="1200" dirty="0"/>
            <a:t>However</a:t>
          </a:r>
          <a:r>
            <a:rPr lang="en-US" sz="2000" b="1" kern="1200" dirty="0"/>
            <a:t>, any interest received or accrued is considered taxable and is reported like any other interest received</a:t>
          </a:r>
          <a:r>
            <a:rPr lang="en-US" sz="2000" kern="1200" dirty="0"/>
            <a:t>.</a:t>
          </a:r>
        </a:p>
      </dsp:txBody>
      <dsp:txXfrm>
        <a:off x="0" y="5174028"/>
        <a:ext cx="7370420" cy="893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36D77-37FC-4274-8863-0923659BD624}">
      <dsp:nvSpPr>
        <dsp:cNvPr id="0" name=""/>
        <dsp:cNvSpPr/>
      </dsp:nvSpPr>
      <dsp:spPr>
        <a:xfrm>
          <a:off x="0" y="165"/>
          <a:ext cx="10901362" cy="719476"/>
        </a:xfrm>
        <a:prstGeom prst="roundRect">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401(k)’s have special rules regarding spouses</a:t>
          </a:r>
          <a:r>
            <a:rPr lang="en-US" sz="2000" kern="1200" dirty="0"/>
            <a:t>.</a:t>
          </a:r>
        </a:p>
      </dsp:txBody>
      <dsp:txXfrm>
        <a:off x="35122" y="35287"/>
        <a:ext cx="10831118" cy="649232"/>
      </dsp:txXfrm>
    </dsp:sp>
    <dsp:sp modelId="{FECA6B73-8339-4483-8BE8-B1A945CACE8D}">
      <dsp:nvSpPr>
        <dsp:cNvPr id="0" name=""/>
        <dsp:cNvSpPr/>
      </dsp:nvSpPr>
      <dsp:spPr>
        <a:xfrm>
          <a:off x="0" y="733747"/>
          <a:ext cx="10901362" cy="719476"/>
        </a:xfrm>
        <a:prstGeom prst="roundRect">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If you want someone other than your spouse to get all or part of your 401(k), your spouse must sign a waiver.</a:t>
          </a:r>
        </a:p>
      </dsp:txBody>
      <dsp:txXfrm>
        <a:off x="35122" y="768869"/>
        <a:ext cx="10831118" cy="649232"/>
      </dsp:txXfrm>
    </dsp:sp>
    <dsp:sp modelId="{6C4F5F28-6764-4533-8615-B8E90ED3E4E8}">
      <dsp:nvSpPr>
        <dsp:cNvPr id="0" name=""/>
        <dsp:cNvSpPr/>
      </dsp:nvSpPr>
      <dsp:spPr>
        <a:xfrm>
          <a:off x="0" y="1453223"/>
          <a:ext cx="10901362" cy="16440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6118"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b="1" kern="1200" dirty="0"/>
            <a:t>This should be done:</a:t>
          </a:r>
        </a:p>
        <a:p>
          <a:pPr marL="457200" lvl="2" indent="-228600" algn="l" defTabSz="889000">
            <a:lnSpc>
              <a:spcPct val="90000"/>
            </a:lnSpc>
            <a:spcBef>
              <a:spcPct val="0"/>
            </a:spcBef>
            <a:spcAft>
              <a:spcPct val="20000"/>
            </a:spcAft>
            <a:buChar char="•"/>
          </a:pPr>
          <a:r>
            <a:rPr lang="en-US" sz="2000" b="1" kern="1200" dirty="0"/>
            <a:t>When you open your 401(k) if you are already married</a:t>
          </a:r>
        </a:p>
        <a:p>
          <a:pPr marL="457200" lvl="2" indent="-228600" algn="l" defTabSz="889000">
            <a:lnSpc>
              <a:spcPct val="90000"/>
            </a:lnSpc>
            <a:spcBef>
              <a:spcPct val="0"/>
            </a:spcBef>
            <a:spcAft>
              <a:spcPct val="20000"/>
            </a:spcAft>
            <a:buChar char="•"/>
          </a:pPr>
          <a:r>
            <a:rPr lang="en-US" sz="2000" b="1" kern="1200" dirty="0"/>
            <a:t>After your marriage if you already have a 401(k) </a:t>
          </a:r>
        </a:p>
        <a:p>
          <a:pPr marL="457200" lvl="2" indent="-228600" algn="l" defTabSz="889000">
            <a:lnSpc>
              <a:spcPct val="90000"/>
            </a:lnSpc>
            <a:spcBef>
              <a:spcPct val="0"/>
            </a:spcBef>
            <a:spcAft>
              <a:spcPct val="20000"/>
            </a:spcAft>
            <a:buChar char="•"/>
          </a:pPr>
          <a:r>
            <a:rPr lang="en-US" sz="2000" b="1" kern="1200" dirty="0"/>
            <a:t>If you do nothing, your spouse will get your entire 401(k) upon your death</a:t>
          </a:r>
        </a:p>
      </dsp:txBody>
      <dsp:txXfrm>
        <a:off x="0" y="1453223"/>
        <a:ext cx="10901362" cy="1644023"/>
      </dsp:txXfrm>
    </dsp:sp>
    <dsp:sp modelId="{33EE2B31-8A8A-43D9-BCB8-458B9E6D655F}">
      <dsp:nvSpPr>
        <dsp:cNvPr id="0" name=""/>
        <dsp:cNvSpPr/>
      </dsp:nvSpPr>
      <dsp:spPr>
        <a:xfrm>
          <a:off x="0" y="3097247"/>
          <a:ext cx="10901362" cy="719476"/>
        </a:xfrm>
        <a:prstGeom prst="roundRect">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You can list contingent beneficiaries in the event your spouse does not survive you.</a:t>
          </a:r>
        </a:p>
      </dsp:txBody>
      <dsp:txXfrm>
        <a:off x="35122" y="3132369"/>
        <a:ext cx="10831118" cy="6492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B8A8B-D2A4-4D8A-B640-CE2116115F46}">
      <dsp:nvSpPr>
        <dsp:cNvPr id="0" name=""/>
        <dsp:cNvSpPr/>
      </dsp:nvSpPr>
      <dsp:spPr>
        <a:xfrm>
          <a:off x="0" y="0"/>
          <a:ext cx="4772738" cy="143208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The beneficiary contacts the account provider.</a:t>
          </a:r>
        </a:p>
      </dsp:txBody>
      <dsp:txXfrm>
        <a:off x="41944" y="41944"/>
        <a:ext cx="3227409" cy="1348195"/>
      </dsp:txXfrm>
    </dsp:sp>
    <dsp:sp modelId="{A8D7C02B-F680-41A8-BF5A-39C326E45BCB}">
      <dsp:nvSpPr>
        <dsp:cNvPr id="0" name=""/>
        <dsp:cNvSpPr/>
      </dsp:nvSpPr>
      <dsp:spPr>
        <a:xfrm>
          <a:off x="421124" y="1670764"/>
          <a:ext cx="4772738" cy="1432083"/>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Generally, a form is completed and a death certificate is required.</a:t>
          </a:r>
        </a:p>
      </dsp:txBody>
      <dsp:txXfrm>
        <a:off x="463068" y="1712708"/>
        <a:ext cx="3336872" cy="1348195"/>
      </dsp:txXfrm>
    </dsp:sp>
    <dsp:sp modelId="{C308C2BD-281F-4DED-BDF3-493BAFE4F77B}">
      <dsp:nvSpPr>
        <dsp:cNvPr id="0" name=""/>
        <dsp:cNvSpPr/>
      </dsp:nvSpPr>
      <dsp:spPr>
        <a:xfrm>
          <a:off x="842248" y="3341529"/>
          <a:ext cx="4772738" cy="1432083"/>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The funds are distributed </a:t>
          </a:r>
          <a:r>
            <a:rPr lang="en-US" sz="2100" b="1" kern="1200"/>
            <a:t>according to the </a:t>
          </a:r>
          <a:r>
            <a:rPr lang="en-US" sz="2100" b="1" kern="1200" dirty="0"/>
            <a:t>form’s terms.</a:t>
          </a:r>
        </a:p>
      </dsp:txBody>
      <dsp:txXfrm>
        <a:off x="884192" y="3383473"/>
        <a:ext cx="3336872" cy="1348195"/>
      </dsp:txXfrm>
    </dsp:sp>
    <dsp:sp modelId="{3FBECE24-AA53-4E11-9D76-3B4F3F3B2231}">
      <dsp:nvSpPr>
        <dsp:cNvPr id="0" name=""/>
        <dsp:cNvSpPr/>
      </dsp:nvSpPr>
      <dsp:spPr>
        <a:xfrm>
          <a:off x="3841884" y="1085996"/>
          <a:ext cx="930854" cy="930854"/>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051326" y="1085996"/>
        <a:ext cx="511970" cy="700468"/>
      </dsp:txXfrm>
    </dsp:sp>
    <dsp:sp modelId="{76BAC5E8-4C1C-45DC-9461-D4B2D1E9461E}">
      <dsp:nvSpPr>
        <dsp:cNvPr id="0" name=""/>
        <dsp:cNvSpPr/>
      </dsp:nvSpPr>
      <dsp:spPr>
        <a:xfrm>
          <a:off x="4263008" y="2747214"/>
          <a:ext cx="930854" cy="930854"/>
        </a:xfrm>
        <a:prstGeom prst="downArrow">
          <a:avLst>
            <a:gd name="adj1" fmla="val 55000"/>
            <a:gd name="adj2" fmla="val 45000"/>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472450" y="2747214"/>
        <a:ext cx="511970" cy="7004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773AE-4E7A-422F-A019-1B8F539AC2DA}">
      <dsp:nvSpPr>
        <dsp:cNvPr id="0" name=""/>
        <dsp:cNvSpPr/>
      </dsp:nvSpPr>
      <dsp:spPr>
        <a:xfrm>
          <a:off x="0" y="138277"/>
          <a:ext cx="6496050" cy="54570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F4E398-0C73-428F-A2F1-8D04B6013CD7}">
      <dsp:nvSpPr>
        <dsp:cNvPr id="0" name=""/>
        <dsp:cNvSpPr/>
      </dsp:nvSpPr>
      <dsp:spPr>
        <a:xfrm>
          <a:off x="165077" y="261061"/>
          <a:ext cx="352979" cy="30014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20AB67B-D8BA-44AE-BE72-0E2ED9CBE4BB}">
      <dsp:nvSpPr>
        <dsp:cNvPr id="0" name=""/>
        <dsp:cNvSpPr/>
      </dsp:nvSpPr>
      <dsp:spPr>
        <a:xfrm>
          <a:off x="683134" y="3838"/>
          <a:ext cx="5238333" cy="1181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03" tIns="96603" rIns="96603" bIns="96603" numCol="1" spcCol="1270" anchor="ctr" anchorCtr="0">
          <a:noAutofit/>
        </a:bodyPr>
        <a:lstStyle/>
        <a:p>
          <a:pPr marL="0" lvl="0" indent="0" algn="l" defTabSz="800100">
            <a:lnSpc>
              <a:spcPct val="100000"/>
            </a:lnSpc>
            <a:spcBef>
              <a:spcPct val="0"/>
            </a:spcBef>
            <a:spcAft>
              <a:spcPct val="35000"/>
            </a:spcAft>
            <a:buNone/>
          </a:pPr>
          <a:r>
            <a:rPr lang="en-US" sz="1800" b="1" kern="1200" dirty="0"/>
            <a:t>The beneficiary of your life insurance policy will receive the </a:t>
          </a:r>
          <a:r>
            <a:rPr lang="en-US" sz="2000" b="1" kern="1200" dirty="0"/>
            <a:t>benefit</a:t>
          </a:r>
          <a:r>
            <a:rPr lang="en-US" sz="1800" b="1" kern="1200" dirty="0"/>
            <a:t> in the event of your death</a:t>
          </a:r>
        </a:p>
      </dsp:txBody>
      <dsp:txXfrm>
        <a:off x="683134" y="3838"/>
        <a:ext cx="5238333" cy="1181660"/>
      </dsp:txXfrm>
    </dsp:sp>
    <dsp:sp modelId="{FB6E549D-BDCE-477A-A347-E8B529F7310C}">
      <dsp:nvSpPr>
        <dsp:cNvPr id="0" name=""/>
        <dsp:cNvSpPr/>
      </dsp:nvSpPr>
      <dsp:spPr>
        <a:xfrm>
          <a:off x="0" y="1400270"/>
          <a:ext cx="6496050" cy="54570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A11EB9-93AD-4FA2-991C-CCC2EF29A768}">
      <dsp:nvSpPr>
        <dsp:cNvPr id="0" name=""/>
        <dsp:cNvSpPr/>
      </dsp:nvSpPr>
      <dsp:spPr>
        <a:xfrm>
          <a:off x="165077" y="1523055"/>
          <a:ext cx="352979" cy="30014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10B6C26-C58B-4DDF-A739-731D66866D20}">
      <dsp:nvSpPr>
        <dsp:cNvPr id="0" name=""/>
        <dsp:cNvSpPr/>
      </dsp:nvSpPr>
      <dsp:spPr>
        <a:xfrm>
          <a:off x="683134" y="1400270"/>
          <a:ext cx="5238333" cy="91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03" tIns="96603" rIns="96603" bIns="96603" numCol="1" spcCol="1270" anchor="ctr" anchorCtr="0">
          <a:noAutofit/>
        </a:bodyPr>
        <a:lstStyle/>
        <a:p>
          <a:pPr marL="0" lvl="0" indent="0" algn="l" defTabSz="800100">
            <a:lnSpc>
              <a:spcPct val="100000"/>
            </a:lnSpc>
            <a:spcBef>
              <a:spcPct val="0"/>
            </a:spcBef>
            <a:spcAft>
              <a:spcPct val="35000"/>
            </a:spcAft>
            <a:buNone/>
          </a:pPr>
          <a:r>
            <a:rPr lang="en-US" sz="1800" b="1" kern="1200" dirty="0"/>
            <a:t>The beneficiary should notify the insurance company and will likely have to complete a claim form and supply a death certificate</a:t>
          </a:r>
        </a:p>
      </dsp:txBody>
      <dsp:txXfrm>
        <a:off x="683134" y="1400270"/>
        <a:ext cx="5238333" cy="912782"/>
      </dsp:txXfrm>
    </dsp:sp>
    <dsp:sp modelId="{3C8C8C37-DE89-4B90-9E72-49A225073374}">
      <dsp:nvSpPr>
        <dsp:cNvPr id="0" name=""/>
        <dsp:cNvSpPr/>
      </dsp:nvSpPr>
      <dsp:spPr>
        <a:xfrm>
          <a:off x="0" y="2527825"/>
          <a:ext cx="6496050" cy="54570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3C6AD6-FE9E-4C4F-9AD9-60DDF11C3359}">
      <dsp:nvSpPr>
        <dsp:cNvPr id="0" name=""/>
        <dsp:cNvSpPr/>
      </dsp:nvSpPr>
      <dsp:spPr>
        <a:xfrm>
          <a:off x="165077" y="2650609"/>
          <a:ext cx="352979" cy="30014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0F828A5-69C8-4B4E-A726-877546C8E7B3}">
      <dsp:nvSpPr>
        <dsp:cNvPr id="0" name=""/>
        <dsp:cNvSpPr/>
      </dsp:nvSpPr>
      <dsp:spPr>
        <a:xfrm>
          <a:off x="683134" y="2527825"/>
          <a:ext cx="5306243" cy="91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03" tIns="96603" rIns="96603" bIns="96603" numCol="1" spcCol="1270" anchor="ctr" anchorCtr="0">
          <a:noAutofit/>
        </a:bodyPr>
        <a:lstStyle/>
        <a:p>
          <a:pPr marL="0" lvl="0" indent="0" algn="l" defTabSz="800100">
            <a:lnSpc>
              <a:spcPct val="100000"/>
            </a:lnSpc>
            <a:spcBef>
              <a:spcPct val="0"/>
            </a:spcBef>
            <a:spcAft>
              <a:spcPct val="35000"/>
            </a:spcAft>
            <a:buNone/>
          </a:pPr>
          <a:r>
            <a:rPr lang="en-US" sz="1800" b="1" kern="1200" dirty="0"/>
            <a:t>Life insurance proceeds are considered tax-free to the beneficiary and are not reported as income </a:t>
          </a:r>
        </a:p>
      </dsp:txBody>
      <dsp:txXfrm>
        <a:off x="683134" y="2527825"/>
        <a:ext cx="5306243" cy="912782"/>
      </dsp:txXfrm>
    </dsp:sp>
    <dsp:sp modelId="{6A4084E2-FE76-4CAA-8E55-DE610DB6747F}">
      <dsp:nvSpPr>
        <dsp:cNvPr id="0" name=""/>
        <dsp:cNvSpPr/>
      </dsp:nvSpPr>
      <dsp:spPr>
        <a:xfrm>
          <a:off x="0" y="3655379"/>
          <a:ext cx="6496050" cy="54570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7AE11D-132D-4434-8F34-1C7753F281EB}">
      <dsp:nvSpPr>
        <dsp:cNvPr id="0" name=""/>
        <dsp:cNvSpPr/>
      </dsp:nvSpPr>
      <dsp:spPr>
        <a:xfrm>
          <a:off x="165077" y="3778164"/>
          <a:ext cx="352979" cy="30014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5C9F8DD-7C75-4CF7-BCFA-D8900DAD5F23}">
      <dsp:nvSpPr>
        <dsp:cNvPr id="0" name=""/>
        <dsp:cNvSpPr/>
      </dsp:nvSpPr>
      <dsp:spPr>
        <a:xfrm>
          <a:off x="683134" y="3655379"/>
          <a:ext cx="5306243" cy="91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03" tIns="96603" rIns="96603" bIns="96603" numCol="1" spcCol="1270" anchor="ctr" anchorCtr="0">
          <a:noAutofit/>
        </a:bodyPr>
        <a:lstStyle/>
        <a:p>
          <a:pPr marL="0" lvl="0" indent="0" algn="l" defTabSz="800100">
            <a:lnSpc>
              <a:spcPct val="100000"/>
            </a:lnSpc>
            <a:spcBef>
              <a:spcPct val="0"/>
            </a:spcBef>
            <a:spcAft>
              <a:spcPct val="35000"/>
            </a:spcAft>
            <a:buNone/>
          </a:pPr>
          <a:r>
            <a:rPr lang="en-US" sz="1800" b="1" kern="1200" dirty="0"/>
            <a:t>However, any interest received or accrued is considered taxable and is reported like any other interest income</a:t>
          </a:r>
        </a:p>
      </dsp:txBody>
      <dsp:txXfrm>
        <a:off x="683134" y="3655379"/>
        <a:ext cx="5306243" cy="91278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EDA2D7-E5A6-49EB-AE69-821393D19CF7}" type="datetimeFigureOut">
              <a:rPr lang="en-US" smtClean="0"/>
              <a:t>4/25/2019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A63D58B-8FBD-425B-9211-748272BC0E58}" type="slidenum">
              <a:rPr lang="en-US" smtClean="0"/>
              <a:t>‹#›</a:t>
            </a:fld>
            <a:endParaRPr lang="en-US"/>
          </a:p>
        </p:txBody>
      </p:sp>
    </p:spTree>
    <p:extLst>
      <p:ext uri="{BB962C8B-B14F-4D97-AF65-F5344CB8AC3E}">
        <p14:creationId xmlns:p14="http://schemas.microsoft.com/office/powerpoint/2010/main" val="2788434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29</a:t>
            </a:fld>
            <a:endParaRPr lang="en-US"/>
          </a:p>
        </p:txBody>
      </p:sp>
    </p:spTree>
    <p:extLst>
      <p:ext uri="{BB962C8B-B14F-4D97-AF65-F5344CB8AC3E}">
        <p14:creationId xmlns:p14="http://schemas.microsoft.com/office/powerpoint/2010/main" val="260999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4/25/2019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4/25/2019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4/25/2019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0DD3-383C-4C05-A1E7-5547E3CA0FA1}"/>
              </a:ext>
            </a:extLst>
          </p:cNvPr>
          <p:cNvSpPr>
            <a:spLocks noGrp="1"/>
          </p:cNvSpPr>
          <p:nvPr>
            <p:ph type="ctrTitle"/>
          </p:nvPr>
        </p:nvSpPr>
        <p:spPr/>
        <p:txBody>
          <a:bodyPr/>
          <a:lstStyle/>
          <a:p>
            <a:pPr algn="ctr"/>
            <a:r>
              <a:rPr lang="en-US" dirty="0"/>
              <a:t>Beneficiaries</a:t>
            </a:r>
            <a:br>
              <a:rPr lang="en-US" dirty="0"/>
            </a:br>
            <a:endParaRPr lang="en-US" dirty="0"/>
          </a:p>
        </p:txBody>
      </p:sp>
      <p:sp>
        <p:nvSpPr>
          <p:cNvPr id="3" name="Subtitle 2">
            <a:extLst>
              <a:ext uri="{FF2B5EF4-FFF2-40B4-BE49-F238E27FC236}">
                <a16:creationId xmlns:a16="http://schemas.microsoft.com/office/drawing/2014/main" id="{0A980124-BF34-4A3A-894E-34D4A2EF27D1}"/>
              </a:ext>
            </a:extLst>
          </p:cNvPr>
          <p:cNvSpPr>
            <a:spLocks noGrp="1"/>
          </p:cNvSpPr>
          <p:nvPr>
            <p:ph type="subTitle" idx="1"/>
          </p:nvPr>
        </p:nvSpPr>
        <p:spPr/>
        <p:txBody>
          <a:bodyPr>
            <a:normAutofit fontScale="92500"/>
          </a:bodyPr>
          <a:lstStyle/>
          <a:p>
            <a:r>
              <a:rPr lang="en-US" dirty="0">
                <a:solidFill>
                  <a:schemeClr val="tx1"/>
                </a:solidFill>
              </a:rPr>
              <a:t>Presented by UAW-FCA-Ford-General Motors Legal Services Plan</a:t>
            </a:r>
          </a:p>
          <a:p>
            <a:r>
              <a:rPr lang="en-US" dirty="0">
                <a:solidFill>
                  <a:schemeClr val="tx1"/>
                </a:solidFill>
              </a:rPr>
              <a:t>April 25, 2019</a:t>
            </a:r>
          </a:p>
          <a:p>
            <a:endParaRPr lang="en-US" dirty="0"/>
          </a:p>
        </p:txBody>
      </p:sp>
    </p:spTree>
    <p:extLst>
      <p:ext uri="{BB962C8B-B14F-4D97-AF65-F5344CB8AC3E}">
        <p14:creationId xmlns:p14="http://schemas.microsoft.com/office/powerpoint/2010/main" val="792719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8"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C4DF74FA-5461-4BE9-A80F-F3BCD6D8C4C6}"/>
              </a:ext>
            </a:extLst>
          </p:cNvPr>
          <p:cNvSpPr>
            <a:spLocks noGrp="1"/>
          </p:cNvSpPr>
          <p:nvPr>
            <p:ph type="title"/>
          </p:nvPr>
        </p:nvSpPr>
        <p:spPr>
          <a:xfrm>
            <a:off x="806195" y="804672"/>
            <a:ext cx="3521359" cy="5248656"/>
          </a:xfrm>
        </p:spPr>
        <p:txBody>
          <a:bodyPr anchor="ctr">
            <a:normAutofit/>
          </a:bodyPr>
          <a:lstStyle/>
          <a:p>
            <a:pPr algn="ctr"/>
            <a:r>
              <a:rPr lang="en-US" dirty="0"/>
              <a:t>Beneficiary naming pitfalls to avoid: Naming minor children</a:t>
            </a:r>
          </a:p>
        </p:txBody>
      </p:sp>
      <p:sp>
        <p:nvSpPr>
          <p:cNvPr id="3" name="Content Placeholder 2">
            <a:extLst>
              <a:ext uri="{FF2B5EF4-FFF2-40B4-BE49-F238E27FC236}">
                <a16:creationId xmlns:a16="http://schemas.microsoft.com/office/drawing/2014/main" id="{0050FB1D-99A9-4FEA-9866-33091EB1DD02}"/>
              </a:ext>
            </a:extLst>
          </p:cNvPr>
          <p:cNvSpPr>
            <a:spLocks noGrp="1"/>
          </p:cNvSpPr>
          <p:nvPr>
            <p:ph idx="1"/>
          </p:nvPr>
        </p:nvSpPr>
        <p:spPr>
          <a:xfrm>
            <a:off x="4975861" y="804671"/>
            <a:ext cx="6399930" cy="5248657"/>
          </a:xfrm>
        </p:spPr>
        <p:txBody>
          <a:bodyPr anchor="ctr">
            <a:normAutofit lnSpcReduction="10000"/>
          </a:bodyPr>
          <a:lstStyle/>
          <a:p>
            <a:pPr lvl="1"/>
            <a:endParaRPr lang="en-US" dirty="0"/>
          </a:p>
          <a:p>
            <a:pPr lvl="1"/>
            <a:endParaRPr lang="en-US" sz="2000" dirty="0"/>
          </a:p>
          <a:p>
            <a:pPr lvl="1"/>
            <a:r>
              <a:rPr lang="en-US" sz="2000" b="1" dirty="0"/>
              <a:t>Insurance companies and financial institutions generally will not release money to a minor.</a:t>
            </a:r>
          </a:p>
          <a:p>
            <a:pPr lvl="1"/>
            <a:r>
              <a:rPr lang="en-US" sz="2000" b="1" dirty="0"/>
              <a:t>You can name a guardian as designated in your estate plan.</a:t>
            </a:r>
          </a:p>
          <a:p>
            <a:pPr lvl="1"/>
            <a:r>
              <a:rPr lang="en-US" sz="2000" b="1" dirty="0"/>
              <a:t>You can name your estate as beneficiary with instructions in your will or trust that the proceeds are to be spent for the benefit of the child or children.</a:t>
            </a:r>
          </a:p>
          <a:p>
            <a:pPr lvl="2"/>
            <a:r>
              <a:rPr lang="en-US" sz="2000" b="1" dirty="0"/>
              <a:t>You will want to decide if the minor should receive the benefits at the age of 18 or a later date.</a:t>
            </a:r>
          </a:p>
          <a:p>
            <a:pPr marL="0" indent="0">
              <a:buNone/>
            </a:pPr>
            <a:r>
              <a:rPr lang="en-US" b="1" dirty="0"/>
              <a:t> </a:t>
            </a:r>
          </a:p>
          <a:p>
            <a:endParaRPr lang="en-US" dirty="0"/>
          </a:p>
        </p:txBody>
      </p:sp>
    </p:spTree>
    <p:extLst>
      <p:ext uri="{BB962C8B-B14F-4D97-AF65-F5344CB8AC3E}">
        <p14:creationId xmlns:p14="http://schemas.microsoft.com/office/powerpoint/2010/main" val="1229964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3088019-A292-4F68-BE40-6ACCC1EEFA89}"/>
              </a:ext>
            </a:extLst>
          </p:cNvPr>
          <p:cNvSpPr>
            <a:spLocks noGrp="1"/>
          </p:cNvSpPr>
          <p:nvPr>
            <p:ph type="title"/>
          </p:nvPr>
        </p:nvSpPr>
        <p:spPr>
          <a:xfrm>
            <a:off x="653143" y="1645920"/>
            <a:ext cx="3522879" cy="4470821"/>
          </a:xfrm>
        </p:spPr>
        <p:txBody>
          <a:bodyPr>
            <a:normAutofit/>
          </a:bodyPr>
          <a:lstStyle/>
          <a:p>
            <a:pPr algn="r">
              <a:lnSpc>
                <a:spcPct val="90000"/>
              </a:lnSpc>
            </a:pPr>
            <a:r>
              <a:rPr lang="en-US" sz="3600" dirty="0">
                <a:solidFill>
                  <a:schemeClr val="bg2"/>
                </a:solidFill>
              </a:rPr>
              <a:t>Beneficiary naming pitfalls to avoid: Naming a disabled child as beneficiary </a:t>
            </a:r>
            <a:br>
              <a:rPr lang="en-US" sz="3600" dirty="0">
                <a:solidFill>
                  <a:schemeClr val="bg2"/>
                </a:solidFill>
              </a:rPr>
            </a:br>
            <a:endParaRPr lang="en-US" sz="3600" dirty="0">
              <a:solidFill>
                <a:schemeClr val="bg2"/>
              </a:solidFill>
            </a:endParaRPr>
          </a:p>
        </p:txBody>
      </p:sp>
      <p:sp>
        <p:nvSpPr>
          <p:cNvPr id="3" name="Content Placeholder 2">
            <a:extLst>
              <a:ext uri="{FF2B5EF4-FFF2-40B4-BE49-F238E27FC236}">
                <a16:creationId xmlns:a16="http://schemas.microsoft.com/office/drawing/2014/main" id="{A6586646-BFD4-4284-971C-A547D4AE1381}"/>
              </a:ext>
            </a:extLst>
          </p:cNvPr>
          <p:cNvSpPr>
            <a:spLocks noGrp="1"/>
          </p:cNvSpPr>
          <p:nvPr>
            <p:ph idx="1"/>
          </p:nvPr>
        </p:nvSpPr>
        <p:spPr>
          <a:xfrm>
            <a:off x="5204108" y="1207363"/>
            <a:ext cx="6780745" cy="5433134"/>
          </a:xfrm>
        </p:spPr>
        <p:txBody>
          <a:bodyPr>
            <a:noAutofit/>
          </a:bodyPr>
          <a:lstStyle/>
          <a:p>
            <a:pPr lvl="1">
              <a:lnSpc>
                <a:spcPct val="90000"/>
              </a:lnSpc>
            </a:pPr>
            <a:r>
              <a:rPr lang="en-US" sz="2000" b="1" dirty="0"/>
              <a:t>There is the question as to whether the disability prevents the child from competently handling the funds.</a:t>
            </a:r>
          </a:p>
          <a:p>
            <a:pPr lvl="1">
              <a:lnSpc>
                <a:spcPct val="90000"/>
              </a:lnSpc>
            </a:pPr>
            <a:r>
              <a:rPr lang="en-US" sz="2000" b="1" dirty="0"/>
              <a:t>If the child is receiving governmental benefits, the inherited funds could disqualify the child from continuing to receive their benefits.</a:t>
            </a:r>
          </a:p>
          <a:p>
            <a:pPr lvl="2">
              <a:lnSpc>
                <a:spcPct val="90000"/>
              </a:lnSpc>
            </a:pPr>
            <a:r>
              <a:rPr lang="en-US" sz="2000" b="1" dirty="0"/>
              <a:t>Child would have to spend down the benefits</a:t>
            </a:r>
          </a:p>
          <a:p>
            <a:pPr lvl="2">
              <a:lnSpc>
                <a:spcPct val="90000"/>
              </a:lnSpc>
            </a:pPr>
            <a:r>
              <a:rPr lang="en-US" sz="2000" b="1" dirty="0"/>
              <a:t>Child would have to go through the application process again</a:t>
            </a:r>
          </a:p>
          <a:p>
            <a:pPr lvl="1">
              <a:lnSpc>
                <a:spcPct val="90000"/>
              </a:lnSpc>
            </a:pPr>
            <a:r>
              <a:rPr lang="en-US" sz="2000" b="1" dirty="0"/>
              <a:t>Instead, special needs trust can be drafted for disabled children so they can receive the insurance benefits without losing government assistance.</a:t>
            </a:r>
          </a:p>
          <a:p>
            <a:pPr lvl="1">
              <a:lnSpc>
                <a:spcPct val="90000"/>
              </a:lnSpc>
            </a:pPr>
            <a:endParaRPr lang="en-US" sz="2000" b="1" dirty="0"/>
          </a:p>
          <a:p>
            <a:pPr marL="0" indent="0">
              <a:lnSpc>
                <a:spcPct val="90000"/>
              </a:lnSpc>
              <a:buNone/>
            </a:pPr>
            <a:r>
              <a:rPr lang="en-US" dirty="0"/>
              <a:t>Consult your Plan attorney about providing for your disabled child.</a:t>
            </a:r>
          </a:p>
        </p:txBody>
      </p:sp>
    </p:spTree>
    <p:extLst>
      <p:ext uri="{BB962C8B-B14F-4D97-AF65-F5344CB8AC3E}">
        <p14:creationId xmlns:p14="http://schemas.microsoft.com/office/powerpoint/2010/main" val="2451295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99A2E203-F31D-4641-8F7A-26274A362B76}"/>
              </a:ext>
            </a:extLst>
          </p:cNvPr>
          <p:cNvSpPr>
            <a:spLocks noGrp="1"/>
          </p:cNvSpPr>
          <p:nvPr>
            <p:ph type="title"/>
          </p:nvPr>
        </p:nvSpPr>
        <p:spPr>
          <a:xfrm>
            <a:off x="806195" y="804672"/>
            <a:ext cx="3521359" cy="5248656"/>
          </a:xfrm>
        </p:spPr>
        <p:txBody>
          <a:bodyPr anchor="ctr">
            <a:normAutofit/>
          </a:bodyPr>
          <a:lstStyle/>
          <a:p>
            <a:pPr algn="ctr"/>
            <a:r>
              <a:rPr lang="en-US" dirty="0"/>
              <a:t>Beneficiary blunders:</a:t>
            </a:r>
            <a:br>
              <a:rPr lang="en-US" dirty="0"/>
            </a:br>
            <a:r>
              <a:rPr lang="en-US" dirty="0"/>
              <a:t>Failing to name a beneficiary </a:t>
            </a:r>
            <a:br>
              <a:rPr lang="en-US" dirty="0"/>
            </a:br>
            <a:endParaRPr lang="en-US" dirty="0"/>
          </a:p>
        </p:txBody>
      </p:sp>
      <p:sp>
        <p:nvSpPr>
          <p:cNvPr id="22" name="Content Placeholder 2">
            <a:extLst>
              <a:ext uri="{FF2B5EF4-FFF2-40B4-BE49-F238E27FC236}">
                <a16:creationId xmlns:a16="http://schemas.microsoft.com/office/drawing/2014/main" id="{80FD12ED-A016-4E1D-9A60-EBA09E976724}"/>
              </a:ext>
            </a:extLst>
          </p:cNvPr>
          <p:cNvSpPr>
            <a:spLocks noGrp="1"/>
          </p:cNvSpPr>
          <p:nvPr>
            <p:ph idx="1"/>
          </p:nvPr>
        </p:nvSpPr>
        <p:spPr>
          <a:xfrm>
            <a:off x="4975861" y="804671"/>
            <a:ext cx="6399930" cy="5248657"/>
          </a:xfrm>
        </p:spPr>
        <p:txBody>
          <a:bodyPr anchor="ctr">
            <a:normAutofit/>
          </a:bodyPr>
          <a:lstStyle/>
          <a:p>
            <a:pPr lvl="0"/>
            <a:endParaRPr lang="en-US" dirty="0"/>
          </a:p>
          <a:p>
            <a:pPr lvl="0"/>
            <a:r>
              <a:rPr lang="en-US" b="1" dirty="0"/>
              <a:t>Your assets will go through probate and be distributed according to your will. If you do not have a will, they will be distributed according to your state’s inheritance laws.</a:t>
            </a:r>
          </a:p>
          <a:p>
            <a:pPr lvl="1"/>
            <a:r>
              <a:rPr lang="en-US" b="1" dirty="0"/>
              <a:t>This may not be how you meant this asset to be distributed.</a:t>
            </a:r>
          </a:p>
          <a:p>
            <a:pPr lvl="1"/>
            <a:r>
              <a:rPr lang="en-US" b="1" dirty="0"/>
              <a:t>The assets could be subject to claims against your estate.</a:t>
            </a:r>
          </a:p>
          <a:p>
            <a:pPr lvl="0"/>
            <a:r>
              <a:rPr lang="en-US" b="1" dirty="0"/>
              <a:t>With some assets – such as retirement plans or life insurance – there may be legal or contract provisions that designate a “default” beneficiary who may not be the person you wish to receive the benefit.</a:t>
            </a:r>
          </a:p>
          <a:p>
            <a:pPr marL="0" indent="0">
              <a:buNone/>
            </a:pPr>
            <a:r>
              <a:rPr lang="en-US" dirty="0"/>
              <a:t> </a:t>
            </a:r>
          </a:p>
          <a:p>
            <a:endParaRPr lang="en-US" dirty="0"/>
          </a:p>
        </p:txBody>
      </p:sp>
    </p:spTree>
    <p:extLst>
      <p:ext uri="{BB962C8B-B14F-4D97-AF65-F5344CB8AC3E}">
        <p14:creationId xmlns:p14="http://schemas.microsoft.com/office/powerpoint/2010/main" val="2449715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C9D54-ED17-422A-9B7B-0C8485C3EC04}"/>
              </a:ext>
            </a:extLst>
          </p:cNvPr>
          <p:cNvSpPr>
            <a:spLocks noGrp="1"/>
          </p:cNvSpPr>
          <p:nvPr>
            <p:ph type="title"/>
          </p:nvPr>
        </p:nvSpPr>
        <p:spPr>
          <a:xfrm>
            <a:off x="646111" y="452718"/>
            <a:ext cx="9404723" cy="1400530"/>
          </a:xfrm>
        </p:spPr>
        <p:txBody>
          <a:bodyPr>
            <a:normAutofit/>
          </a:bodyPr>
          <a:lstStyle/>
          <a:p>
            <a:pPr>
              <a:lnSpc>
                <a:spcPct val="90000"/>
              </a:lnSpc>
            </a:pPr>
            <a:r>
              <a:rPr lang="en-US" sz="2900" dirty="0"/>
              <a:t>Beneficiary blunders:</a:t>
            </a:r>
            <a:br>
              <a:rPr lang="en-US" sz="2900" dirty="0"/>
            </a:br>
            <a:r>
              <a:rPr lang="en-US" sz="2900" dirty="0"/>
              <a:t>Failing to update beneficiaries</a:t>
            </a:r>
            <a:r>
              <a:rPr lang="en-US" sz="2900" b="1" dirty="0"/>
              <a:t> </a:t>
            </a:r>
            <a:br>
              <a:rPr lang="en-US" sz="2900" dirty="0"/>
            </a:br>
            <a:endParaRPr lang="en-US" sz="2900" dirty="0"/>
          </a:p>
        </p:txBody>
      </p:sp>
      <p:graphicFrame>
        <p:nvGraphicFramePr>
          <p:cNvPr id="5" name="Content Placeholder 2">
            <a:extLst>
              <a:ext uri="{FF2B5EF4-FFF2-40B4-BE49-F238E27FC236}">
                <a16:creationId xmlns:a16="http://schemas.microsoft.com/office/drawing/2014/main" id="{BC4FAAE6-FBC1-47D3-9B77-C3D828FCF717}"/>
              </a:ext>
            </a:extLst>
          </p:cNvPr>
          <p:cNvGraphicFramePr>
            <a:graphicFrameLocks noGrp="1"/>
          </p:cNvGraphicFramePr>
          <p:nvPr>
            <p:ph idx="1"/>
            <p:extLst>
              <p:ext uri="{D42A27DB-BD31-4B8C-83A1-F6EECF244321}">
                <p14:modId xmlns:p14="http://schemas.microsoft.com/office/powerpoint/2010/main" val="2408496000"/>
              </p:ext>
            </p:extLst>
          </p:nvPr>
        </p:nvGraphicFramePr>
        <p:xfrm>
          <a:off x="646111" y="2140085"/>
          <a:ext cx="9404352" cy="4056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64203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8"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F0D7220-BBE0-459D-B4D5-6C9D199E1AFA}"/>
              </a:ext>
            </a:extLst>
          </p:cNvPr>
          <p:cNvSpPr>
            <a:spLocks noGrp="1"/>
          </p:cNvSpPr>
          <p:nvPr>
            <p:ph type="title"/>
          </p:nvPr>
        </p:nvSpPr>
        <p:spPr>
          <a:xfrm>
            <a:off x="653143" y="1645920"/>
            <a:ext cx="3522879" cy="4470821"/>
          </a:xfrm>
        </p:spPr>
        <p:txBody>
          <a:bodyPr>
            <a:normAutofit/>
          </a:bodyPr>
          <a:lstStyle/>
          <a:p>
            <a:pPr algn="r"/>
            <a:r>
              <a:rPr lang="en-US" dirty="0">
                <a:solidFill>
                  <a:schemeClr val="bg2"/>
                </a:solidFill>
              </a:rPr>
              <a:t>Beneficiaries and marriage</a:t>
            </a:r>
          </a:p>
        </p:txBody>
      </p:sp>
      <p:sp>
        <p:nvSpPr>
          <p:cNvPr id="3" name="Content Placeholder 2">
            <a:extLst>
              <a:ext uri="{FF2B5EF4-FFF2-40B4-BE49-F238E27FC236}">
                <a16:creationId xmlns:a16="http://schemas.microsoft.com/office/drawing/2014/main" id="{0D8C45FA-C4CD-4537-9EC4-A24B6AE2B140}"/>
              </a:ext>
            </a:extLst>
          </p:cNvPr>
          <p:cNvSpPr>
            <a:spLocks noGrp="1"/>
          </p:cNvSpPr>
          <p:nvPr>
            <p:ph idx="1"/>
          </p:nvPr>
        </p:nvSpPr>
        <p:spPr>
          <a:xfrm>
            <a:off x="4829164" y="1420428"/>
            <a:ext cx="7031403" cy="5202314"/>
          </a:xfrm>
        </p:spPr>
        <p:txBody>
          <a:bodyPr>
            <a:normAutofit fontScale="92500" lnSpcReduction="20000"/>
          </a:bodyPr>
          <a:lstStyle/>
          <a:p>
            <a:pPr lvl="1"/>
            <a:endParaRPr lang="en-US" dirty="0"/>
          </a:p>
          <a:p>
            <a:pPr lvl="1"/>
            <a:r>
              <a:rPr lang="en-US" sz="2200" b="1" dirty="0"/>
              <a:t>Review all of your beneficiary designations soon after you marry</a:t>
            </a:r>
          </a:p>
          <a:p>
            <a:pPr lvl="1"/>
            <a:r>
              <a:rPr lang="en-US" sz="2200" b="1" dirty="0"/>
              <a:t>If you want your spouse to receive your accounts or other assets, list your spouse as primary beneficiary.</a:t>
            </a:r>
          </a:p>
          <a:p>
            <a:pPr lvl="1"/>
            <a:r>
              <a:rPr lang="en-US" sz="2200" b="1" dirty="0"/>
              <a:t>If you do not want your spouse to get all of an asset, make sure your designations are clear.</a:t>
            </a:r>
          </a:p>
          <a:p>
            <a:pPr lvl="1"/>
            <a:r>
              <a:rPr lang="en-US" sz="2200" b="1" dirty="0"/>
              <a:t>Second marriages are an important time to review beneficiaries.</a:t>
            </a:r>
          </a:p>
          <a:p>
            <a:pPr lvl="2"/>
            <a:r>
              <a:rPr lang="en-US" sz="2200" b="1" dirty="0"/>
              <a:t>Do you want your children from a prior marriage to be your beneficiaries?</a:t>
            </a:r>
          </a:p>
          <a:p>
            <a:pPr lvl="2"/>
            <a:r>
              <a:rPr lang="en-US" sz="2200" b="1" dirty="0"/>
              <a:t>Do you want your new spouse to be the beneficiary?</a:t>
            </a:r>
          </a:p>
          <a:p>
            <a:pPr lvl="2"/>
            <a:r>
              <a:rPr lang="en-US" sz="2200" b="1" dirty="0"/>
              <a:t>Do you want to split the assets between the new spouse and your children?</a:t>
            </a:r>
          </a:p>
          <a:p>
            <a:endParaRPr lang="en-US" dirty="0"/>
          </a:p>
        </p:txBody>
      </p:sp>
    </p:spTree>
    <p:extLst>
      <p:ext uri="{BB962C8B-B14F-4D97-AF65-F5344CB8AC3E}">
        <p14:creationId xmlns:p14="http://schemas.microsoft.com/office/powerpoint/2010/main" val="536310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5604115F-D0AC-4E57-AC3B-ED78C06C20B4}"/>
              </a:ext>
            </a:extLst>
          </p:cNvPr>
          <p:cNvSpPr>
            <a:spLocks noGrp="1"/>
          </p:cNvSpPr>
          <p:nvPr>
            <p:ph type="title"/>
          </p:nvPr>
        </p:nvSpPr>
        <p:spPr>
          <a:xfrm>
            <a:off x="806195" y="804672"/>
            <a:ext cx="3521359" cy="5248656"/>
          </a:xfrm>
        </p:spPr>
        <p:txBody>
          <a:bodyPr anchor="ctr">
            <a:normAutofit/>
          </a:bodyPr>
          <a:lstStyle/>
          <a:p>
            <a:pPr algn="ctr"/>
            <a:r>
              <a:rPr lang="en-US" dirty="0"/>
              <a:t>Beneficiaries and divorce</a:t>
            </a:r>
          </a:p>
        </p:txBody>
      </p:sp>
      <p:sp>
        <p:nvSpPr>
          <p:cNvPr id="3" name="Content Placeholder 2">
            <a:extLst>
              <a:ext uri="{FF2B5EF4-FFF2-40B4-BE49-F238E27FC236}">
                <a16:creationId xmlns:a16="http://schemas.microsoft.com/office/drawing/2014/main" id="{7EE81FC3-2626-44DB-8433-B8323C275791}"/>
              </a:ext>
            </a:extLst>
          </p:cNvPr>
          <p:cNvSpPr>
            <a:spLocks noGrp="1"/>
          </p:cNvSpPr>
          <p:nvPr>
            <p:ph idx="1"/>
          </p:nvPr>
        </p:nvSpPr>
        <p:spPr>
          <a:xfrm>
            <a:off x="4975861" y="804671"/>
            <a:ext cx="6399930" cy="5248657"/>
          </a:xfrm>
        </p:spPr>
        <p:txBody>
          <a:bodyPr anchor="ctr">
            <a:normAutofit/>
          </a:bodyPr>
          <a:lstStyle/>
          <a:p>
            <a:pPr lvl="1"/>
            <a:endParaRPr lang="en-US" dirty="0"/>
          </a:p>
          <a:p>
            <a:pPr lvl="1"/>
            <a:r>
              <a:rPr lang="en-US" sz="2000" b="1" dirty="0"/>
              <a:t>Review all of your beneficiary designations after a divorce.</a:t>
            </a:r>
          </a:p>
          <a:p>
            <a:pPr lvl="2"/>
            <a:r>
              <a:rPr lang="en-US" sz="2000" b="1" dirty="0"/>
              <a:t>Don’t forget bank accounts, retirement accounts, and life insurance policies.</a:t>
            </a:r>
          </a:p>
          <a:p>
            <a:pPr lvl="1"/>
            <a:r>
              <a:rPr lang="en-US" sz="2000" b="1" dirty="0"/>
              <a:t>Your ex-spouse could inadvertently receive your assets if you fail to update your beneficiary form.</a:t>
            </a:r>
          </a:p>
          <a:p>
            <a:pPr lvl="1"/>
            <a:r>
              <a:rPr lang="en-US" sz="2000" b="1" dirty="0"/>
              <a:t>You may want to change your designation to your children, new spouse or other family members</a:t>
            </a:r>
            <a:r>
              <a:rPr lang="en-US" b="1" dirty="0"/>
              <a:t>.</a:t>
            </a:r>
          </a:p>
        </p:txBody>
      </p:sp>
    </p:spTree>
    <p:extLst>
      <p:ext uri="{BB962C8B-B14F-4D97-AF65-F5344CB8AC3E}">
        <p14:creationId xmlns:p14="http://schemas.microsoft.com/office/powerpoint/2010/main" val="1096980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5"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D40D0D00-1C88-4A6A-867B-1D619C5E1A26}"/>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Beneficiaries and children</a:t>
            </a:r>
          </a:p>
        </p:txBody>
      </p:sp>
      <p:sp>
        <p:nvSpPr>
          <p:cNvPr id="3" name="Content Placeholder 2">
            <a:extLst>
              <a:ext uri="{FF2B5EF4-FFF2-40B4-BE49-F238E27FC236}">
                <a16:creationId xmlns:a16="http://schemas.microsoft.com/office/drawing/2014/main" id="{49F93CF6-BFB0-47C6-A79A-3131AA08D93F}"/>
              </a:ext>
            </a:extLst>
          </p:cNvPr>
          <p:cNvSpPr>
            <a:spLocks noGrp="1"/>
          </p:cNvSpPr>
          <p:nvPr>
            <p:ph idx="1"/>
          </p:nvPr>
        </p:nvSpPr>
        <p:spPr>
          <a:xfrm>
            <a:off x="1103313" y="2763520"/>
            <a:ext cx="5773738" cy="3484879"/>
          </a:xfrm>
        </p:spPr>
        <p:txBody>
          <a:bodyPr>
            <a:normAutofit/>
          </a:bodyPr>
          <a:lstStyle/>
          <a:p>
            <a:pPr lvl="0"/>
            <a:endParaRPr lang="en-US" dirty="0"/>
          </a:p>
          <a:p>
            <a:pPr lvl="0"/>
            <a:r>
              <a:rPr lang="en-US" b="1" dirty="0"/>
              <a:t>After birth of a child: </a:t>
            </a:r>
          </a:p>
          <a:p>
            <a:pPr lvl="1"/>
            <a:r>
              <a:rPr lang="en-US" b="1" dirty="0"/>
              <a:t>Consider how you want to provide for your child in the event of your death.</a:t>
            </a:r>
          </a:p>
          <a:p>
            <a:pPr lvl="1"/>
            <a:r>
              <a:rPr lang="en-US" b="1" dirty="0"/>
              <a:t>If you specifically name each of your children as beneficiaries and forget to add the new addition to your family, that child could be left out of the disbursement of your assets.</a:t>
            </a:r>
          </a:p>
          <a:p>
            <a:endParaRPr lang="en-US" dirty="0"/>
          </a:p>
        </p:txBody>
      </p:sp>
      <p:pic>
        <p:nvPicPr>
          <p:cNvPr id="11" name="Graphic 10" descr="Family">
            <a:extLst>
              <a:ext uri="{FF2B5EF4-FFF2-40B4-BE49-F238E27FC236}">
                <a16:creationId xmlns:a16="http://schemas.microsoft.com/office/drawing/2014/main" id="{BA47DAEC-2F77-4858-ACFE-25F5FC1DCA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6720" y="2548281"/>
            <a:ext cx="3662018" cy="3662018"/>
          </a:xfrm>
          <a:prstGeom prst="rect">
            <a:avLst/>
          </a:prstGeom>
          <a:effectLst/>
        </p:spPr>
      </p:pic>
    </p:spTree>
    <p:extLst>
      <p:ext uri="{BB962C8B-B14F-4D97-AF65-F5344CB8AC3E}">
        <p14:creationId xmlns:p14="http://schemas.microsoft.com/office/powerpoint/2010/main" val="228145621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0DB3F-26DE-49AA-B901-A279DE83B8F1}"/>
              </a:ext>
            </a:extLst>
          </p:cNvPr>
          <p:cNvSpPr>
            <a:spLocks noGrp="1"/>
          </p:cNvSpPr>
          <p:nvPr>
            <p:ph type="title"/>
          </p:nvPr>
        </p:nvSpPr>
        <p:spPr>
          <a:xfrm>
            <a:off x="646111" y="452718"/>
            <a:ext cx="9404723" cy="1400530"/>
          </a:xfrm>
        </p:spPr>
        <p:txBody>
          <a:bodyPr>
            <a:normAutofit/>
          </a:bodyPr>
          <a:lstStyle/>
          <a:p>
            <a:r>
              <a:rPr lang="en-US" dirty="0"/>
              <a:t>Death of a beneficiary</a:t>
            </a:r>
          </a:p>
        </p:txBody>
      </p:sp>
      <p:sp>
        <p:nvSpPr>
          <p:cNvPr id="3" name="Content Placeholder 2">
            <a:extLst>
              <a:ext uri="{FF2B5EF4-FFF2-40B4-BE49-F238E27FC236}">
                <a16:creationId xmlns:a16="http://schemas.microsoft.com/office/drawing/2014/main" id="{7EB56037-85F3-4591-B103-C2A00939D146}"/>
              </a:ext>
            </a:extLst>
          </p:cNvPr>
          <p:cNvSpPr>
            <a:spLocks noGrp="1"/>
          </p:cNvSpPr>
          <p:nvPr>
            <p:ph idx="1"/>
          </p:nvPr>
        </p:nvSpPr>
        <p:spPr>
          <a:xfrm>
            <a:off x="1104293" y="2209801"/>
            <a:ext cx="8946541" cy="4195481"/>
          </a:xfrm>
        </p:spPr>
        <p:txBody>
          <a:bodyPr>
            <a:normAutofit lnSpcReduction="10000"/>
          </a:bodyPr>
          <a:lstStyle/>
          <a:p>
            <a:pPr lvl="0"/>
            <a:endParaRPr lang="en-US" dirty="0"/>
          </a:p>
          <a:p>
            <a:pPr lvl="0"/>
            <a:endParaRPr lang="en-US" dirty="0"/>
          </a:p>
          <a:p>
            <a:pPr lvl="0"/>
            <a:r>
              <a:rPr lang="en-US" sz="2400" b="1" dirty="0"/>
              <a:t>After death of beneficiary: </a:t>
            </a:r>
          </a:p>
          <a:p>
            <a:pPr lvl="1"/>
            <a:r>
              <a:rPr lang="en-US" sz="2400" b="1" dirty="0"/>
              <a:t>Your contingent beneficiary will now be the recipient. </a:t>
            </a:r>
          </a:p>
          <a:p>
            <a:pPr lvl="1"/>
            <a:r>
              <a:rPr lang="en-US" sz="2400" b="1" dirty="0"/>
              <a:t>Consider updating both primary and contingent beneficiaries.</a:t>
            </a:r>
          </a:p>
          <a:p>
            <a:pPr lvl="1"/>
            <a:r>
              <a:rPr lang="en-US" sz="2400" b="1" dirty="0"/>
              <a:t>If both your primary and contingent beneficiaries die before you, and you do not designate new beneficiaries, it will be as if you had not named a beneficiary at all.</a:t>
            </a:r>
          </a:p>
          <a:p>
            <a:endParaRPr lang="en-US" dirty="0"/>
          </a:p>
        </p:txBody>
      </p:sp>
    </p:spTree>
    <p:extLst>
      <p:ext uri="{BB962C8B-B14F-4D97-AF65-F5344CB8AC3E}">
        <p14:creationId xmlns:p14="http://schemas.microsoft.com/office/powerpoint/2010/main" val="2133874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D8B9538A-2A89-47DD-996C-7D2BE2AB6C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38C34D-45E2-4705-81BB-7CB1F327F39C}"/>
              </a:ext>
            </a:extLst>
          </p:cNvPr>
          <p:cNvSpPr>
            <a:spLocks noGrp="1"/>
          </p:cNvSpPr>
          <p:nvPr>
            <p:ph type="title"/>
          </p:nvPr>
        </p:nvSpPr>
        <p:spPr>
          <a:xfrm>
            <a:off x="643855" y="1447800"/>
            <a:ext cx="3108626" cy="4572000"/>
          </a:xfrm>
        </p:spPr>
        <p:txBody>
          <a:bodyPr anchor="ctr">
            <a:normAutofit/>
          </a:bodyPr>
          <a:lstStyle/>
          <a:p>
            <a:r>
              <a:rPr lang="en-US" sz="3600">
                <a:solidFill>
                  <a:srgbClr val="EBEBEB"/>
                </a:solidFill>
              </a:rPr>
              <a:t>Bank accounts and beneficiaries</a:t>
            </a:r>
            <a:br>
              <a:rPr lang="en-US" sz="3600">
                <a:solidFill>
                  <a:srgbClr val="EBEBEB"/>
                </a:solidFill>
              </a:rPr>
            </a:br>
            <a:endParaRPr lang="en-US" sz="3600">
              <a:solidFill>
                <a:srgbClr val="EBEBEB"/>
              </a:solidFill>
            </a:endParaRPr>
          </a:p>
        </p:txBody>
      </p:sp>
      <p:sp>
        <p:nvSpPr>
          <p:cNvPr id="19" name="Freeform: Shape 11">
            <a:extLst>
              <a:ext uri="{FF2B5EF4-FFF2-40B4-BE49-F238E27FC236}">
                <a16:creationId xmlns:a16="http://schemas.microsoft.com/office/drawing/2014/main" id="{E625979B-5325-4898-8EF9-5C174B192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1">
            <a:extLst>
              <a:ext uri="{FF2B5EF4-FFF2-40B4-BE49-F238E27FC236}">
                <a16:creationId xmlns:a16="http://schemas.microsoft.com/office/drawing/2014/main" id="{34B22E2B-30D5-47A4-97C5-091EA1AB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1" name="Rectangle 15">
            <a:extLst>
              <a:ext uri="{FF2B5EF4-FFF2-40B4-BE49-F238E27FC236}">
                <a16:creationId xmlns:a16="http://schemas.microsoft.com/office/drawing/2014/main" id="{9B6DA3CD-A002-40ED-8194-B4E637BD7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AED02DD3-012D-433E-87EF-D6187C44CA78}"/>
              </a:ext>
            </a:extLst>
          </p:cNvPr>
          <p:cNvGraphicFramePr>
            <a:graphicFrameLocks noGrp="1"/>
          </p:cNvGraphicFramePr>
          <p:nvPr>
            <p:ph idx="1"/>
            <p:extLst>
              <p:ext uri="{D42A27DB-BD31-4B8C-83A1-F6EECF244321}">
                <p14:modId xmlns:p14="http://schemas.microsoft.com/office/powerpoint/2010/main" val="1531962373"/>
              </p:ext>
            </p:extLst>
          </p:nvPr>
        </p:nvGraphicFramePr>
        <p:xfrm>
          <a:off x="4703211" y="719090"/>
          <a:ext cx="7370420" cy="6072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2488904"/>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DAECE819-B1FC-4929-B9CF-D59565FF45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
            <a:ext cx="12191695" cy="685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16">
            <a:extLst>
              <a:ext uri="{FF2B5EF4-FFF2-40B4-BE49-F238E27FC236}">
                <a16:creationId xmlns:a16="http://schemas.microsoft.com/office/drawing/2014/main" id="{3CD10B93-339D-46DB-A32D-618F36688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87058"/>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20000"/>
            </a:schemeClr>
          </a:solidFill>
          <a:ln>
            <a:noFill/>
          </a:ln>
        </p:spPr>
        <p:txBody>
          <a:bodyPr rtlCol="0" anchor="ctr"/>
          <a:lstStyle/>
          <a:p>
            <a:pPr algn="ctr"/>
            <a:endParaRPr lang="en-US">
              <a:solidFill>
                <a:schemeClr val="tx1"/>
              </a:solidFill>
            </a:endParaRPr>
          </a:p>
        </p:txBody>
      </p:sp>
      <p:sp>
        <p:nvSpPr>
          <p:cNvPr id="53" name="Freeform 5">
            <a:extLst>
              <a:ext uri="{FF2B5EF4-FFF2-40B4-BE49-F238E27FC236}">
                <a16:creationId xmlns:a16="http://schemas.microsoft.com/office/drawing/2014/main" id="{4FB53830-1385-4683-AA48-377DAFF7E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305" y="4065581"/>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ln>
            <a:noFill/>
          </a:ln>
        </p:spPr>
        <p:style>
          <a:lnRef idx="0">
            <a:scrgbClr r="0" g="0" b="0"/>
          </a:lnRef>
          <a:fillRef idx="1003">
            <a:schemeClr val="dk2"/>
          </a:fillRef>
          <a:effectRef idx="0">
            <a:scrgbClr r="0" g="0" b="0"/>
          </a:effectRef>
          <a:fontRef idx="major"/>
        </p:style>
      </p:sp>
      <p:sp>
        <p:nvSpPr>
          <p:cNvPr id="2" name="Title 1">
            <a:extLst>
              <a:ext uri="{FF2B5EF4-FFF2-40B4-BE49-F238E27FC236}">
                <a16:creationId xmlns:a16="http://schemas.microsoft.com/office/drawing/2014/main" id="{6BDAB853-015B-4ED1-BCF0-624CBF440520}"/>
              </a:ext>
            </a:extLst>
          </p:cNvPr>
          <p:cNvSpPr>
            <a:spLocks noGrp="1"/>
          </p:cNvSpPr>
          <p:nvPr>
            <p:ph type="title"/>
          </p:nvPr>
        </p:nvSpPr>
        <p:spPr>
          <a:xfrm>
            <a:off x="611853" y="4885339"/>
            <a:ext cx="10968294" cy="1237087"/>
          </a:xfrm>
        </p:spPr>
        <p:txBody>
          <a:bodyPr>
            <a:normAutofit/>
          </a:bodyPr>
          <a:lstStyle/>
          <a:p>
            <a:r>
              <a:rPr lang="en-US" dirty="0">
                <a:solidFill>
                  <a:srgbClr val="EBEBEB"/>
                </a:solidFill>
              </a:rPr>
              <a:t>Beneficiaries and 401(k)’s</a:t>
            </a:r>
          </a:p>
        </p:txBody>
      </p:sp>
      <p:graphicFrame>
        <p:nvGraphicFramePr>
          <p:cNvPr id="28" name="Content Placeholder 2">
            <a:extLst>
              <a:ext uri="{FF2B5EF4-FFF2-40B4-BE49-F238E27FC236}">
                <a16:creationId xmlns:a16="http://schemas.microsoft.com/office/drawing/2014/main" id="{1B035C57-762B-4DB2-9BBD-4DA6F096E47B}"/>
              </a:ext>
            </a:extLst>
          </p:cNvPr>
          <p:cNvGraphicFramePr>
            <a:graphicFrameLocks noGrp="1"/>
          </p:cNvGraphicFramePr>
          <p:nvPr>
            <p:ph idx="1"/>
            <p:extLst>
              <p:ext uri="{D42A27DB-BD31-4B8C-83A1-F6EECF244321}">
                <p14:modId xmlns:p14="http://schemas.microsoft.com/office/powerpoint/2010/main" val="4039730204"/>
              </p:ext>
            </p:extLst>
          </p:nvPr>
        </p:nvGraphicFramePr>
        <p:xfrm>
          <a:off x="646113" y="159799"/>
          <a:ext cx="10901362" cy="3816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135297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171A0C-99A8-498E-9F1F-86C734DB8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9">
            <a:extLst>
              <a:ext uri="{FF2B5EF4-FFF2-40B4-BE49-F238E27FC236}">
                <a16:creationId xmlns:a16="http://schemas.microsoft.com/office/drawing/2014/main" id="{270BDA80-627C-422A-AFFD-B7F1DC0F77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 name="Title 1">
            <a:extLst>
              <a:ext uri="{FF2B5EF4-FFF2-40B4-BE49-F238E27FC236}">
                <a16:creationId xmlns:a16="http://schemas.microsoft.com/office/drawing/2014/main" id="{F972F59C-2EE5-47B7-BFAE-8EDAAECFC9A4}"/>
              </a:ext>
            </a:extLst>
          </p:cNvPr>
          <p:cNvSpPr>
            <a:spLocks noGrp="1"/>
          </p:cNvSpPr>
          <p:nvPr>
            <p:ph type="title"/>
          </p:nvPr>
        </p:nvSpPr>
        <p:spPr>
          <a:xfrm>
            <a:off x="646111" y="690879"/>
            <a:ext cx="3682049" cy="5557519"/>
          </a:xfrm>
        </p:spPr>
        <p:txBody>
          <a:bodyPr anchor="ctr">
            <a:normAutofit/>
          </a:bodyPr>
          <a:lstStyle/>
          <a:p>
            <a:pPr algn="r"/>
            <a:r>
              <a:rPr lang="en-US" b="1" dirty="0">
                <a:solidFill>
                  <a:srgbClr val="FFFFFF"/>
                </a:solidFill>
              </a:rPr>
              <a:t>Who is a Beneficiary?</a:t>
            </a:r>
          </a:p>
        </p:txBody>
      </p:sp>
      <p:sp>
        <p:nvSpPr>
          <p:cNvPr id="19" name="Content Placeholder 2">
            <a:extLst>
              <a:ext uri="{FF2B5EF4-FFF2-40B4-BE49-F238E27FC236}">
                <a16:creationId xmlns:a16="http://schemas.microsoft.com/office/drawing/2014/main" id="{5F74F781-1135-4DA7-BD60-E7607DAF3403}"/>
              </a:ext>
            </a:extLst>
          </p:cNvPr>
          <p:cNvSpPr>
            <a:spLocks noGrp="1"/>
          </p:cNvSpPr>
          <p:nvPr>
            <p:ph idx="1"/>
          </p:nvPr>
        </p:nvSpPr>
        <p:spPr>
          <a:xfrm>
            <a:off x="5101999" y="690880"/>
            <a:ext cx="4947854" cy="5557519"/>
          </a:xfrm>
        </p:spPr>
        <p:txBody>
          <a:bodyPr anchor="ctr">
            <a:normAutofit/>
          </a:bodyPr>
          <a:lstStyle/>
          <a:p>
            <a:endParaRPr lang="en-US" dirty="0"/>
          </a:p>
          <a:p>
            <a:endParaRPr lang="en-US" dirty="0"/>
          </a:p>
          <a:p>
            <a:r>
              <a:rPr lang="en-US" b="1" dirty="0"/>
              <a:t>Beneficiaries are individuals who may inherit assets you own upon your death. </a:t>
            </a:r>
          </a:p>
          <a:p>
            <a:r>
              <a:rPr lang="en-US" b="1" dirty="0"/>
              <a:t>They may inherit under your will or trust, or by beneficiary designations you sign in relation to bank accounts, retirement accounts, life insurance policies or deeds.</a:t>
            </a:r>
          </a:p>
          <a:p>
            <a:r>
              <a:rPr lang="en-US" b="1" dirty="0"/>
              <a:t>We will be discussing these beneficiary designations today.</a:t>
            </a:r>
            <a:r>
              <a:rPr lang="en-US" dirty="0"/>
              <a:t> </a:t>
            </a:r>
          </a:p>
          <a:p>
            <a:endParaRPr lang="en-US" dirty="0"/>
          </a:p>
        </p:txBody>
      </p:sp>
    </p:spTree>
    <p:extLst>
      <p:ext uri="{BB962C8B-B14F-4D97-AF65-F5344CB8AC3E}">
        <p14:creationId xmlns:p14="http://schemas.microsoft.com/office/powerpoint/2010/main" val="968027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E3A446B6-2204-48B8-A7C5-606E45BCA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835C8F-EC4B-480C-96B6-D2901DBA0523}"/>
              </a:ext>
            </a:extLst>
          </p:cNvPr>
          <p:cNvSpPr>
            <a:spLocks noGrp="1"/>
          </p:cNvSpPr>
          <p:nvPr>
            <p:ph type="title"/>
          </p:nvPr>
        </p:nvSpPr>
        <p:spPr>
          <a:xfrm>
            <a:off x="648929" y="965201"/>
            <a:ext cx="3505495" cy="4773612"/>
          </a:xfrm>
        </p:spPr>
        <p:txBody>
          <a:bodyPr anchor="ctr">
            <a:normAutofit/>
          </a:bodyPr>
          <a:lstStyle/>
          <a:p>
            <a:r>
              <a:rPr lang="en-US" b="1" dirty="0">
                <a:solidFill>
                  <a:srgbClr val="EBEBEB"/>
                </a:solidFill>
              </a:rPr>
              <a:t>When the 401(k) account holder dies</a:t>
            </a:r>
            <a:endParaRPr lang="en-US" dirty="0">
              <a:solidFill>
                <a:srgbClr val="EBEBEB"/>
              </a:solidFill>
            </a:endParaRPr>
          </a:p>
        </p:txBody>
      </p:sp>
      <p:sp>
        <p:nvSpPr>
          <p:cNvPr id="19" name="Rectangle 11">
            <a:extLst>
              <a:ext uri="{FF2B5EF4-FFF2-40B4-BE49-F238E27FC236}">
                <a16:creationId xmlns:a16="http://schemas.microsoft.com/office/drawing/2014/main" id="{FBF70932-2C39-4BA6-AA08-EF3AD899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ounded Rectangle 9">
            <a:extLst>
              <a:ext uri="{FF2B5EF4-FFF2-40B4-BE49-F238E27FC236}">
                <a16:creationId xmlns:a16="http://schemas.microsoft.com/office/drawing/2014/main" id="{0FD39269-4644-4CAE-8A56-899A62A9C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5">
            <a:extLst>
              <a:ext uri="{FF2B5EF4-FFF2-40B4-BE49-F238E27FC236}">
                <a16:creationId xmlns:a16="http://schemas.microsoft.com/office/drawing/2014/main" id="{302302A5-B07A-48BB-9A56-89192DCCA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148284E9-B7E0-4471-95C4-19AA57781CF7}"/>
              </a:ext>
            </a:extLst>
          </p:cNvPr>
          <p:cNvGraphicFramePr>
            <a:graphicFrameLocks noGrp="1"/>
          </p:cNvGraphicFramePr>
          <p:nvPr>
            <p:ph idx="1"/>
            <p:extLst>
              <p:ext uri="{D42A27DB-BD31-4B8C-83A1-F6EECF244321}">
                <p14:modId xmlns:p14="http://schemas.microsoft.com/office/powerpoint/2010/main" val="2936257555"/>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596405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C84DBF5E-9E04-48CB-A9D8-CC4B73D9DA5A}"/>
              </a:ext>
            </a:extLst>
          </p:cNvPr>
          <p:cNvSpPr>
            <a:spLocks noGrp="1"/>
          </p:cNvSpPr>
          <p:nvPr>
            <p:ph type="title"/>
          </p:nvPr>
        </p:nvSpPr>
        <p:spPr>
          <a:xfrm>
            <a:off x="806195" y="804672"/>
            <a:ext cx="3521359" cy="5248656"/>
          </a:xfrm>
        </p:spPr>
        <p:txBody>
          <a:bodyPr anchor="ctr">
            <a:normAutofit/>
          </a:bodyPr>
          <a:lstStyle/>
          <a:p>
            <a:pPr algn="ctr"/>
            <a:r>
              <a:rPr lang="en-US" dirty="0"/>
              <a:t>401(k) Beneficiary's options</a:t>
            </a:r>
          </a:p>
        </p:txBody>
      </p:sp>
      <p:sp>
        <p:nvSpPr>
          <p:cNvPr id="23" name="Content Placeholder 2">
            <a:extLst>
              <a:ext uri="{FF2B5EF4-FFF2-40B4-BE49-F238E27FC236}">
                <a16:creationId xmlns:a16="http://schemas.microsoft.com/office/drawing/2014/main" id="{5B5A733F-3EA1-4D9C-B57F-2037943FBC43}"/>
              </a:ext>
            </a:extLst>
          </p:cNvPr>
          <p:cNvSpPr>
            <a:spLocks noGrp="1"/>
          </p:cNvSpPr>
          <p:nvPr>
            <p:ph idx="1"/>
          </p:nvPr>
        </p:nvSpPr>
        <p:spPr>
          <a:xfrm>
            <a:off x="4654295" y="683581"/>
            <a:ext cx="6877798" cy="5542912"/>
          </a:xfrm>
        </p:spPr>
        <p:txBody>
          <a:bodyPr anchor="ctr">
            <a:normAutofit lnSpcReduction="10000"/>
          </a:bodyPr>
          <a:lstStyle/>
          <a:p>
            <a:pPr marL="0" indent="0">
              <a:lnSpc>
                <a:spcPct val="90000"/>
              </a:lnSpc>
              <a:buNone/>
            </a:pPr>
            <a:r>
              <a:rPr lang="en-US" b="1" u="sng" dirty="0"/>
              <a:t>Spousal beneficiary options</a:t>
            </a:r>
          </a:p>
          <a:p>
            <a:pPr lvl="0">
              <a:lnSpc>
                <a:spcPct val="90000"/>
              </a:lnSpc>
            </a:pPr>
            <a:r>
              <a:rPr lang="en-US" b="1" dirty="0"/>
              <a:t>Generally speaking, the spouse should not cash out the account as this will trigger significant tax liability</a:t>
            </a:r>
          </a:p>
          <a:p>
            <a:pPr lvl="0">
              <a:lnSpc>
                <a:spcPct val="90000"/>
              </a:lnSpc>
            </a:pPr>
            <a:r>
              <a:rPr lang="en-US" b="1" dirty="0"/>
              <a:t>The spouse may be able to roll the proceeds into his/her own IRA and avoid taxes</a:t>
            </a:r>
          </a:p>
          <a:p>
            <a:pPr lvl="0">
              <a:lnSpc>
                <a:spcPct val="90000"/>
              </a:lnSpc>
            </a:pPr>
            <a:r>
              <a:rPr lang="en-US" b="1" dirty="0"/>
              <a:t>The spouse could then take required minimum distributions based on their age not the decedent’s</a:t>
            </a:r>
          </a:p>
          <a:p>
            <a:pPr marL="0" indent="0">
              <a:lnSpc>
                <a:spcPct val="90000"/>
              </a:lnSpc>
              <a:buNone/>
            </a:pPr>
            <a:r>
              <a:rPr lang="en-US" b="1" u="sng" dirty="0"/>
              <a:t>Non spouse beneficiary options</a:t>
            </a:r>
            <a:r>
              <a:rPr lang="en-US" b="1" dirty="0"/>
              <a:t> </a:t>
            </a:r>
          </a:p>
          <a:p>
            <a:pPr lvl="0">
              <a:lnSpc>
                <a:spcPct val="90000"/>
              </a:lnSpc>
            </a:pPr>
            <a:r>
              <a:rPr lang="en-US" b="1" dirty="0"/>
              <a:t>The beneficiary could take a lump-sum distribution, but this would be a taxable at the beneficiary’s ordinary income level. </a:t>
            </a:r>
          </a:p>
          <a:p>
            <a:pPr lvl="0">
              <a:lnSpc>
                <a:spcPct val="90000"/>
              </a:lnSpc>
            </a:pPr>
            <a:r>
              <a:rPr lang="en-US" b="1" dirty="0"/>
              <a:t>The beneficiary could establish an inherited IRA and withdraw an annual amount based on the life expectancy of the beneficiary</a:t>
            </a:r>
          </a:p>
          <a:p>
            <a:pPr marL="0" indent="0">
              <a:lnSpc>
                <a:spcPct val="90000"/>
              </a:lnSpc>
              <a:buNone/>
            </a:pPr>
            <a:r>
              <a:rPr lang="en-US" sz="1700" b="1" dirty="0"/>
              <a:t>For more information on 401(k)’s, we suggest your view the Plan’s 401(k) webinar and of course consult your Plan administrator.</a:t>
            </a:r>
          </a:p>
          <a:p>
            <a:pPr>
              <a:lnSpc>
                <a:spcPct val="90000"/>
              </a:lnSpc>
            </a:pPr>
            <a:endParaRPr lang="en-US" sz="1700" dirty="0"/>
          </a:p>
        </p:txBody>
      </p:sp>
    </p:spTree>
    <p:extLst>
      <p:ext uri="{BB962C8B-B14F-4D97-AF65-F5344CB8AC3E}">
        <p14:creationId xmlns:p14="http://schemas.microsoft.com/office/powerpoint/2010/main" val="3870943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D8B9538A-2A89-47DD-996C-7D2BE2AB6C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55CBD0-9641-47BB-B814-FEDFD954748B}"/>
              </a:ext>
            </a:extLst>
          </p:cNvPr>
          <p:cNvSpPr>
            <a:spLocks noGrp="1"/>
          </p:cNvSpPr>
          <p:nvPr>
            <p:ph type="title"/>
          </p:nvPr>
        </p:nvSpPr>
        <p:spPr>
          <a:xfrm>
            <a:off x="643855" y="1447800"/>
            <a:ext cx="3108626" cy="4572000"/>
          </a:xfrm>
        </p:spPr>
        <p:txBody>
          <a:bodyPr anchor="ctr">
            <a:normAutofit/>
          </a:bodyPr>
          <a:lstStyle/>
          <a:p>
            <a:r>
              <a:rPr lang="en-US" sz="3600">
                <a:solidFill>
                  <a:srgbClr val="EBEBEB"/>
                </a:solidFill>
              </a:rPr>
              <a:t>Life insurance and beneficiaries</a:t>
            </a:r>
            <a:br>
              <a:rPr lang="en-US" sz="3600">
                <a:solidFill>
                  <a:srgbClr val="EBEBEB"/>
                </a:solidFill>
              </a:rPr>
            </a:br>
            <a:endParaRPr lang="en-US" sz="3600">
              <a:solidFill>
                <a:srgbClr val="EBEBEB"/>
              </a:solidFill>
            </a:endParaRPr>
          </a:p>
        </p:txBody>
      </p:sp>
      <p:sp>
        <p:nvSpPr>
          <p:cNvPr id="23" name="Freeform: Shape 22">
            <a:extLst>
              <a:ext uri="{FF2B5EF4-FFF2-40B4-BE49-F238E27FC236}">
                <a16:creationId xmlns:a16="http://schemas.microsoft.com/office/drawing/2014/main" id="{E625979B-5325-4898-8EF9-5C174B192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11">
            <a:extLst>
              <a:ext uri="{FF2B5EF4-FFF2-40B4-BE49-F238E27FC236}">
                <a16:creationId xmlns:a16="http://schemas.microsoft.com/office/drawing/2014/main" id="{34B22E2B-30D5-47A4-97C5-091EA1AB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7" name="Rectangle 26">
            <a:extLst>
              <a:ext uri="{FF2B5EF4-FFF2-40B4-BE49-F238E27FC236}">
                <a16:creationId xmlns:a16="http://schemas.microsoft.com/office/drawing/2014/main" id="{9B6DA3CD-A002-40ED-8194-B4E637BD7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EA72CDFC-68AD-4217-8E9A-29DBFD09C07B}"/>
              </a:ext>
            </a:extLst>
          </p:cNvPr>
          <p:cNvGraphicFramePr>
            <a:graphicFrameLocks noGrp="1"/>
          </p:cNvGraphicFramePr>
          <p:nvPr>
            <p:ph idx="1"/>
            <p:extLst>
              <p:ext uri="{D42A27DB-BD31-4B8C-83A1-F6EECF244321}">
                <p14:modId xmlns:p14="http://schemas.microsoft.com/office/powerpoint/2010/main" val="414511653"/>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7454290"/>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9FCE9-38D7-4B99-AC29-FE3CC36A9CD9}"/>
              </a:ext>
            </a:extLst>
          </p:cNvPr>
          <p:cNvSpPr>
            <a:spLocks noGrp="1"/>
          </p:cNvSpPr>
          <p:nvPr>
            <p:ph type="title"/>
          </p:nvPr>
        </p:nvSpPr>
        <p:spPr/>
        <p:txBody>
          <a:bodyPr/>
          <a:lstStyle/>
          <a:p>
            <a:pPr algn="ctr"/>
            <a:r>
              <a:rPr lang="en-US" dirty="0"/>
              <a:t>Lady Bird Deeds</a:t>
            </a:r>
            <a:br>
              <a:rPr lang="en-US" dirty="0"/>
            </a:br>
            <a:r>
              <a:rPr lang="en-US" dirty="0"/>
              <a:t> (Enhanced Life Estate Deed)</a:t>
            </a:r>
            <a:br>
              <a:rPr lang="en-US" dirty="0"/>
            </a:br>
            <a:endParaRPr lang="en-US" dirty="0"/>
          </a:p>
        </p:txBody>
      </p:sp>
      <p:sp>
        <p:nvSpPr>
          <p:cNvPr id="3" name="Content Placeholder 2">
            <a:extLst>
              <a:ext uri="{FF2B5EF4-FFF2-40B4-BE49-F238E27FC236}">
                <a16:creationId xmlns:a16="http://schemas.microsoft.com/office/drawing/2014/main" id="{256F0B99-7662-4E6B-BF28-FE22728F0C5E}"/>
              </a:ext>
            </a:extLst>
          </p:cNvPr>
          <p:cNvSpPr>
            <a:spLocks noGrp="1"/>
          </p:cNvSpPr>
          <p:nvPr>
            <p:ph idx="1"/>
          </p:nvPr>
        </p:nvSpPr>
        <p:spPr/>
        <p:txBody>
          <a:bodyPr/>
          <a:lstStyle/>
          <a:p>
            <a:r>
              <a:rPr lang="en-US" b="1" dirty="0"/>
              <a:t>This is a special deed that gives the owner continued ownership and control over the property until his or her death. </a:t>
            </a:r>
          </a:p>
          <a:p>
            <a:pPr lvl="1"/>
            <a:r>
              <a:rPr lang="en-US" sz="2000" b="1" dirty="0"/>
              <a:t>Example: </a:t>
            </a:r>
            <a:r>
              <a:rPr lang="en-US" sz="2000" b="1" i="1" dirty="0"/>
              <a:t>John Jones to John Jones for his life time with unrestricted power to convey the property during his lifetime.  If John Jones has not conveyed the property prior to his death, the property is conveyed as tenants in common to Jane Jones and Joan Jones.</a:t>
            </a:r>
          </a:p>
          <a:p>
            <a:r>
              <a:rPr lang="en-US" b="1" dirty="0"/>
              <a:t>When the owner dies, the property is transferred automatically to the named new owners without the need for probate.</a:t>
            </a:r>
          </a:p>
          <a:p>
            <a:r>
              <a:rPr lang="en-US" b="1" dirty="0"/>
              <a:t>Not all states permit these deeds. Consult your Plan attorney about the laws in your state.</a:t>
            </a:r>
          </a:p>
          <a:p>
            <a:endParaRPr lang="en-US" dirty="0"/>
          </a:p>
        </p:txBody>
      </p:sp>
    </p:spTree>
    <p:extLst>
      <p:ext uri="{BB962C8B-B14F-4D97-AF65-F5344CB8AC3E}">
        <p14:creationId xmlns:p14="http://schemas.microsoft.com/office/powerpoint/2010/main" val="1389103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8DE63248-FA42-4892-9037-CFD54691F3C3}"/>
              </a:ext>
            </a:extLst>
          </p:cNvPr>
          <p:cNvSpPr>
            <a:spLocks noGrp="1"/>
          </p:cNvSpPr>
          <p:nvPr>
            <p:ph type="title"/>
          </p:nvPr>
        </p:nvSpPr>
        <p:spPr>
          <a:xfrm>
            <a:off x="806195" y="804672"/>
            <a:ext cx="3521359" cy="5248656"/>
          </a:xfrm>
        </p:spPr>
        <p:txBody>
          <a:bodyPr anchor="ctr">
            <a:normAutofit/>
          </a:bodyPr>
          <a:lstStyle/>
          <a:p>
            <a:pPr algn="ctr"/>
            <a:r>
              <a:rPr lang="en-US" b="1" dirty="0"/>
              <a:t>Some advantages of a</a:t>
            </a:r>
            <a:br>
              <a:rPr lang="en-US" b="1" dirty="0"/>
            </a:br>
            <a:r>
              <a:rPr lang="en-US" b="1" dirty="0"/>
              <a:t> Lady Bird Deed</a:t>
            </a:r>
            <a:endParaRPr lang="en-US" dirty="0"/>
          </a:p>
        </p:txBody>
      </p:sp>
      <p:sp>
        <p:nvSpPr>
          <p:cNvPr id="3" name="Content Placeholder 2">
            <a:extLst>
              <a:ext uri="{FF2B5EF4-FFF2-40B4-BE49-F238E27FC236}">
                <a16:creationId xmlns:a16="http://schemas.microsoft.com/office/drawing/2014/main" id="{C92377B1-E141-46BA-9B4A-A102D21BAF78}"/>
              </a:ext>
            </a:extLst>
          </p:cNvPr>
          <p:cNvSpPr>
            <a:spLocks noGrp="1"/>
          </p:cNvSpPr>
          <p:nvPr>
            <p:ph idx="1"/>
          </p:nvPr>
        </p:nvSpPr>
        <p:spPr>
          <a:xfrm>
            <a:off x="4975861" y="804671"/>
            <a:ext cx="6399930" cy="5248657"/>
          </a:xfrm>
        </p:spPr>
        <p:txBody>
          <a:bodyPr anchor="ctr">
            <a:normAutofit/>
          </a:bodyPr>
          <a:lstStyle/>
          <a:p>
            <a:pPr marL="0" indent="0">
              <a:buNone/>
            </a:pPr>
            <a:r>
              <a:rPr lang="en-US" b="1" dirty="0"/>
              <a:t>The Lady Bird deed lets you:</a:t>
            </a:r>
          </a:p>
          <a:p>
            <a:pPr lvl="0"/>
            <a:r>
              <a:rPr lang="en-US" b="1" dirty="0"/>
              <a:t>keep the right to use and profit from the property for your lifetime</a:t>
            </a:r>
          </a:p>
          <a:p>
            <a:pPr lvl="0"/>
            <a:r>
              <a:rPr lang="en-US" b="1" dirty="0"/>
              <a:t>keep the right to sell the property at any time</a:t>
            </a:r>
          </a:p>
          <a:p>
            <a:pPr lvl="0"/>
            <a:r>
              <a:rPr lang="en-US" b="1" dirty="0"/>
              <a:t>keep the right to change your mind/beneficiaries</a:t>
            </a:r>
          </a:p>
          <a:p>
            <a:pPr lvl="0"/>
            <a:r>
              <a:rPr lang="en-US" b="1" dirty="0"/>
              <a:t>avoid making a gift that might be subject to federal gift tax</a:t>
            </a:r>
          </a:p>
          <a:p>
            <a:pPr lvl="0"/>
            <a:r>
              <a:rPr lang="en-US" b="1" dirty="0"/>
              <a:t>avoid jeopardizing your eligibility for Medicaid</a:t>
            </a:r>
          </a:p>
          <a:p>
            <a:pPr lvl="0"/>
            <a:r>
              <a:rPr lang="en-US" b="1" dirty="0"/>
              <a:t>in some states, prevents the property from being sold, after your death, to repay the cost of Medicaid benefits you received under Medicaid recovery programs</a:t>
            </a:r>
          </a:p>
          <a:p>
            <a:endParaRPr lang="en-US" dirty="0"/>
          </a:p>
        </p:txBody>
      </p:sp>
    </p:spTree>
    <p:extLst>
      <p:ext uri="{BB962C8B-B14F-4D97-AF65-F5344CB8AC3E}">
        <p14:creationId xmlns:p14="http://schemas.microsoft.com/office/powerpoint/2010/main" val="2051575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4230BDC4-1805-4651-B822-809E6181E73B}"/>
              </a:ext>
            </a:extLst>
          </p:cNvPr>
          <p:cNvSpPr>
            <a:spLocks noGrp="1"/>
          </p:cNvSpPr>
          <p:nvPr>
            <p:ph type="title"/>
          </p:nvPr>
        </p:nvSpPr>
        <p:spPr>
          <a:xfrm>
            <a:off x="1103312" y="452718"/>
            <a:ext cx="8947522" cy="1400530"/>
          </a:xfrm>
        </p:spPr>
        <p:txBody>
          <a:bodyPr anchor="ctr">
            <a:normAutofit/>
          </a:bodyPr>
          <a:lstStyle/>
          <a:p>
            <a:pPr algn="ctr"/>
            <a:r>
              <a:rPr lang="en-US" b="1" dirty="0">
                <a:solidFill>
                  <a:srgbClr val="FFFFFF"/>
                </a:solidFill>
              </a:rPr>
              <a:t>Lady Bird Deeds </a:t>
            </a:r>
            <a:br>
              <a:rPr lang="en-US" b="1" dirty="0">
                <a:solidFill>
                  <a:srgbClr val="FFFFFF"/>
                </a:solidFill>
              </a:rPr>
            </a:br>
            <a:r>
              <a:rPr lang="en-US" b="1" dirty="0">
                <a:solidFill>
                  <a:srgbClr val="FFFFFF"/>
                </a:solidFill>
              </a:rPr>
              <a:t>and your estate plan</a:t>
            </a:r>
            <a:endParaRPr lang="en-US" dirty="0">
              <a:solidFill>
                <a:srgbClr val="FFFFFF"/>
              </a:solidFill>
            </a:endParaRPr>
          </a:p>
        </p:txBody>
      </p:sp>
      <p:sp>
        <p:nvSpPr>
          <p:cNvPr id="3" name="Content Placeholder 2">
            <a:extLst>
              <a:ext uri="{FF2B5EF4-FFF2-40B4-BE49-F238E27FC236}">
                <a16:creationId xmlns:a16="http://schemas.microsoft.com/office/drawing/2014/main" id="{D47190E0-4DAE-49BC-9A80-EBA85C1DA0D4}"/>
              </a:ext>
            </a:extLst>
          </p:cNvPr>
          <p:cNvSpPr>
            <a:spLocks noGrp="1"/>
          </p:cNvSpPr>
          <p:nvPr>
            <p:ph idx="1"/>
          </p:nvPr>
        </p:nvSpPr>
        <p:spPr>
          <a:xfrm>
            <a:off x="1103312" y="2763520"/>
            <a:ext cx="8946541" cy="3484879"/>
          </a:xfrm>
        </p:spPr>
        <p:txBody>
          <a:bodyPr>
            <a:normAutofit/>
          </a:bodyPr>
          <a:lstStyle/>
          <a:p>
            <a:r>
              <a:rPr lang="en-US" sz="2400" b="1" dirty="0"/>
              <a:t>A lady bird deed is a non-probate transfer.</a:t>
            </a:r>
          </a:p>
          <a:p>
            <a:pPr lvl="0"/>
            <a:r>
              <a:rPr lang="en-US" sz="2400" b="1" dirty="0"/>
              <a:t>The property will pass to the remainder beneficiaries named in the lady bird deed regardless of what the will says.</a:t>
            </a:r>
          </a:p>
          <a:p>
            <a:pPr lvl="0"/>
            <a:r>
              <a:rPr lang="en-US" sz="2400" b="1" dirty="0"/>
              <a:t>If a will says the house goes to all three children, but the lady bird deed leaves the property to only one child, the deed controls.</a:t>
            </a:r>
          </a:p>
          <a:p>
            <a:pPr lvl="0"/>
            <a:r>
              <a:rPr lang="en-US" sz="2400" b="1" dirty="0"/>
              <a:t>It’s important to deed to all those you wish to inherit.</a:t>
            </a:r>
          </a:p>
          <a:p>
            <a:endParaRPr lang="en-US" dirty="0"/>
          </a:p>
        </p:txBody>
      </p:sp>
    </p:spTree>
    <p:extLst>
      <p:ext uri="{BB962C8B-B14F-4D97-AF65-F5344CB8AC3E}">
        <p14:creationId xmlns:p14="http://schemas.microsoft.com/office/powerpoint/2010/main" val="2328827441"/>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C92DCBFB-2EF9-4426-8D81-1DE3E21FF574}"/>
              </a:ext>
            </a:extLst>
          </p:cNvPr>
          <p:cNvSpPr>
            <a:spLocks noGrp="1"/>
          </p:cNvSpPr>
          <p:nvPr>
            <p:ph type="title"/>
          </p:nvPr>
        </p:nvSpPr>
        <p:spPr>
          <a:xfrm>
            <a:off x="806195" y="804672"/>
            <a:ext cx="3521359" cy="5248656"/>
          </a:xfrm>
        </p:spPr>
        <p:txBody>
          <a:bodyPr anchor="ctr">
            <a:normAutofit/>
          </a:bodyPr>
          <a:lstStyle/>
          <a:p>
            <a:pPr algn="ctr"/>
            <a:r>
              <a:rPr lang="en-US" dirty="0"/>
              <a:t>Lady Bird Deeds and tax implications </a:t>
            </a:r>
            <a:br>
              <a:rPr lang="en-US" dirty="0"/>
            </a:br>
            <a:endParaRPr lang="en-US" dirty="0"/>
          </a:p>
        </p:txBody>
      </p:sp>
      <p:sp>
        <p:nvSpPr>
          <p:cNvPr id="21" name="Content Placeholder 2">
            <a:extLst>
              <a:ext uri="{FF2B5EF4-FFF2-40B4-BE49-F238E27FC236}">
                <a16:creationId xmlns:a16="http://schemas.microsoft.com/office/drawing/2014/main" id="{69E2CE9C-6339-4C29-BBFD-135B04AAF22B}"/>
              </a:ext>
            </a:extLst>
          </p:cNvPr>
          <p:cNvSpPr>
            <a:spLocks noGrp="1"/>
          </p:cNvSpPr>
          <p:nvPr>
            <p:ph idx="1"/>
          </p:nvPr>
        </p:nvSpPr>
        <p:spPr>
          <a:xfrm>
            <a:off x="4975861" y="804671"/>
            <a:ext cx="6399930" cy="5248657"/>
          </a:xfrm>
        </p:spPr>
        <p:txBody>
          <a:bodyPr anchor="ctr">
            <a:normAutofit/>
          </a:bodyPr>
          <a:lstStyle/>
          <a:p>
            <a:r>
              <a:rPr lang="en-US" b="1" dirty="0"/>
              <a:t>The Lady Bird deed can provide added tax benefits. </a:t>
            </a:r>
          </a:p>
          <a:p>
            <a:r>
              <a:rPr lang="en-US" b="1" dirty="0"/>
              <a:t>You are not subject to gift tax because the property does not actually transfer title to your beneficiaries during your lifetime.</a:t>
            </a:r>
          </a:p>
          <a:p>
            <a:pPr lvl="0"/>
            <a:r>
              <a:rPr lang="en-US" b="1" dirty="0"/>
              <a:t>The property will receive a stepped-up basis upon your death.</a:t>
            </a:r>
          </a:p>
          <a:p>
            <a:pPr lvl="1"/>
            <a:r>
              <a:rPr lang="en-US" sz="2000" b="1" dirty="0"/>
              <a:t>This means that the gain for tax purposes is calculated by the sale price received by your children, minus fair market value of the home at the date of your death.</a:t>
            </a:r>
          </a:p>
          <a:p>
            <a:pPr lvl="1"/>
            <a:r>
              <a:rPr lang="en-US" sz="2000" b="1" dirty="0"/>
              <a:t>This makes the taxable gain to your children much smaller than if your original purchase price were used</a:t>
            </a:r>
            <a:r>
              <a:rPr lang="en-US" dirty="0"/>
              <a:t>.</a:t>
            </a:r>
          </a:p>
          <a:p>
            <a:endParaRPr lang="en-US" dirty="0"/>
          </a:p>
        </p:txBody>
      </p:sp>
    </p:spTree>
    <p:extLst>
      <p:ext uri="{BB962C8B-B14F-4D97-AF65-F5344CB8AC3E}">
        <p14:creationId xmlns:p14="http://schemas.microsoft.com/office/powerpoint/2010/main" val="3568098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3" name="Rectangle 22">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5"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7" name="Freeform: Shape 26">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AC2BC58B-D500-4EEF-B727-A5039DB0FC3E}"/>
              </a:ext>
            </a:extLst>
          </p:cNvPr>
          <p:cNvSpPr>
            <a:spLocks noGrp="1"/>
          </p:cNvSpPr>
          <p:nvPr>
            <p:ph type="title"/>
          </p:nvPr>
        </p:nvSpPr>
        <p:spPr>
          <a:xfrm>
            <a:off x="1103312" y="452718"/>
            <a:ext cx="8947522" cy="1400530"/>
          </a:xfrm>
        </p:spPr>
        <p:txBody>
          <a:bodyPr anchor="ctr">
            <a:normAutofit/>
          </a:bodyPr>
          <a:lstStyle/>
          <a:p>
            <a:r>
              <a:rPr lang="en-US" dirty="0">
                <a:solidFill>
                  <a:srgbClr val="FFFFFF"/>
                </a:solidFill>
              </a:rPr>
              <a:t>Some disadvantages </a:t>
            </a:r>
            <a:br>
              <a:rPr lang="en-US" dirty="0">
                <a:solidFill>
                  <a:srgbClr val="FFFFFF"/>
                </a:solidFill>
              </a:rPr>
            </a:br>
            <a:r>
              <a:rPr lang="en-US" dirty="0">
                <a:solidFill>
                  <a:srgbClr val="FFFFFF"/>
                </a:solidFill>
              </a:rPr>
              <a:t>of a Lady Bird Deed</a:t>
            </a:r>
          </a:p>
        </p:txBody>
      </p:sp>
      <p:sp>
        <p:nvSpPr>
          <p:cNvPr id="7" name="Content Placeholder 2">
            <a:extLst>
              <a:ext uri="{FF2B5EF4-FFF2-40B4-BE49-F238E27FC236}">
                <a16:creationId xmlns:a16="http://schemas.microsoft.com/office/drawing/2014/main" id="{2E6E8B83-AE61-450D-BBBE-B7BE18F84BE2}"/>
              </a:ext>
            </a:extLst>
          </p:cNvPr>
          <p:cNvSpPr>
            <a:spLocks noGrp="1"/>
          </p:cNvSpPr>
          <p:nvPr>
            <p:ph idx="1"/>
          </p:nvPr>
        </p:nvSpPr>
        <p:spPr>
          <a:xfrm>
            <a:off x="1103312" y="2587999"/>
            <a:ext cx="10109185" cy="3910455"/>
          </a:xfrm>
        </p:spPr>
        <p:txBody>
          <a:bodyPr>
            <a:normAutofit lnSpcReduction="10000"/>
          </a:bodyPr>
          <a:lstStyle/>
          <a:p>
            <a:pPr lvl="0">
              <a:lnSpc>
                <a:spcPct val="90000"/>
              </a:lnSpc>
            </a:pPr>
            <a:r>
              <a:rPr lang="en-US" b="1" dirty="0"/>
              <a:t>Sometimes this deed does not work well if you have multiple beneficiaries.</a:t>
            </a:r>
          </a:p>
          <a:p>
            <a:pPr lvl="1">
              <a:lnSpc>
                <a:spcPct val="90000"/>
              </a:lnSpc>
            </a:pPr>
            <a:r>
              <a:rPr lang="en-US" sz="2000" b="1" dirty="0"/>
              <a:t>Unlike a will, the lady bird deed does not name a Personal Representative to be in charge of the sale or disposition of the property.</a:t>
            </a:r>
          </a:p>
          <a:p>
            <a:pPr lvl="1">
              <a:lnSpc>
                <a:spcPct val="90000"/>
              </a:lnSpc>
            </a:pPr>
            <a:r>
              <a:rPr lang="en-US" sz="2000" b="1" dirty="0"/>
              <a:t>Beneficiaries have to work together to sell the property following the owner’s death, and disagreements can arise over whether to sell the property or the property’s value.</a:t>
            </a:r>
          </a:p>
          <a:p>
            <a:pPr lvl="0">
              <a:lnSpc>
                <a:spcPct val="90000"/>
              </a:lnSpc>
            </a:pPr>
            <a:r>
              <a:rPr lang="en-US" b="1" dirty="0"/>
              <a:t>There can be issues if one of the beneficiaries dies.</a:t>
            </a:r>
          </a:p>
          <a:p>
            <a:pPr lvl="1">
              <a:lnSpc>
                <a:spcPct val="90000"/>
              </a:lnSpc>
            </a:pPr>
            <a:r>
              <a:rPr lang="en-US" sz="2000" b="1" dirty="0"/>
              <a:t>The deed may not make provisions for the descendants of the beneficiaries.</a:t>
            </a:r>
          </a:p>
          <a:p>
            <a:pPr lvl="1">
              <a:lnSpc>
                <a:spcPct val="90000"/>
              </a:lnSpc>
            </a:pPr>
            <a:r>
              <a:rPr lang="en-US" sz="2000" b="1" dirty="0"/>
              <a:t>Example: If one child dies, does the owner want the grandchildren by that child to get that share or does the owner want the remaining children to divide the proceeds?</a:t>
            </a:r>
          </a:p>
          <a:p>
            <a:pPr>
              <a:lnSpc>
                <a:spcPct val="90000"/>
              </a:lnSpc>
            </a:pPr>
            <a:endParaRPr lang="en-US" sz="1500" dirty="0"/>
          </a:p>
        </p:txBody>
      </p:sp>
    </p:spTree>
    <p:extLst>
      <p:ext uri="{BB962C8B-B14F-4D97-AF65-F5344CB8AC3E}">
        <p14:creationId xmlns:p14="http://schemas.microsoft.com/office/powerpoint/2010/main" val="2691120899"/>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87740969-A51E-4B60-9FCE-AC7364C3582C}"/>
              </a:ext>
            </a:extLst>
          </p:cNvPr>
          <p:cNvSpPr>
            <a:spLocks noGrp="1"/>
          </p:cNvSpPr>
          <p:nvPr>
            <p:ph type="title"/>
          </p:nvPr>
        </p:nvSpPr>
        <p:spPr>
          <a:xfrm>
            <a:off x="1103312" y="452718"/>
            <a:ext cx="8947522" cy="1400530"/>
          </a:xfrm>
        </p:spPr>
        <p:txBody>
          <a:bodyPr anchor="ctr">
            <a:normAutofit/>
          </a:bodyPr>
          <a:lstStyle/>
          <a:p>
            <a:r>
              <a:rPr lang="en-US" dirty="0">
                <a:solidFill>
                  <a:srgbClr val="FFFFFF"/>
                </a:solidFill>
              </a:rPr>
              <a:t>Some disadvantages – continued</a:t>
            </a:r>
          </a:p>
        </p:txBody>
      </p:sp>
      <p:sp>
        <p:nvSpPr>
          <p:cNvPr id="3" name="Content Placeholder 2">
            <a:extLst>
              <a:ext uri="{FF2B5EF4-FFF2-40B4-BE49-F238E27FC236}">
                <a16:creationId xmlns:a16="http://schemas.microsoft.com/office/drawing/2014/main" id="{718F6767-12C2-43FF-A12B-52F6380774D6}"/>
              </a:ext>
            </a:extLst>
          </p:cNvPr>
          <p:cNvSpPr>
            <a:spLocks noGrp="1"/>
          </p:cNvSpPr>
          <p:nvPr>
            <p:ph idx="1"/>
          </p:nvPr>
        </p:nvSpPr>
        <p:spPr>
          <a:xfrm>
            <a:off x="1103312" y="2503504"/>
            <a:ext cx="10100307" cy="4057094"/>
          </a:xfrm>
        </p:spPr>
        <p:txBody>
          <a:bodyPr>
            <a:normAutofit/>
          </a:bodyPr>
          <a:lstStyle/>
          <a:p>
            <a:pPr lvl="0">
              <a:lnSpc>
                <a:spcPct val="90000"/>
              </a:lnSpc>
            </a:pPr>
            <a:endParaRPr lang="en-US" dirty="0"/>
          </a:p>
          <a:p>
            <a:pPr lvl="0">
              <a:lnSpc>
                <a:spcPct val="90000"/>
              </a:lnSpc>
            </a:pPr>
            <a:r>
              <a:rPr lang="en-US" b="1" dirty="0"/>
              <a:t>Liens on the property should be considered.</a:t>
            </a:r>
          </a:p>
          <a:p>
            <a:pPr lvl="1">
              <a:lnSpc>
                <a:spcPct val="90000"/>
              </a:lnSpc>
            </a:pPr>
            <a:r>
              <a:rPr lang="en-US" sz="2000" b="1" dirty="0"/>
              <a:t>If there is a large, outstanding mortgage, the beneficiary is getting the value of the property, less the mortgage.</a:t>
            </a:r>
          </a:p>
          <a:p>
            <a:pPr lvl="1">
              <a:lnSpc>
                <a:spcPct val="90000"/>
              </a:lnSpc>
            </a:pPr>
            <a:r>
              <a:rPr lang="en-US" sz="2000" b="1" dirty="0"/>
              <a:t>Example: Jane wants to divide her estate evenly between her two children. She is leaving her child Mary 75% of her $200,000 estate in her will. She signs a lady bird deed leaving her home valued at $150,000 to her son John. However, there is a mortgage balance of $110,000 on the home. The result is Mary will inherit $150,000 and John will </a:t>
            </a:r>
            <a:r>
              <a:rPr lang="en-US" sz="2000" b="1"/>
              <a:t>inherit $90,000 </a:t>
            </a:r>
            <a:r>
              <a:rPr lang="en-US" sz="2000" b="1" dirty="0"/>
              <a:t>– not the even distribution Mary intended.</a:t>
            </a:r>
          </a:p>
          <a:p>
            <a:pPr>
              <a:lnSpc>
                <a:spcPct val="90000"/>
              </a:lnSpc>
            </a:pPr>
            <a:r>
              <a:rPr lang="en-US" b="1" dirty="0"/>
              <a:t>Discuss whether a lady bird deed is a good option for you with your Plan attorney as part of your estate planning.</a:t>
            </a:r>
          </a:p>
          <a:p>
            <a:pPr>
              <a:lnSpc>
                <a:spcPct val="90000"/>
              </a:lnSpc>
            </a:pPr>
            <a:endParaRPr lang="en-US" sz="1700" dirty="0"/>
          </a:p>
        </p:txBody>
      </p:sp>
    </p:spTree>
    <p:extLst>
      <p:ext uri="{BB962C8B-B14F-4D97-AF65-F5344CB8AC3E}">
        <p14:creationId xmlns:p14="http://schemas.microsoft.com/office/powerpoint/2010/main" val="2648086063"/>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8B2C60-C848-4A05-A7B8-B9CC85FA8898}"/>
              </a:ext>
            </a:extLst>
          </p:cNvPr>
          <p:cNvPicPr>
            <a:picLocks noChangeAspect="1"/>
          </p:cNvPicPr>
          <p:nvPr/>
        </p:nvPicPr>
        <p:blipFill>
          <a:blip r:embed="rId3"/>
          <a:stretch>
            <a:fillRect/>
          </a:stretch>
        </p:blipFill>
        <p:spPr>
          <a:xfrm>
            <a:off x="1306484" y="1067124"/>
            <a:ext cx="2560914" cy="3482843"/>
          </a:xfrm>
          <a:prstGeom prst="rect">
            <a:avLst/>
          </a:prstGeom>
        </p:spPr>
      </p:pic>
      <p:sp>
        <p:nvSpPr>
          <p:cNvPr id="5" name="TextBox 4">
            <a:extLst>
              <a:ext uri="{FF2B5EF4-FFF2-40B4-BE49-F238E27FC236}">
                <a16:creationId xmlns:a16="http://schemas.microsoft.com/office/drawing/2014/main" id="{43EED01A-F04D-45E2-BB64-25A65975A169}"/>
              </a:ext>
            </a:extLst>
          </p:cNvPr>
          <p:cNvSpPr txBox="1"/>
          <p:nvPr/>
        </p:nvSpPr>
        <p:spPr>
          <a:xfrm>
            <a:off x="1938995" y="4961919"/>
            <a:ext cx="9657121" cy="1508105"/>
          </a:xfrm>
          <a:prstGeom prst="rect">
            <a:avLst/>
          </a:prstGeom>
          <a:noFill/>
        </p:spPr>
        <p:txBody>
          <a:bodyPr wrap="square" rtlCol="0">
            <a:spAutoFit/>
          </a:bodyPr>
          <a:lstStyle/>
          <a:p>
            <a:r>
              <a:rPr lang="en-US" sz="4400" b="1" dirty="0"/>
              <a:t>Call to open a case: 800-482-7700 </a:t>
            </a:r>
          </a:p>
          <a:p>
            <a:endParaRPr lang="en-US" sz="4800" b="1" dirty="0"/>
          </a:p>
        </p:txBody>
      </p:sp>
      <p:sp>
        <p:nvSpPr>
          <p:cNvPr id="6" name="TextBox 5">
            <a:extLst>
              <a:ext uri="{FF2B5EF4-FFF2-40B4-BE49-F238E27FC236}">
                <a16:creationId xmlns:a16="http://schemas.microsoft.com/office/drawing/2014/main" id="{6A1C4F65-CF8C-49CF-854F-0F13FA817BF0}"/>
              </a:ext>
            </a:extLst>
          </p:cNvPr>
          <p:cNvSpPr txBox="1"/>
          <p:nvPr/>
        </p:nvSpPr>
        <p:spPr>
          <a:xfrm>
            <a:off x="3326130" y="6116081"/>
            <a:ext cx="5934075" cy="646331"/>
          </a:xfrm>
          <a:prstGeom prst="rect">
            <a:avLst/>
          </a:prstGeom>
          <a:noFill/>
        </p:spPr>
        <p:txBody>
          <a:bodyPr wrap="square" rtlCol="0">
            <a:spAutoFit/>
          </a:bodyPr>
          <a:lstStyle/>
          <a:p>
            <a:r>
              <a:rPr lang="en-US" dirty="0"/>
              <a:t>© 2019 UAW-FCA-Ford-General Motors Legal Services Plan</a:t>
            </a:r>
          </a:p>
        </p:txBody>
      </p:sp>
      <p:sp>
        <p:nvSpPr>
          <p:cNvPr id="7" name="Title 6">
            <a:extLst>
              <a:ext uri="{FF2B5EF4-FFF2-40B4-BE49-F238E27FC236}">
                <a16:creationId xmlns:a16="http://schemas.microsoft.com/office/drawing/2014/main" id="{A3BF8CB5-F3A6-4D02-BC94-6A3756FBC211}"/>
              </a:ext>
            </a:extLst>
          </p:cNvPr>
          <p:cNvSpPr txBox="1">
            <a:spLocks/>
          </p:cNvSpPr>
          <p:nvPr/>
        </p:nvSpPr>
        <p:spPr>
          <a:xfrm>
            <a:off x="4791281" y="2513714"/>
            <a:ext cx="7066646" cy="2548982"/>
          </a:xfrm>
          <a:prstGeom prst="rect">
            <a:avLst/>
          </a:prstGeom>
        </p:spPr>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6600" b="1" i="1" dirty="0">
                <a:solidFill>
                  <a:prstClr val="black"/>
                </a:solidFill>
                <a:ea typeface="+mn-ea"/>
                <a:cs typeface="+mn-cs"/>
              </a:rPr>
              <a:t>It’s Your Plan</a:t>
            </a:r>
            <a:br>
              <a:rPr lang="en-US" sz="6600" b="1" i="1" dirty="0">
                <a:solidFill>
                  <a:prstClr val="black"/>
                </a:solidFill>
                <a:ea typeface="+mn-ea"/>
                <a:cs typeface="+mn-cs"/>
              </a:rPr>
            </a:br>
            <a:endParaRPr lang="en-US" dirty="0"/>
          </a:p>
        </p:txBody>
      </p:sp>
    </p:spTree>
    <p:extLst>
      <p:ext uri="{BB962C8B-B14F-4D97-AF65-F5344CB8AC3E}">
        <p14:creationId xmlns:p14="http://schemas.microsoft.com/office/powerpoint/2010/main" val="62578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10" name="Freeform 7">
            <a:extLst>
              <a:ext uri="{FF2B5EF4-FFF2-40B4-BE49-F238E27FC236}">
                <a16:creationId xmlns:a16="http://schemas.microsoft.com/office/drawing/2014/main" id="{0A01F2A2-AEDD-47DC-AFB5-B97CEB9A5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9A722A9C-5E24-4D3C-A625-E024E467624D}"/>
              </a:ext>
            </a:extLst>
          </p:cNvPr>
          <p:cNvSpPr>
            <a:spLocks noGrp="1"/>
          </p:cNvSpPr>
          <p:nvPr>
            <p:ph type="title"/>
          </p:nvPr>
        </p:nvSpPr>
        <p:spPr>
          <a:xfrm>
            <a:off x="648930" y="629267"/>
            <a:ext cx="9252154" cy="1016654"/>
          </a:xfrm>
        </p:spPr>
        <p:txBody>
          <a:bodyPr>
            <a:normAutofit/>
          </a:bodyPr>
          <a:lstStyle/>
          <a:p>
            <a:pPr>
              <a:lnSpc>
                <a:spcPct val="90000"/>
              </a:lnSpc>
            </a:pPr>
            <a:r>
              <a:rPr lang="en-US" sz="3300" dirty="0"/>
              <a:t>Beneficiary designations</a:t>
            </a:r>
            <a:br>
              <a:rPr lang="en-US" sz="3300" dirty="0"/>
            </a:br>
            <a:r>
              <a:rPr lang="en-US" sz="3300" dirty="0"/>
              <a:t> and your will</a:t>
            </a:r>
          </a:p>
        </p:txBody>
      </p:sp>
      <p:sp>
        <p:nvSpPr>
          <p:cNvPr id="12" name="Rectangle 11">
            <a:extLst>
              <a:ext uri="{FF2B5EF4-FFF2-40B4-BE49-F238E27FC236}">
                <a16:creationId xmlns:a16="http://schemas.microsoft.com/office/drawing/2014/main" id="{DB5AF5F3-AD0A-4EFA-854A-47C780F26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924298"/>
            <a:ext cx="12192417" cy="293370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
            <a:extLst>
              <a:ext uri="{FF2B5EF4-FFF2-40B4-BE49-F238E27FC236}">
                <a16:creationId xmlns:a16="http://schemas.microsoft.com/office/drawing/2014/main" id="{1E3D6D6C-E192-4135-B1DB-17C71EEBC9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3" name="Content Placeholder 2">
            <a:extLst>
              <a:ext uri="{FF2B5EF4-FFF2-40B4-BE49-F238E27FC236}">
                <a16:creationId xmlns:a16="http://schemas.microsoft.com/office/drawing/2014/main" id="{365DD8D4-CFAD-4D9F-A93D-37616B1561AD}"/>
              </a:ext>
            </a:extLst>
          </p:cNvPr>
          <p:cNvSpPr>
            <a:spLocks noGrp="1"/>
          </p:cNvSpPr>
          <p:nvPr>
            <p:ph idx="1"/>
          </p:nvPr>
        </p:nvSpPr>
        <p:spPr>
          <a:xfrm>
            <a:off x="648931" y="2548281"/>
            <a:ext cx="5122606" cy="3658689"/>
          </a:xfrm>
        </p:spPr>
        <p:txBody>
          <a:bodyPr>
            <a:normAutofit/>
          </a:bodyPr>
          <a:lstStyle/>
          <a:p>
            <a:pPr lvl="1"/>
            <a:endParaRPr lang="en-US" dirty="0">
              <a:solidFill>
                <a:schemeClr val="bg1"/>
              </a:solidFill>
            </a:endParaRPr>
          </a:p>
          <a:p>
            <a:pPr lvl="1"/>
            <a:r>
              <a:rPr lang="en-US" sz="2000" b="1" dirty="0">
                <a:solidFill>
                  <a:schemeClr val="bg1"/>
                </a:solidFill>
              </a:rPr>
              <a:t>The beneficiary designation controls.</a:t>
            </a:r>
          </a:p>
          <a:p>
            <a:pPr lvl="1"/>
            <a:r>
              <a:rPr lang="en-US" sz="2000" b="1" dirty="0">
                <a:solidFill>
                  <a:schemeClr val="bg1"/>
                </a:solidFill>
              </a:rPr>
              <a:t>The will or trust does not control the disbursement of these assets.</a:t>
            </a:r>
          </a:p>
          <a:p>
            <a:pPr lvl="1"/>
            <a:r>
              <a:rPr lang="en-US" sz="2000" b="1" dirty="0">
                <a:solidFill>
                  <a:schemeClr val="bg1"/>
                </a:solidFill>
              </a:rPr>
              <a:t>It’s important to list the beneficiaries in a manner that is consistent with your estate planning wishes.</a:t>
            </a:r>
          </a:p>
          <a:p>
            <a:endParaRPr lang="en-US" dirty="0">
              <a:solidFill>
                <a:schemeClr val="bg1"/>
              </a:solidFill>
            </a:endParaRPr>
          </a:p>
        </p:txBody>
      </p:sp>
      <p:pic>
        <p:nvPicPr>
          <p:cNvPr id="7" name="Graphic 6" descr="BankSolid">
            <a:extLst>
              <a:ext uri="{FF2B5EF4-FFF2-40B4-BE49-F238E27FC236}">
                <a16:creationId xmlns:a16="http://schemas.microsoft.com/office/drawing/2014/main" id="{D6F5FBD1-882C-4731-9C1F-54FCBCBCEA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86720" y="2548281"/>
            <a:ext cx="3662018" cy="3662018"/>
          </a:xfrm>
          <a:prstGeom prst="rect">
            <a:avLst/>
          </a:prstGeom>
          <a:effectLst/>
        </p:spPr>
      </p:pic>
    </p:spTree>
    <p:extLst>
      <p:ext uri="{BB962C8B-B14F-4D97-AF65-F5344CB8AC3E}">
        <p14:creationId xmlns:p14="http://schemas.microsoft.com/office/powerpoint/2010/main" val="1800844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53B94F3-1170-4964-949C-F68AD7AE8B16}"/>
              </a:ext>
            </a:extLst>
          </p:cNvPr>
          <p:cNvSpPr>
            <a:spLocks noGrp="1"/>
          </p:cNvSpPr>
          <p:nvPr>
            <p:ph type="title"/>
          </p:nvPr>
        </p:nvSpPr>
        <p:spPr>
          <a:xfrm>
            <a:off x="653143" y="1645920"/>
            <a:ext cx="3522879" cy="4470821"/>
          </a:xfrm>
        </p:spPr>
        <p:txBody>
          <a:bodyPr>
            <a:normAutofit/>
          </a:bodyPr>
          <a:lstStyle/>
          <a:p>
            <a:pPr algn="r"/>
            <a:r>
              <a:rPr lang="en-US">
                <a:solidFill>
                  <a:srgbClr val="FFFFFF"/>
                </a:solidFill>
              </a:rPr>
              <a:t>What does  naming a beneficiary accomplish?</a:t>
            </a:r>
          </a:p>
        </p:txBody>
      </p:sp>
      <p:sp>
        <p:nvSpPr>
          <p:cNvPr id="3" name="Content Placeholder 2">
            <a:extLst>
              <a:ext uri="{FF2B5EF4-FFF2-40B4-BE49-F238E27FC236}">
                <a16:creationId xmlns:a16="http://schemas.microsoft.com/office/drawing/2014/main" id="{82E63CD0-8FAA-4DA8-9D8F-431B8981A80C}"/>
              </a:ext>
            </a:extLst>
          </p:cNvPr>
          <p:cNvSpPr>
            <a:spLocks noGrp="1"/>
          </p:cNvSpPr>
          <p:nvPr>
            <p:ph idx="1"/>
          </p:nvPr>
        </p:nvSpPr>
        <p:spPr>
          <a:xfrm>
            <a:off x="5204109" y="1645920"/>
            <a:ext cx="5919503" cy="4470821"/>
          </a:xfrm>
        </p:spPr>
        <p:txBody>
          <a:bodyPr>
            <a:normAutofit fontScale="92500"/>
          </a:bodyPr>
          <a:lstStyle/>
          <a:p>
            <a:r>
              <a:rPr lang="en-US" sz="2400" b="1" dirty="0"/>
              <a:t>A beneficiary designation:</a:t>
            </a:r>
          </a:p>
          <a:p>
            <a:pPr lvl="1"/>
            <a:r>
              <a:rPr lang="en-US" sz="2400" b="1" dirty="0"/>
              <a:t>causes property to pass outside the will or trust of the deceased grantor</a:t>
            </a:r>
          </a:p>
          <a:p>
            <a:pPr lvl="1"/>
            <a:r>
              <a:rPr lang="en-US" sz="2400" b="1" dirty="0"/>
              <a:t>is not subject to the probate process and claims against your estate</a:t>
            </a:r>
          </a:p>
          <a:p>
            <a:pPr lvl="1"/>
            <a:r>
              <a:rPr lang="en-US" sz="2400" b="1" dirty="0"/>
              <a:t>is generally not taxable to the beneficiary upon receipt</a:t>
            </a:r>
          </a:p>
          <a:p>
            <a:pPr lvl="1"/>
            <a:r>
              <a:rPr lang="en-US" sz="2400" b="1" dirty="0"/>
              <a:t>is commonly used for bank accounts, 401(k)’s, life insurance and real estate </a:t>
            </a:r>
          </a:p>
          <a:p>
            <a:endParaRPr lang="en-US" dirty="0"/>
          </a:p>
        </p:txBody>
      </p:sp>
    </p:spTree>
    <p:extLst>
      <p:ext uri="{BB962C8B-B14F-4D97-AF65-F5344CB8AC3E}">
        <p14:creationId xmlns:p14="http://schemas.microsoft.com/office/powerpoint/2010/main" val="131410414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18" name="Freeform 7">
            <a:extLst>
              <a:ext uri="{FF2B5EF4-FFF2-40B4-BE49-F238E27FC236}">
                <a16:creationId xmlns:a16="http://schemas.microsoft.com/office/drawing/2014/main" id="{0A01F2A2-AEDD-47DC-AFB5-B97CEB9A5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60738619-624E-48CC-B106-C71684AE794E}"/>
              </a:ext>
            </a:extLst>
          </p:cNvPr>
          <p:cNvSpPr>
            <a:spLocks noGrp="1"/>
          </p:cNvSpPr>
          <p:nvPr>
            <p:ph type="title"/>
          </p:nvPr>
        </p:nvSpPr>
        <p:spPr>
          <a:xfrm>
            <a:off x="648930" y="629267"/>
            <a:ext cx="9252154" cy="1016654"/>
          </a:xfrm>
        </p:spPr>
        <p:txBody>
          <a:bodyPr>
            <a:normAutofit/>
          </a:bodyPr>
          <a:lstStyle/>
          <a:p>
            <a:pPr>
              <a:lnSpc>
                <a:spcPct val="90000"/>
              </a:lnSpc>
            </a:pPr>
            <a:r>
              <a:rPr lang="en-US" sz="3300" dirty="0"/>
              <a:t>Designating your beneficiaries: Some pointers</a:t>
            </a:r>
          </a:p>
        </p:txBody>
      </p:sp>
      <p:sp>
        <p:nvSpPr>
          <p:cNvPr id="19" name="Rectangle 11">
            <a:extLst>
              <a:ext uri="{FF2B5EF4-FFF2-40B4-BE49-F238E27FC236}">
                <a16:creationId xmlns:a16="http://schemas.microsoft.com/office/drawing/2014/main" id="{DB5AF5F3-AD0A-4EFA-854A-47C780F26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924298"/>
            <a:ext cx="12192417" cy="293370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5">
            <a:extLst>
              <a:ext uri="{FF2B5EF4-FFF2-40B4-BE49-F238E27FC236}">
                <a16:creationId xmlns:a16="http://schemas.microsoft.com/office/drawing/2014/main" id="{1E3D6D6C-E192-4135-B1DB-17C71EEBC9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21" name="Content Placeholder 2">
            <a:extLst>
              <a:ext uri="{FF2B5EF4-FFF2-40B4-BE49-F238E27FC236}">
                <a16:creationId xmlns:a16="http://schemas.microsoft.com/office/drawing/2014/main" id="{9621D8AD-AADE-4141-A524-25325C834318}"/>
              </a:ext>
            </a:extLst>
          </p:cNvPr>
          <p:cNvSpPr>
            <a:spLocks noGrp="1"/>
          </p:cNvSpPr>
          <p:nvPr>
            <p:ph idx="1"/>
          </p:nvPr>
        </p:nvSpPr>
        <p:spPr>
          <a:xfrm>
            <a:off x="171450" y="2396971"/>
            <a:ext cx="7677150" cy="4329794"/>
          </a:xfrm>
        </p:spPr>
        <p:txBody>
          <a:bodyPr>
            <a:normAutofit lnSpcReduction="10000"/>
          </a:bodyPr>
          <a:lstStyle/>
          <a:p>
            <a:pPr lvl="0">
              <a:lnSpc>
                <a:spcPct val="90000"/>
              </a:lnSpc>
            </a:pPr>
            <a:r>
              <a:rPr lang="en-US" b="1" dirty="0">
                <a:solidFill>
                  <a:schemeClr val="bg1"/>
                </a:solidFill>
              </a:rPr>
              <a:t>The owner of the asset designates the beneficiaries.</a:t>
            </a:r>
          </a:p>
          <a:p>
            <a:pPr lvl="0">
              <a:lnSpc>
                <a:spcPct val="90000"/>
              </a:lnSpc>
            </a:pPr>
            <a:r>
              <a:rPr lang="en-US" b="1" dirty="0">
                <a:solidFill>
                  <a:schemeClr val="bg1"/>
                </a:solidFill>
              </a:rPr>
              <a:t>This may be done by a form supplied by a bank, 401(k) provider or life insurance company, or by deed in the case of real estate.</a:t>
            </a:r>
          </a:p>
          <a:p>
            <a:pPr lvl="0">
              <a:lnSpc>
                <a:spcPct val="90000"/>
              </a:lnSpc>
            </a:pPr>
            <a:r>
              <a:rPr lang="en-US" b="1" dirty="0">
                <a:solidFill>
                  <a:schemeClr val="bg1"/>
                </a:solidFill>
              </a:rPr>
              <a:t>Keep a copy of each designation of beneficiary and make sure your heirs know where to find these. </a:t>
            </a:r>
          </a:p>
          <a:p>
            <a:pPr lvl="1">
              <a:lnSpc>
                <a:spcPct val="90000"/>
              </a:lnSpc>
            </a:pPr>
            <a:r>
              <a:rPr lang="en-US" sz="2000" b="1" dirty="0">
                <a:solidFill>
                  <a:schemeClr val="bg1"/>
                </a:solidFill>
              </a:rPr>
              <a:t>Beneficiaries need to know what institutions to contact and claim their funds.</a:t>
            </a:r>
          </a:p>
          <a:p>
            <a:pPr lvl="1">
              <a:lnSpc>
                <a:spcPct val="90000"/>
              </a:lnSpc>
            </a:pPr>
            <a:r>
              <a:rPr lang="en-US" sz="2000" b="1" dirty="0">
                <a:solidFill>
                  <a:schemeClr val="bg1"/>
                </a:solidFill>
              </a:rPr>
              <a:t>Sometimes no one knows about an account or fund and it goes unclaimed.</a:t>
            </a:r>
          </a:p>
          <a:p>
            <a:pPr lvl="0">
              <a:lnSpc>
                <a:spcPct val="90000"/>
              </a:lnSpc>
            </a:pPr>
            <a:r>
              <a:rPr lang="en-US" b="1" dirty="0">
                <a:solidFill>
                  <a:schemeClr val="bg1"/>
                </a:solidFill>
              </a:rPr>
              <a:t>The designation can be worded differently for different types of assets.</a:t>
            </a:r>
          </a:p>
          <a:p>
            <a:pPr lvl="0">
              <a:lnSpc>
                <a:spcPct val="90000"/>
              </a:lnSpc>
            </a:pPr>
            <a:r>
              <a:rPr lang="en-US" b="1" dirty="0">
                <a:solidFill>
                  <a:schemeClr val="bg1"/>
                </a:solidFill>
              </a:rPr>
              <a:t>They all provide that the property goes directly to the person or persons named.</a:t>
            </a:r>
          </a:p>
          <a:p>
            <a:pPr>
              <a:lnSpc>
                <a:spcPct val="90000"/>
              </a:lnSpc>
            </a:pPr>
            <a:endParaRPr lang="en-US" sz="1300" dirty="0">
              <a:solidFill>
                <a:schemeClr val="bg1"/>
              </a:solidFill>
            </a:endParaRPr>
          </a:p>
        </p:txBody>
      </p:sp>
      <p:pic>
        <p:nvPicPr>
          <p:cNvPr id="7" name="Graphic 6" descr="IDBadge">
            <a:extLst>
              <a:ext uri="{FF2B5EF4-FFF2-40B4-BE49-F238E27FC236}">
                <a16:creationId xmlns:a16="http://schemas.microsoft.com/office/drawing/2014/main" id="{74E7838A-E445-4FCC-96CD-02BEF35BDC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96174" y="2548281"/>
            <a:ext cx="3152563" cy="3662018"/>
          </a:xfrm>
          <a:prstGeom prst="rect">
            <a:avLst/>
          </a:prstGeom>
          <a:effectLst/>
        </p:spPr>
      </p:pic>
    </p:spTree>
    <p:extLst>
      <p:ext uri="{BB962C8B-B14F-4D97-AF65-F5344CB8AC3E}">
        <p14:creationId xmlns:p14="http://schemas.microsoft.com/office/powerpoint/2010/main" val="367792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E469FB-41C0-447F-A5C9-544EF42774BD}"/>
              </a:ext>
            </a:extLst>
          </p:cNvPr>
          <p:cNvSpPr>
            <a:spLocks noGrp="1"/>
          </p:cNvSpPr>
          <p:nvPr>
            <p:ph type="title"/>
          </p:nvPr>
        </p:nvSpPr>
        <p:spPr/>
        <p:txBody>
          <a:bodyPr/>
          <a:lstStyle/>
          <a:p>
            <a:r>
              <a:rPr lang="en-US" dirty="0"/>
              <a:t>Different designations</a:t>
            </a:r>
          </a:p>
        </p:txBody>
      </p:sp>
      <p:sp>
        <p:nvSpPr>
          <p:cNvPr id="5" name="Text Placeholder 4">
            <a:extLst>
              <a:ext uri="{FF2B5EF4-FFF2-40B4-BE49-F238E27FC236}">
                <a16:creationId xmlns:a16="http://schemas.microsoft.com/office/drawing/2014/main" id="{753D950B-5FB2-4939-AB67-47B874F05881}"/>
              </a:ext>
            </a:extLst>
          </p:cNvPr>
          <p:cNvSpPr>
            <a:spLocks noGrp="1"/>
          </p:cNvSpPr>
          <p:nvPr>
            <p:ph type="body" idx="1"/>
          </p:nvPr>
        </p:nvSpPr>
        <p:spPr/>
        <p:txBody>
          <a:bodyPr/>
          <a:lstStyle/>
          <a:p>
            <a:r>
              <a:rPr lang="en-US" b="1" u="sng" dirty="0"/>
              <a:t>Payable on Death (“POD”):</a:t>
            </a:r>
            <a:endParaRPr lang="en-US" dirty="0"/>
          </a:p>
          <a:p>
            <a:endParaRPr lang="en-US" dirty="0"/>
          </a:p>
        </p:txBody>
      </p:sp>
      <p:sp>
        <p:nvSpPr>
          <p:cNvPr id="8" name="Text Placeholder 7">
            <a:extLst>
              <a:ext uri="{FF2B5EF4-FFF2-40B4-BE49-F238E27FC236}">
                <a16:creationId xmlns:a16="http://schemas.microsoft.com/office/drawing/2014/main" id="{BE1014F7-7413-48AE-B166-2B526C79E3A6}"/>
              </a:ext>
            </a:extLst>
          </p:cNvPr>
          <p:cNvSpPr>
            <a:spLocks noGrp="1"/>
          </p:cNvSpPr>
          <p:nvPr>
            <p:ph type="body" sz="half" idx="15"/>
          </p:nvPr>
        </p:nvSpPr>
        <p:spPr>
          <a:xfrm>
            <a:off x="652463" y="2192783"/>
            <a:ext cx="2927350" cy="4287915"/>
          </a:xfrm>
        </p:spPr>
        <p:txBody>
          <a:bodyPr>
            <a:normAutofit lnSpcReduction="10000"/>
          </a:bodyPr>
          <a:lstStyle/>
          <a:p>
            <a:pPr lvl="1"/>
            <a:r>
              <a:rPr lang="en-US" sz="2000" b="1" dirty="0"/>
              <a:t>Typically used for bank accounts and CDs.</a:t>
            </a:r>
          </a:p>
          <a:p>
            <a:pPr lvl="1"/>
            <a:r>
              <a:rPr lang="en-US" sz="2000" b="1" dirty="0"/>
              <a:t>The balance in the account will be paid directly to named beneficiaries. </a:t>
            </a:r>
          </a:p>
          <a:p>
            <a:pPr lvl="1"/>
            <a:r>
              <a:rPr lang="en-US" sz="2000" b="1" dirty="0"/>
              <a:t>Example: Payable on death equally to my 3 children John Jones, Jane Jones and Joe Jones.</a:t>
            </a:r>
          </a:p>
          <a:p>
            <a:endParaRPr lang="en-US" dirty="0"/>
          </a:p>
        </p:txBody>
      </p:sp>
      <p:sp>
        <p:nvSpPr>
          <p:cNvPr id="6" name="Text Placeholder 5">
            <a:extLst>
              <a:ext uri="{FF2B5EF4-FFF2-40B4-BE49-F238E27FC236}">
                <a16:creationId xmlns:a16="http://schemas.microsoft.com/office/drawing/2014/main" id="{31B74A0A-9D46-4CD5-B00C-56A23C926398}"/>
              </a:ext>
            </a:extLst>
          </p:cNvPr>
          <p:cNvSpPr>
            <a:spLocks noGrp="1"/>
          </p:cNvSpPr>
          <p:nvPr>
            <p:ph type="body" sz="quarter" idx="3"/>
          </p:nvPr>
        </p:nvSpPr>
        <p:spPr/>
        <p:txBody>
          <a:bodyPr/>
          <a:lstStyle/>
          <a:p>
            <a:r>
              <a:rPr lang="en-US" b="1" u="sng" dirty="0"/>
              <a:t>Transfer on Death (“TOD”):</a:t>
            </a:r>
            <a:endParaRPr lang="en-US" dirty="0"/>
          </a:p>
          <a:p>
            <a:endParaRPr lang="en-US" dirty="0"/>
          </a:p>
        </p:txBody>
      </p:sp>
      <p:sp>
        <p:nvSpPr>
          <p:cNvPr id="9" name="Text Placeholder 8">
            <a:extLst>
              <a:ext uri="{FF2B5EF4-FFF2-40B4-BE49-F238E27FC236}">
                <a16:creationId xmlns:a16="http://schemas.microsoft.com/office/drawing/2014/main" id="{EE98DCB9-2695-462C-A087-448B97607A6F}"/>
              </a:ext>
            </a:extLst>
          </p:cNvPr>
          <p:cNvSpPr>
            <a:spLocks noGrp="1"/>
          </p:cNvSpPr>
          <p:nvPr>
            <p:ph type="body" sz="half" idx="16"/>
          </p:nvPr>
        </p:nvSpPr>
        <p:spPr>
          <a:xfrm>
            <a:off x="3873106" y="2192784"/>
            <a:ext cx="2946794" cy="4212498"/>
          </a:xfrm>
        </p:spPr>
        <p:txBody>
          <a:bodyPr>
            <a:normAutofit fontScale="92500" lnSpcReduction="20000"/>
          </a:bodyPr>
          <a:lstStyle/>
          <a:p>
            <a:pPr lvl="1"/>
            <a:r>
              <a:rPr lang="en-US" sz="2200" b="1" dirty="0"/>
              <a:t>Typically used for investment accounts and real estate.</a:t>
            </a:r>
          </a:p>
          <a:p>
            <a:pPr lvl="1"/>
            <a:r>
              <a:rPr lang="en-US" sz="2200" b="1" dirty="0"/>
              <a:t>The asset will be paid directly to named beneficiaries.</a:t>
            </a:r>
          </a:p>
          <a:p>
            <a:pPr lvl="1"/>
            <a:r>
              <a:rPr lang="en-US" sz="2200" b="1" dirty="0"/>
              <a:t>Example: Investment account is transferred on death: 60% to Jane Jones and 40% to Joe Jones.</a:t>
            </a:r>
          </a:p>
          <a:p>
            <a:endParaRPr lang="en-US" sz="1600" dirty="0"/>
          </a:p>
        </p:txBody>
      </p:sp>
      <p:sp>
        <p:nvSpPr>
          <p:cNvPr id="7" name="Text Placeholder 6">
            <a:extLst>
              <a:ext uri="{FF2B5EF4-FFF2-40B4-BE49-F238E27FC236}">
                <a16:creationId xmlns:a16="http://schemas.microsoft.com/office/drawing/2014/main" id="{3C8EFCAE-5E32-4A25-89F9-B11F7B5702C0}"/>
              </a:ext>
            </a:extLst>
          </p:cNvPr>
          <p:cNvSpPr>
            <a:spLocks noGrp="1"/>
          </p:cNvSpPr>
          <p:nvPr>
            <p:ph type="body" sz="quarter" idx="13"/>
          </p:nvPr>
        </p:nvSpPr>
        <p:spPr>
          <a:xfrm>
            <a:off x="7767960" y="1455938"/>
            <a:ext cx="2299317" cy="1029810"/>
          </a:xfrm>
        </p:spPr>
        <p:txBody>
          <a:bodyPr/>
          <a:lstStyle/>
          <a:p>
            <a:r>
              <a:rPr lang="en-US" b="1" u="sng" dirty="0"/>
              <a:t>Beneficiary Designations</a:t>
            </a:r>
          </a:p>
          <a:p>
            <a:endParaRPr lang="en-US" dirty="0"/>
          </a:p>
        </p:txBody>
      </p:sp>
      <p:sp>
        <p:nvSpPr>
          <p:cNvPr id="10" name="Text Placeholder 9">
            <a:extLst>
              <a:ext uri="{FF2B5EF4-FFF2-40B4-BE49-F238E27FC236}">
                <a16:creationId xmlns:a16="http://schemas.microsoft.com/office/drawing/2014/main" id="{26BFA318-3380-4B6A-ACD2-2D0A954D316C}"/>
              </a:ext>
            </a:extLst>
          </p:cNvPr>
          <p:cNvSpPr>
            <a:spLocks noGrp="1"/>
          </p:cNvSpPr>
          <p:nvPr>
            <p:ph type="body" sz="half" idx="17"/>
          </p:nvPr>
        </p:nvSpPr>
        <p:spPr>
          <a:xfrm>
            <a:off x="7124700" y="2112885"/>
            <a:ext cx="3421972" cy="4545367"/>
          </a:xfrm>
        </p:spPr>
        <p:txBody>
          <a:bodyPr>
            <a:normAutofit lnSpcReduction="10000"/>
          </a:bodyPr>
          <a:lstStyle/>
          <a:p>
            <a:pPr lvl="1"/>
            <a:r>
              <a:rPr lang="en-US" sz="2000" b="1" dirty="0"/>
              <a:t>Typically used for retirement plans and life insurance policies.</a:t>
            </a:r>
          </a:p>
          <a:p>
            <a:pPr lvl="1"/>
            <a:r>
              <a:rPr lang="en-US" sz="2000" b="1" dirty="0"/>
              <a:t>Proceeds will pass directly to the named beneficiaries according to the stated directions.</a:t>
            </a:r>
          </a:p>
          <a:p>
            <a:pPr lvl="1"/>
            <a:r>
              <a:rPr lang="en-US" sz="2000" b="1" dirty="0"/>
              <a:t>Example: Life insurance proceeds to be paid as follows: 40% to Jane Jones, 30% to Joe Jones, 30% to Janis Jones</a:t>
            </a:r>
            <a:r>
              <a:rPr lang="en-US" sz="1800" b="1" dirty="0"/>
              <a:t>,.</a:t>
            </a:r>
          </a:p>
          <a:p>
            <a:endParaRPr lang="en-US" dirty="0"/>
          </a:p>
        </p:txBody>
      </p:sp>
    </p:spTree>
    <p:extLst>
      <p:ext uri="{BB962C8B-B14F-4D97-AF65-F5344CB8AC3E}">
        <p14:creationId xmlns:p14="http://schemas.microsoft.com/office/powerpoint/2010/main" val="3984127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3ABB521E-CE96-4557-969A-B680D90C74A7}"/>
              </a:ext>
            </a:extLst>
          </p:cNvPr>
          <p:cNvSpPr>
            <a:spLocks noGrp="1"/>
          </p:cNvSpPr>
          <p:nvPr>
            <p:ph type="title"/>
          </p:nvPr>
        </p:nvSpPr>
        <p:spPr>
          <a:xfrm>
            <a:off x="646111" y="452718"/>
            <a:ext cx="9404723" cy="1400530"/>
          </a:xfrm>
        </p:spPr>
        <p:txBody>
          <a:bodyPr>
            <a:normAutofit/>
          </a:bodyPr>
          <a:lstStyle/>
          <a:p>
            <a:pPr>
              <a:lnSpc>
                <a:spcPct val="90000"/>
              </a:lnSpc>
            </a:pPr>
            <a:r>
              <a:rPr lang="en-US" sz="2900" b="1" dirty="0"/>
              <a:t>Primary and contingent (secondary) beneficiaries</a:t>
            </a:r>
            <a:br>
              <a:rPr lang="en-US" sz="2900" dirty="0"/>
            </a:br>
            <a:endParaRPr lang="en-US" sz="2900" dirty="0"/>
          </a:p>
        </p:txBody>
      </p:sp>
      <p:graphicFrame>
        <p:nvGraphicFramePr>
          <p:cNvPr id="12" name="Content Placeholder 9">
            <a:extLst>
              <a:ext uri="{FF2B5EF4-FFF2-40B4-BE49-F238E27FC236}">
                <a16:creationId xmlns:a16="http://schemas.microsoft.com/office/drawing/2014/main" id="{44D9B2AB-E34D-443B-8F54-5A876FC8A90F}"/>
              </a:ext>
            </a:extLst>
          </p:cNvPr>
          <p:cNvGraphicFramePr>
            <a:graphicFrameLocks noGrp="1"/>
          </p:cNvGraphicFramePr>
          <p:nvPr>
            <p:ph idx="1"/>
            <p:extLst>
              <p:ext uri="{D42A27DB-BD31-4B8C-83A1-F6EECF244321}">
                <p14:modId xmlns:p14="http://schemas.microsoft.com/office/powerpoint/2010/main" val="2588261404"/>
              </p:ext>
            </p:extLst>
          </p:nvPr>
        </p:nvGraphicFramePr>
        <p:xfrm>
          <a:off x="646111" y="1504950"/>
          <a:ext cx="9404352" cy="5086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473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10" name="Freeform 7">
            <a:extLst>
              <a:ext uri="{FF2B5EF4-FFF2-40B4-BE49-F238E27FC236}">
                <a16:creationId xmlns:a16="http://schemas.microsoft.com/office/drawing/2014/main" id="{70B343FF-2E23-43A4-A06E-58C732FF5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66AFE3E0-2C6C-49F5-BC49-D90D728F4D16}"/>
              </a:ext>
            </a:extLst>
          </p:cNvPr>
          <p:cNvSpPr>
            <a:spLocks noGrp="1"/>
          </p:cNvSpPr>
          <p:nvPr>
            <p:ph type="title"/>
          </p:nvPr>
        </p:nvSpPr>
        <p:spPr>
          <a:xfrm>
            <a:off x="648930" y="629267"/>
            <a:ext cx="9252154" cy="1016654"/>
          </a:xfrm>
        </p:spPr>
        <p:txBody>
          <a:bodyPr>
            <a:normAutofit/>
          </a:bodyPr>
          <a:lstStyle/>
          <a:p>
            <a:pPr>
              <a:lnSpc>
                <a:spcPct val="90000"/>
              </a:lnSpc>
            </a:pPr>
            <a:r>
              <a:rPr lang="en-US" sz="3300" b="1"/>
              <a:t>Considerations when choosing a beneficiary</a:t>
            </a:r>
            <a:endParaRPr lang="en-US" sz="3300"/>
          </a:p>
        </p:txBody>
      </p:sp>
      <p:sp>
        <p:nvSpPr>
          <p:cNvPr id="12" name="Rectangle 11">
            <a:extLst>
              <a:ext uri="{FF2B5EF4-FFF2-40B4-BE49-F238E27FC236}">
                <a16:creationId xmlns:a16="http://schemas.microsoft.com/office/drawing/2014/main" id="{90471E06-C9EC-4B3D-9080-2D75FF3AFB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924298"/>
            <a:ext cx="12192417" cy="293370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
            <a:extLst>
              <a:ext uri="{FF2B5EF4-FFF2-40B4-BE49-F238E27FC236}">
                <a16:creationId xmlns:a16="http://schemas.microsoft.com/office/drawing/2014/main" id="{6AF66A71-3CC4-4EE2-A759-0F0ACE6C4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3" name="Content Placeholder 2">
            <a:extLst>
              <a:ext uri="{FF2B5EF4-FFF2-40B4-BE49-F238E27FC236}">
                <a16:creationId xmlns:a16="http://schemas.microsoft.com/office/drawing/2014/main" id="{6C0BEFF7-6F4B-4A80-896C-B6D808B5FA76}"/>
              </a:ext>
            </a:extLst>
          </p:cNvPr>
          <p:cNvSpPr>
            <a:spLocks noGrp="1"/>
          </p:cNvSpPr>
          <p:nvPr>
            <p:ph idx="1"/>
          </p:nvPr>
        </p:nvSpPr>
        <p:spPr>
          <a:xfrm>
            <a:off x="257175" y="2371725"/>
            <a:ext cx="7620000" cy="4257675"/>
          </a:xfrm>
        </p:spPr>
        <p:txBody>
          <a:bodyPr>
            <a:normAutofit/>
          </a:bodyPr>
          <a:lstStyle/>
          <a:p>
            <a:pPr lvl="0">
              <a:lnSpc>
                <a:spcPct val="90000"/>
              </a:lnSpc>
            </a:pPr>
            <a:r>
              <a:rPr lang="en-US" b="1" dirty="0">
                <a:solidFill>
                  <a:schemeClr val="bg1"/>
                </a:solidFill>
              </a:rPr>
              <a:t>Think about your entire estate plan. </a:t>
            </a:r>
          </a:p>
          <a:p>
            <a:pPr lvl="1">
              <a:lnSpc>
                <a:spcPct val="90000"/>
              </a:lnSpc>
            </a:pPr>
            <a:r>
              <a:rPr lang="en-US" sz="2000" b="1" dirty="0">
                <a:solidFill>
                  <a:schemeClr val="bg1"/>
                </a:solidFill>
              </a:rPr>
              <a:t>How much are people getting from other assets?</a:t>
            </a:r>
          </a:p>
          <a:p>
            <a:pPr lvl="1">
              <a:lnSpc>
                <a:spcPct val="90000"/>
              </a:lnSpc>
            </a:pPr>
            <a:r>
              <a:rPr lang="en-US" sz="2000" b="1" dirty="0">
                <a:solidFill>
                  <a:schemeClr val="bg1"/>
                </a:solidFill>
              </a:rPr>
              <a:t>Do you want the distribution to be the same as in your will or are you making different provisions to certain people?</a:t>
            </a:r>
          </a:p>
          <a:p>
            <a:pPr lvl="0">
              <a:lnSpc>
                <a:spcPct val="90000"/>
              </a:lnSpc>
            </a:pPr>
            <a:r>
              <a:rPr lang="en-US" b="1" dirty="0">
                <a:solidFill>
                  <a:schemeClr val="bg1"/>
                </a:solidFill>
              </a:rPr>
              <a:t>Do you want one person as beneficiary on all accounts?</a:t>
            </a:r>
          </a:p>
          <a:p>
            <a:pPr lvl="0">
              <a:lnSpc>
                <a:spcPct val="90000"/>
              </a:lnSpc>
            </a:pPr>
            <a:r>
              <a:rPr lang="en-US" b="1" dirty="0">
                <a:solidFill>
                  <a:schemeClr val="bg1"/>
                </a:solidFill>
              </a:rPr>
              <a:t>Do you want some accounts to be divided equally among several people?</a:t>
            </a:r>
          </a:p>
          <a:p>
            <a:pPr lvl="0">
              <a:lnSpc>
                <a:spcPct val="90000"/>
              </a:lnSpc>
            </a:pPr>
            <a:r>
              <a:rPr lang="en-US" b="1" dirty="0">
                <a:solidFill>
                  <a:schemeClr val="bg1"/>
                </a:solidFill>
              </a:rPr>
              <a:t>Is your beneficiary able to handle the asset? Are they minors, disabled?</a:t>
            </a:r>
          </a:p>
          <a:p>
            <a:pPr marL="0" indent="0">
              <a:lnSpc>
                <a:spcPct val="90000"/>
              </a:lnSpc>
              <a:buNone/>
            </a:pPr>
            <a:r>
              <a:rPr lang="en-US" b="1" dirty="0">
                <a:solidFill>
                  <a:schemeClr val="bg1"/>
                </a:solidFill>
              </a:rPr>
              <a:t>Discuss these considerations with your Plan attorney when you are creating your estate plan.</a:t>
            </a:r>
          </a:p>
          <a:p>
            <a:pPr>
              <a:lnSpc>
                <a:spcPct val="90000"/>
              </a:lnSpc>
            </a:pPr>
            <a:endParaRPr lang="en-US" sz="1700" dirty="0">
              <a:solidFill>
                <a:schemeClr val="bg1"/>
              </a:solidFill>
            </a:endParaRPr>
          </a:p>
        </p:txBody>
      </p:sp>
      <p:pic>
        <p:nvPicPr>
          <p:cNvPr id="7" name="Graphic 6" descr="Checkmark">
            <a:extLst>
              <a:ext uri="{FF2B5EF4-FFF2-40B4-BE49-F238E27FC236}">
                <a16:creationId xmlns:a16="http://schemas.microsoft.com/office/drawing/2014/main" id="{E020B016-9AED-402B-8816-6E67292B437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9872" y="2672454"/>
            <a:ext cx="3413671" cy="3413671"/>
          </a:xfrm>
          <a:prstGeom prst="rect">
            <a:avLst/>
          </a:prstGeom>
          <a:effectLst/>
        </p:spPr>
      </p:pic>
    </p:spTree>
    <p:extLst>
      <p:ext uri="{BB962C8B-B14F-4D97-AF65-F5344CB8AC3E}">
        <p14:creationId xmlns:p14="http://schemas.microsoft.com/office/powerpoint/2010/main" val="3225038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sp>
        <p:nvSpPr>
          <p:cNvPr id="16" name="Freeform 7">
            <a:extLst>
              <a:ext uri="{FF2B5EF4-FFF2-40B4-BE49-F238E27FC236}">
                <a16:creationId xmlns:a16="http://schemas.microsoft.com/office/drawing/2014/main" id="{0A01F2A2-AEDD-47DC-AFB5-B97CEB9A5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0D747074-0BD0-41D9-9A7D-9DAE922A19AE}"/>
              </a:ext>
            </a:extLst>
          </p:cNvPr>
          <p:cNvSpPr>
            <a:spLocks noGrp="1"/>
          </p:cNvSpPr>
          <p:nvPr>
            <p:ph type="title"/>
          </p:nvPr>
        </p:nvSpPr>
        <p:spPr>
          <a:xfrm>
            <a:off x="648930" y="314325"/>
            <a:ext cx="9252154" cy="1247717"/>
          </a:xfrm>
        </p:spPr>
        <p:txBody>
          <a:bodyPr>
            <a:normAutofit fontScale="90000"/>
          </a:bodyPr>
          <a:lstStyle/>
          <a:p>
            <a:pPr>
              <a:lnSpc>
                <a:spcPct val="90000"/>
              </a:lnSpc>
            </a:pPr>
            <a:r>
              <a:rPr lang="en-US" sz="3100" dirty="0"/>
              <a:t>Beneficiary naming pitfalls to avoid: </a:t>
            </a:r>
            <a:br>
              <a:rPr lang="en-US" sz="3100" dirty="0"/>
            </a:br>
            <a:r>
              <a:rPr lang="en-US" sz="3100" dirty="0"/>
              <a:t>Not naming everyone</a:t>
            </a:r>
            <a:br>
              <a:rPr lang="en-US" sz="2300" dirty="0"/>
            </a:br>
            <a:endParaRPr lang="en-US" sz="2300" dirty="0"/>
          </a:p>
        </p:txBody>
      </p:sp>
      <p:sp>
        <p:nvSpPr>
          <p:cNvPr id="17" name="Rectangle 11">
            <a:extLst>
              <a:ext uri="{FF2B5EF4-FFF2-40B4-BE49-F238E27FC236}">
                <a16:creationId xmlns:a16="http://schemas.microsoft.com/office/drawing/2014/main" id="{DB5AF5F3-AD0A-4EFA-854A-47C780F26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924298"/>
            <a:ext cx="12192417" cy="293370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5">
            <a:extLst>
              <a:ext uri="{FF2B5EF4-FFF2-40B4-BE49-F238E27FC236}">
                <a16:creationId xmlns:a16="http://schemas.microsoft.com/office/drawing/2014/main" id="{1E3D6D6C-E192-4135-B1DB-17C71EEBC9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3" name="Content Placeholder 2">
            <a:extLst>
              <a:ext uri="{FF2B5EF4-FFF2-40B4-BE49-F238E27FC236}">
                <a16:creationId xmlns:a16="http://schemas.microsoft.com/office/drawing/2014/main" id="{C83F8C5A-7D9B-4629-B4D6-0A67BB630523}"/>
              </a:ext>
            </a:extLst>
          </p:cNvPr>
          <p:cNvSpPr>
            <a:spLocks noGrp="1"/>
          </p:cNvSpPr>
          <p:nvPr>
            <p:ph idx="1"/>
          </p:nvPr>
        </p:nvSpPr>
        <p:spPr>
          <a:xfrm>
            <a:off x="204186" y="2548281"/>
            <a:ext cx="6684886" cy="4109694"/>
          </a:xfrm>
        </p:spPr>
        <p:txBody>
          <a:bodyPr>
            <a:normAutofit fontScale="92500" lnSpcReduction="20000"/>
          </a:bodyPr>
          <a:lstStyle/>
          <a:p>
            <a:pPr lvl="0">
              <a:lnSpc>
                <a:spcPct val="90000"/>
              </a:lnSpc>
            </a:pPr>
            <a:r>
              <a:rPr lang="en-US" sz="2200" b="1" dirty="0">
                <a:solidFill>
                  <a:schemeClr val="bg1"/>
                </a:solidFill>
              </a:rPr>
              <a:t>If you name just one child as beneficiary when you want all assets to be divided among all children:</a:t>
            </a:r>
          </a:p>
          <a:p>
            <a:pPr lvl="2">
              <a:lnSpc>
                <a:spcPct val="90000"/>
              </a:lnSpc>
            </a:pPr>
            <a:r>
              <a:rPr lang="en-US" sz="2200" b="1" dirty="0">
                <a:solidFill>
                  <a:schemeClr val="bg1"/>
                </a:solidFill>
              </a:rPr>
              <a:t>The named single beneficiary child does not have to share with your other children.</a:t>
            </a:r>
          </a:p>
          <a:p>
            <a:pPr lvl="2">
              <a:lnSpc>
                <a:spcPct val="90000"/>
              </a:lnSpc>
            </a:pPr>
            <a:r>
              <a:rPr lang="en-US" sz="2200" b="1" dirty="0">
                <a:solidFill>
                  <a:schemeClr val="bg1"/>
                </a:solidFill>
              </a:rPr>
              <a:t>Your will does not control the distribution of assets when a beneficiary is named on an account.</a:t>
            </a:r>
          </a:p>
          <a:p>
            <a:pPr lvl="2">
              <a:lnSpc>
                <a:spcPct val="90000"/>
              </a:lnSpc>
            </a:pPr>
            <a:r>
              <a:rPr lang="en-US" sz="2200" b="1" dirty="0">
                <a:solidFill>
                  <a:schemeClr val="bg1"/>
                </a:solidFill>
              </a:rPr>
              <a:t>Even if your will says everything is divided equally among all your children, the single beneficiary child does not have to follow the terms of the will.</a:t>
            </a:r>
          </a:p>
          <a:p>
            <a:pPr lvl="2">
              <a:lnSpc>
                <a:spcPct val="90000"/>
              </a:lnSpc>
            </a:pPr>
            <a:r>
              <a:rPr lang="en-US" sz="2200" b="1" dirty="0">
                <a:solidFill>
                  <a:schemeClr val="bg1"/>
                </a:solidFill>
              </a:rPr>
              <a:t>This can create hard feelings and uncertainty as to whether the asset was divided fairly.</a:t>
            </a:r>
          </a:p>
          <a:p>
            <a:pPr>
              <a:lnSpc>
                <a:spcPct val="90000"/>
              </a:lnSpc>
            </a:pPr>
            <a:endParaRPr lang="en-US" sz="1400" dirty="0">
              <a:solidFill>
                <a:schemeClr val="bg1"/>
              </a:solidFill>
            </a:endParaRPr>
          </a:p>
        </p:txBody>
      </p:sp>
      <p:pic>
        <p:nvPicPr>
          <p:cNvPr id="7" name="Graphic 6" descr="Family">
            <a:extLst>
              <a:ext uri="{FF2B5EF4-FFF2-40B4-BE49-F238E27FC236}">
                <a16:creationId xmlns:a16="http://schemas.microsoft.com/office/drawing/2014/main" id="{65C2F0E7-0833-4D85-9129-BAB0526FBB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61428" y="2548281"/>
            <a:ext cx="3604335" cy="3662018"/>
          </a:xfrm>
          <a:prstGeom prst="rect">
            <a:avLst/>
          </a:prstGeom>
          <a:effectLst/>
        </p:spPr>
      </p:pic>
    </p:spTree>
    <p:extLst>
      <p:ext uri="{BB962C8B-B14F-4D97-AF65-F5344CB8AC3E}">
        <p14:creationId xmlns:p14="http://schemas.microsoft.com/office/powerpoint/2010/main" val="2809102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848</TotalTime>
  <Words>2553</Words>
  <Application>Microsoft Office PowerPoint</Application>
  <PresentationFormat>Widescreen</PresentationFormat>
  <Paragraphs>187</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Century Gothic</vt:lpstr>
      <vt:lpstr>Wingdings 3</vt:lpstr>
      <vt:lpstr>Ion</vt:lpstr>
      <vt:lpstr>Beneficiaries </vt:lpstr>
      <vt:lpstr>Who is a Beneficiary?</vt:lpstr>
      <vt:lpstr>Beneficiary designations  and your will</vt:lpstr>
      <vt:lpstr>What does  naming a beneficiary accomplish?</vt:lpstr>
      <vt:lpstr>Designating your beneficiaries: Some pointers</vt:lpstr>
      <vt:lpstr>Different designations</vt:lpstr>
      <vt:lpstr>Primary and contingent (secondary) beneficiaries </vt:lpstr>
      <vt:lpstr>Considerations when choosing a beneficiary</vt:lpstr>
      <vt:lpstr>Beneficiary naming pitfalls to avoid:  Not naming everyone </vt:lpstr>
      <vt:lpstr>Beneficiary naming pitfalls to avoid: Naming minor children</vt:lpstr>
      <vt:lpstr>Beneficiary naming pitfalls to avoid: Naming a disabled child as beneficiary  </vt:lpstr>
      <vt:lpstr>Beneficiary blunders: Failing to name a beneficiary  </vt:lpstr>
      <vt:lpstr>Beneficiary blunders: Failing to update beneficiaries  </vt:lpstr>
      <vt:lpstr>Beneficiaries and marriage</vt:lpstr>
      <vt:lpstr>Beneficiaries and divorce</vt:lpstr>
      <vt:lpstr>Beneficiaries and children</vt:lpstr>
      <vt:lpstr>Death of a beneficiary</vt:lpstr>
      <vt:lpstr>Bank accounts and beneficiaries </vt:lpstr>
      <vt:lpstr>Beneficiaries and 401(k)’s</vt:lpstr>
      <vt:lpstr>When the 401(k) account holder dies</vt:lpstr>
      <vt:lpstr>401(k) Beneficiary's options</vt:lpstr>
      <vt:lpstr>Life insurance and beneficiaries </vt:lpstr>
      <vt:lpstr>Lady Bird Deeds  (Enhanced Life Estate Deed) </vt:lpstr>
      <vt:lpstr>Some advantages of a  Lady Bird Deed</vt:lpstr>
      <vt:lpstr>Lady Bird Deeds  and your estate plan</vt:lpstr>
      <vt:lpstr>Lady Bird Deeds and tax implications  </vt:lpstr>
      <vt:lpstr>Some disadvantages  of a Lady Bird Deed</vt:lpstr>
      <vt:lpstr>Some disadvantages – 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Beneficiaries</dc:title>
  <dc:creator>elaineei@uawlegal.onmicrosoft.com</dc:creator>
  <cp:lastModifiedBy>elaineei@uawlegal.onmicrosoft.com</cp:lastModifiedBy>
  <cp:revision>71</cp:revision>
  <cp:lastPrinted>2019-04-25T14:16:42Z</cp:lastPrinted>
  <dcterms:created xsi:type="dcterms:W3CDTF">2019-04-18T20:36:25Z</dcterms:created>
  <dcterms:modified xsi:type="dcterms:W3CDTF">2019-04-25T16:04:17Z</dcterms:modified>
</cp:coreProperties>
</file>