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4.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5.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6.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7.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0.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3"/>
  </p:notesMasterIdLst>
  <p:sldIdLst>
    <p:sldId id="256" r:id="rId2"/>
    <p:sldId id="278" r:id="rId3"/>
    <p:sldId id="257" r:id="rId4"/>
    <p:sldId id="258" r:id="rId5"/>
    <p:sldId id="260" r:id="rId6"/>
    <p:sldId id="261" r:id="rId7"/>
    <p:sldId id="262" r:id="rId8"/>
    <p:sldId id="264" r:id="rId9"/>
    <p:sldId id="259" r:id="rId10"/>
    <p:sldId id="263" r:id="rId11"/>
    <p:sldId id="265" r:id="rId12"/>
    <p:sldId id="266" r:id="rId13"/>
    <p:sldId id="267" r:id="rId14"/>
    <p:sldId id="268" r:id="rId15"/>
    <p:sldId id="269" r:id="rId16"/>
    <p:sldId id="270" r:id="rId17"/>
    <p:sldId id="275" r:id="rId18"/>
    <p:sldId id="271" r:id="rId19"/>
    <p:sldId id="272" r:id="rId20"/>
    <p:sldId id="273"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5" y="63"/>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885"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11.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6.png"/><Relationship Id="rId7" Type="http://schemas.openxmlformats.org/officeDocument/2006/relationships/image" Target="../media/image29.png"/><Relationship Id="rId2" Type="http://schemas.openxmlformats.org/officeDocument/2006/relationships/image" Target="../media/image7.svg"/><Relationship Id="rId1" Type="http://schemas.openxmlformats.org/officeDocument/2006/relationships/image" Target="../media/image25.png"/><Relationship Id="rId6" Type="http://schemas.openxmlformats.org/officeDocument/2006/relationships/image" Target="../media/image9.svg"/><Relationship Id="rId5" Type="http://schemas.openxmlformats.org/officeDocument/2006/relationships/image" Target="../media/image28.png"/><Relationship Id="rId4" Type="http://schemas.openxmlformats.org/officeDocument/2006/relationships/image" Target="../media/image27.svg"/></Relationships>
</file>

<file path=ppt/diagrams/_rels/data14.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5.png"/><Relationship Id="rId7" Type="http://schemas.openxmlformats.org/officeDocument/2006/relationships/image" Target="../media/image26.png"/><Relationship Id="rId12" Type="http://schemas.openxmlformats.org/officeDocument/2006/relationships/image" Target="../media/image37.svg"/><Relationship Id="rId2" Type="http://schemas.openxmlformats.org/officeDocument/2006/relationships/image" Target="../media/image11.svg"/><Relationship Id="rId1" Type="http://schemas.openxmlformats.org/officeDocument/2006/relationships/image" Target="../media/image31.png"/><Relationship Id="rId6" Type="http://schemas.openxmlformats.org/officeDocument/2006/relationships/image" Target="../media/image33.svg"/><Relationship Id="rId11" Type="http://schemas.openxmlformats.org/officeDocument/2006/relationships/image" Target="../media/image36.png"/><Relationship Id="rId5" Type="http://schemas.openxmlformats.org/officeDocument/2006/relationships/image" Target="../media/image32.png"/><Relationship Id="rId10" Type="http://schemas.openxmlformats.org/officeDocument/2006/relationships/image" Target="../media/image35.svg"/><Relationship Id="rId4" Type="http://schemas.openxmlformats.org/officeDocument/2006/relationships/image" Target="../media/image7.svg"/><Relationship Id="rId9" Type="http://schemas.openxmlformats.org/officeDocument/2006/relationships/image" Target="../media/image34.png"/></Relationships>
</file>

<file path=ppt/diagrams/_rels/data3.xml.rels><?xml version="1.0" encoding="UTF-8" standalone="yes"?>
<Relationships xmlns="http://schemas.openxmlformats.org/package/2006/relationships"><Relationship Id="rId8" Type="http://schemas.openxmlformats.org/officeDocument/2006/relationships/hyperlink" Target="http://commons.wikimedia.org/wiki/file:emoji_u1f4b8.svg" TargetMode="External"/><Relationship Id="rId3" Type="http://schemas.openxmlformats.org/officeDocument/2006/relationships/image" Target="../media/image6.png"/><Relationship Id="rId7" Type="http://schemas.openxmlformats.org/officeDocument/2006/relationships/image" Target="../media/image18.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0.svg"/><Relationship Id="rId4" Type="http://schemas.openxmlformats.org/officeDocument/2006/relationships/image" Target="../media/image7.svg"/><Relationship Id="rId9" Type="http://schemas.openxmlformats.org/officeDocument/2006/relationships/image" Target="../media/image19.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1.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6.png"/><Relationship Id="rId7" Type="http://schemas.openxmlformats.org/officeDocument/2006/relationships/image" Target="../media/image29.png"/><Relationship Id="rId2" Type="http://schemas.openxmlformats.org/officeDocument/2006/relationships/image" Target="../media/image7.svg"/><Relationship Id="rId1" Type="http://schemas.openxmlformats.org/officeDocument/2006/relationships/image" Target="../media/image25.png"/><Relationship Id="rId6" Type="http://schemas.openxmlformats.org/officeDocument/2006/relationships/image" Target="../media/image9.svg"/><Relationship Id="rId5" Type="http://schemas.openxmlformats.org/officeDocument/2006/relationships/image" Target="../media/image28.png"/><Relationship Id="rId4" Type="http://schemas.openxmlformats.org/officeDocument/2006/relationships/image" Target="../media/image27.svg"/></Relationships>
</file>

<file path=ppt/diagrams/_rels/drawing14.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5.png"/><Relationship Id="rId7" Type="http://schemas.openxmlformats.org/officeDocument/2006/relationships/image" Target="../media/image26.png"/><Relationship Id="rId12" Type="http://schemas.openxmlformats.org/officeDocument/2006/relationships/image" Target="../media/image37.svg"/><Relationship Id="rId2" Type="http://schemas.openxmlformats.org/officeDocument/2006/relationships/image" Target="../media/image11.svg"/><Relationship Id="rId1" Type="http://schemas.openxmlformats.org/officeDocument/2006/relationships/image" Target="../media/image31.png"/><Relationship Id="rId6" Type="http://schemas.openxmlformats.org/officeDocument/2006/relationships/image" Target="../media/image33.svg"/><Relationship Id="rId11" Type="http://schemas.openxmlformats.org/officeDocument/2006/relationships/image" Target="../media/image36.png"/><Relationship Id="rId5" Type="http://schemas.openxmlformats.org/officeDocument/2006/relationships/image" Target="../media/image32.png"/><Relationship Id="rId10" Type="http://schemas.openxmlformats.org/officeDocument/2006/relationships/image" Target="../media/image35.svg"/><Relationship Id="rId4" Type="http://schemas.openxmlformats.org/officeDocument/2006/relationships/image" Target="../media/image7.svg"/><Relationship Id="rId9" Type="http://schemas.openxmlformats.org/officeDocument/2006/relationships/image" Target="../media/image34.png"/></Relationships>
</file>

<file path=ppt/diagrams/_rels/drawing3.xml.rels><?xml version="1.0" encoding="UTF-8" standalone="yes"?>
<Relationships xmlns="http://schemas.openxmlformats.org/package/2006/relationships"><Relationship Id="rId8" Type="http://schemas.openxmlformats.org/officeDocument/2006/relationships/hyperlink" Target="http://commons.wikimedia.org/wiki/file:emoji_u1f4b8.svg" TargetMode="External"/><Relationship Id="rId3" Type="http://schemas.openxmlformats.org/officeDocument/2006/relationships/image" Target="../media/image6.png"/><Relationship Id="rId7" Type="http://schemas.openxmlformats.org/officeDocument/2006/relationships/image" Target="../media/image18.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0.svg"/><Relationship Id="rId4" Type="http://schemas.openxmlformats.org/officeDocument/2006/relationships/image" Target="../media/image7.svg"/><Relationship Id="rId9" Type="http://schemas.openxmlformats.org/officeDocument/2006/relationships/image" Target="../media/image19.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C3B120-F331-46A7-8996-0198058F0F6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E5BFC29-017A-4C63-B3F7-32104C3FC499}">
      <dgm:prSet custT="1"/>
      <dgm:spPr/>
      <dgm:t>
        <a:bodyPr/>
        <a:lstStyle/>
        <a:p>
          <a:pPr>
            <a:lnSpc>
              <a:spcPct val="100000"/>
            </a:lnSpc>
          </a:pPr>
          <a:r>
            <a:rPr lang="en-US" sz="2400" dirty="0"/>
            <a:t>A Reverse Mortgage is also a loan secured by a home.</a:t>
          </a:r>
        </a:p>
      </dgm:t>
    </dgm:pt>
    <dgm:pt modelId="{9BA0691D-E9C4-4095-AAFF-32588F8C092F}" type="parTrans" cxnId="{57D4E04D-B706-40C1-86D0-03AF8A462F94}">
      <dgm:prSet/>
      <dgm:spPr/>
      <dgm:t>
        <a:bodyPr/>
        <a:lstStyle/>
        <a:p>
          <a:endParaRPr lang="en-US"/>
        </a:p>
      </dgm:t>
    </dgm:pt>
    <dgm:pt modelId="{C2515FB9-CE8E-4033-BE99-18A8C82F2E12}" type="sibTrans" cxnId="{57D4E04D-B706-40C1-86D0-03AF8A462F94}">
      <dgm:prSet/>
      <dgm:spPr/>
      <dgm:t>
        <a:bodyPr/>
        <a:lstStyle/>
        <a:p>
          <a:endParaRPr lang="en-US"/>
        </a:p>
      </dgm:t>
    </dgm:pt>
    <dgm:pt modelId="{1FD6F3AF-35C8-45F6-A950-FECAA6E47BD3}">
      <dgm:prSet custT="1"/>
      <dgm:spPr/>
      <dgm:t>
        <a:bodyPr/>
        <a:lstStyle/>
        <a:p>
          <a:pPr>
            <a:lnSpc>
              <a:spcPct val="100000"/>
            </a:lnSpc>
          </a:pPr>
          <a:r>
            <a:rPr lang="en-US" sz="2400" dirty="0"/>
            <a:t>A Reverse Mortgage loan also must be paid back with interest.</a:t>
          </a:r>
        </a:p>
      </dgm:t>
    </dgm:pt>
    <dgm:pt modelId="{64D337CD-1DBC-4B36-B5E0-AD6C01360F7E}" type="parTrans" cxnId="{59567935-A1D5-4FFA-96C5-43CA2C9E6364}">
      <dgm:prSet/>
      <dgm:spPr/>
      <dgm:t>
        <a:bodyPr/>
        <a:lstStyle/>
        <a:p>
          <a:endParaRPr lang="en-US"/>
        </a:p>
      </dgm:t>
    </dgm:pt>
    <dgm:pt modelId="{127279F2-2683-49BB-9B8E-D836C64D1ECF}" type="sibTrans" cxnId="{59567935-A1D5-4FFA-96C5-43CA2C9E6364}">
      <dgm:prSet/>
      <dgm:spPr/>
      <dgm:t>
        <a:bodyPr/>
        <a:lstStyle/>
        <a:p>
          <a:endParaRPr lang="en-US"/>
        </a:p>
      </dgm:t>
    </dgm:pt>
    <dgm:pt modelId="{E023A089-AEBC-40CD-BD22-36F828950675}">
      <dgm:prSet/>
      <dgm:spPr/>
      <dgm:t>
        <a:bodyPr/>
        <a:lstStyle/>
        <a:p>
          <a:pPr>
            <a:lnSpc>
              <a:spcPct val="100000"/>
            </a:lnSpc>
          </a:pPr>
          <a:r>
            <a:rPr lang="en-US" dirty="0"/>
            <a:t>But the borrower of a reverse mortgage does not make payments. The loan is paid on the sale of the house.</a:t>
          </a:r>
        </a:p>
      </dgm:t>
    </dgm:pt>
    <dgm:pt modelId="{E8027975-7BA1-4D91-815A-3045D585C155}" type="parTrans" cxnId="{DDCAEF41-DF9C-447F-AC5F-11F5BF6B83C9}">
      <dgm:prSet/>
      <dgm:spPr/>
      <dgm:t>
        <a:bodyPr/>
        <a:lstStyle/>
        <a:p>
          <a:endParaRPr lang="en-US"/>
        </a:p>
      </dgm:t>
    </dgm:pt>
    <dgm:pt modelId="{421404F3-3F9C-4407-8E47-5BF9699229F6}" type="sibTrans" cxnId="{DDCAEF41-DF9C-447F-AC5F-11F5BF6B83C9}">
      <dgm:prSet/>
      <dgm:spPr/>
      <dgm:t>
        <a:bodyPr/>
        <a:lstStyle/>
        <a:p>
          <a:endParaRPr lang="en-US"/>
        </a:p>
      </dgm:t>
    </dgm:pt>
    <dgm:pt modelId="{CD42857F-5949-4C5B-A109-91D32ADC746B}">
      <dgm:prSet/>
      <dgm:spPr/>
      <dgm:t>
        <a:bodyPr/>
        <a:lstStyle/>
        <a:p>
          <a:pPr>
            <a:lnSpc>
              <a:spcPct val="100000"/>
            </a:lnSpc>
          </a:pPr>
          <a:r>
            <a:rPr lang="en-US" dirty="0"/>
            <a:t>Reverse Mortgage borrower is not liable for debt if it grows to be greater than the value of the house.</a:t>
          </a:r>
        </a:p>
      </dgm:t>
    </dgm:pt>
    <dgm:pt modelId="{1B76CD11-EC29-40CD-B669-79726E483BB9}" type="parTrans" cxnId="{093494C4-5431-48C5-B0AE-A2E3EA198846}">
      <dgm:prSet/>
      <dgm:spPr/>
      <dgm:t>
        <a:bodyPr/>
        <a:lstStyle/>
        <a:p>
          <a:endParaRPr lang="en-US"/>
        </a:p>
      </dgm:t>
    </dgm:pt>
    <dgm:pt modelId="{24D76BFA-233F-4CE8-BEB0-7410A45FBC22}" type="sibTrans" cxnId="{093494C4-5431-48C5-B0AE-A2E3EA198846}">
      <dgm:prSet/>
      <dgm:spPr/>
      <dgm:t>
        <a:bodyPr/>
        <a:lstStyle/>
        <a:p>
          <a:endParaRPr lang="en-US"/>
        </a:p>
      </dgm:t>
    </dgm:pt>
    <dgm:pt modelId="{99FCF185-FD91-4638-8D3C-8DD6F0928C91}" type="pres">
      <dgm:prSet presAssocID="{3DC3B120-F331-46A7-8996-0198058F0F6D}" presName="root" presStyleCnt="0">
        <dgm:presLayoutVars>
          <dgm:dir/>
          <dgm:resizeHandles val="exact"/>
        </dgm:presLayoutVars>
      </dgm:prSet>
      <dgm:spPr/>
    </dgm:pt>
    <dgm:pt modelId="{8456317C-4FC1-4332-AE62-D2A953BD82EE}" type="pres">
      <dgm:prSet presAssocID="{BE5BFC29-017A-4C63-B3F7-32104C3FC499}" presName="compNode" presStyleCnt="0"/>
      <dgm:spPr/>
    </dgm:pt>
    <dgm:pt modelId="{A5FFF52B-AD37-4211-9257-00FE7E6F686E}" type="pres">
      <dgm:prSet presAssocID="{BE5BFC29-017A-4C63-B3F7-32104C3FC499}" presName="bgRect" presStyleLbl="bgShp" presStyleIdx="0" presStyleCnt="4"/>
      <dgm:spPr/>
    </dgm:pt>
    <dgm:pt modelId="{D09E9186-FC77-4172-8904-F6B2173CB268}" type="pres">
      <dgm:prSet presAssocID="{BE5BFC29-017A-4C63-B3F7-32104C3FC49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use"/>
        </a:ext>
      </dgm:extLst>
    </dgm:pt>
    <dgm:pt modelId="{C1818412-F494-44D0-8704-341899E93BD9}" type="pres">
      <dgm:prSet presAssocID="{BE5BFC29-017A-4C63-B3F7-32104C3FC499}" presName="spaceRect" presStyleCnt="0"/>
      <dgm:spPr/>
    </dgm:pt>
    <dgm:pt modelId="{67365C0F-8B56-4576-9F92-62564A960385}" type="pres">
      <dgm:prSet presAssocID="{BE5BFC29-017A-4C63-B3F7-32104C3FC499}" presName="parTx" presStyleLbl="revTx" presStyleIdx="0" presStyleCnt="4">
        <dgm:presLayoutVars>
          <dgm:chMax val="0"/>
          <dgm:chPref val="0"/>
        </dgm:presLayoutVars>
      </dgm:prSet>
      <dgm:spPr/>
    </dgm:pt>
    <dgm:pt modelId="{42F3670B-D608-47F7-A05E-ACC1B2DBDF2E}" type="pres">
      <dgm:prSet presAssocID="{C2515FB9-CE8E-4033-BE99-18A8C82F2E12}" presName="sibTrans" presStyleCnt="0"/>
      <dgm:spPr/>
    </dgm:pt>
    <dgm:pt modelId="{E7FCBBBC-DFC0-45BE-A1DA-FE4F24EF1FEE}" type="pres">
      <dgm:prSet presAssocID="{1FD6F3AF-35C8-45F6-A950-FECAA6E47BD3}" presName="compNode" presStyleCnt="0"/>
      <dgm:spPr/>
    </dgm:pt>
    <dgm:pt modelId="{4A8AB601-E74B-4CB8-9DB8-9B113D95BCAD}" type="pres">
      <dgm:prSet presAssocID="{1FD6F3AF-35C8-45F6-A950-FECAA6E47BD3}" presName="bgRect" presStyleLbl="bgShp" presStyleIdx="1" presStyleCnt="4"/>
      <dgm:spPr/>
    </dgm:pt>
    <dgm:pt modelId="{16DE7F30-8468-4D29-882C-98347D514AD1}" type="pres">
      <dgm:prSet presAssocID="{1FD6F3AF-35C8-45F6-A950-FECAA6E47BD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6E95EC8E-1A8E-480D-9BA8-1D31F162647F}" type="pres">
      <dgm:prSet presAssocID="{1FD6F3AF-35C8-45F6-A950-FECAA6E47BD3}" presName="spaceRect" presStyleCnt="0"/>
      <dgm:spPr/>
    </dgm:pt>
    <dgm:pt modelId="{C550A903-3365-41FE-9CF3-16A9C3912AFD}" type="pres">
      <dgm:prSet presAssocID="{1FD6F3AF-35C8-45F6-A950-FECAA6E47BD3}" presName="parTx" presStyleLbl="revTx" presStyleIdx="1" presStyleCnt="4">
        <dgm:presLayoutVars>
          <dgm:chMax val="0"/>
          <dgm:chPref val="0"/>
        </dgm:presLayoutVars>
      </dgm:prSet>
      <dgm:spPr/>
    </dgm:pt>
    <dgm:pt modelId="{342EBF55-BE69-4125-9614-896599509CE9}" type="pres">
      <dgm:prSet presAssocID="{127279F2-2683-49BB-9B8E-D836C64D1ECF}" presName="sibTrans" presStyleCnt="0"/>
      <dgm:spPr/>
    </dgm:pt>
    <dgm:pt modelId="{66D3A0E0-5E68-458E-99BE-C598BBA490F5}" type="pres">
      <dgm:prSet presAssocID="{E023A089-AEBC-40CD-BD22-36F828950675}" presName="compNode" presStyleCnt="0"/>
      <dgm:spPr/>
    </dgm:pt>
    <dgm:pt modelId="{0EFF14D7-B14E-4368-8813-6EF85C34C30F}" type="pres">
      <dgm:prSet presAssocID="{E023A089-AEBC-40CD-BD22-36F828950675}" presName="bgRect" presStyleLbl="bgShp" presStyleIdx="2" presStyleCnt="4"/>
      <dgm:spPr/>
    </dgm:pt>
    <dgm:pt modelId="{BF211413-33D0-4D48-814D-82B6036DBB2D}" type="pres">
      <dgm:prSet presAssocID="{E023A089-AEBC-40CD-BD22-36F82895067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558FE148-39E5-4EB1-A7D1-1F9BD24B1B2A}" type="pres">
      <dgm:prSet presAssocID="{E023A089-AEBC-40CD-BD22-36F828950675}" presName="spaceRect" presStyleCnt="0"/>
      <dgm:spPr/>
    </dgm:pt>
    <dgm:pt modelId="{DF4C76E1-FBED-49A7-8602-DCB5B19FA7E5}" type="pres">
      <dgm:prSet presAssocID="{E023A089-AEBC-40CD-BD22-36F828950675}" presName="parTx" presStyleLbl="revTx" presStyleIdx="2" presStyleCnt="4">
        <dgm:presLayoutVars>
          <dgm:chMax val="0"/>
          <dgm:chPref val="0"/>
        </dgm:presLayoutVars>
      </dgm:prSet>
      <dgm:spPr/>
    </dgm:pt>
    <dgm:pt modelId="{A228F5FF-24F8-4E39-AEC1-894280F0CE82}" type="pres">
      <dgm:prSet presAssocID="{421404F3-3F9C-4407-8E47-5BF9699229F6}" presName="sibTrans" presStyleCnt="0"/>
      <dgm:spPr/>
    </dgm:pt>
    <dgm:pt modelId="{600BD043-79FE-4F48-A39A-75D7003A706A}" type="pres">
      <dgm:prSet presAssocID="{CD42857F-5949-4C5B-A109-91D32ADC746B}" presName="compNode" presStyleCnt="0"/>
      <dgm:spPr/>
    </dgm:pt>
    <dgm:pt modelId="{A6EB66EA-DE9C-4E4F-B162-360D0624A0CD}" type="pres">
      <dgm:prSet presAssocID="{CD42857F-5949-4C5B-A109-91D32ADC746B}" presName="bgRect" presStyleLbl="bgShp" presStyleIdx="3" presStyleCnt="4"/>
      <dgm:spPr/>
    </dgm:pt>
    <dgm:pt modelId="{5E3A8914-B093-41E4-AB2C-13B2B89A72B5}" type="pres">
      <dgm:prSet presAssocID="{CD42857F-5949-4C5B-A109-91D32ADC746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Scales of justice"/>
        </a:ext>
      </dgm:extLst>
    </dgm:pt>
    <dgm:pt modelId="{A0FF2A2B-3EB0-4349-909C-34932ACF9F3E}" type="pres">
      <dgm:prSet presAssocID="{CD42857F-5949-4C5B-A109-91D32ADC746B}" presName="spaceRect" presStyleCnt="0"/>
      <dgm:spPr/>
    </dgm:pt>
    <dgm:pt modelId="{CAE043EE-3C95-4D3D-8829-DAB8A0CD6761}" type="pres">
      <dgm:prSet presAssocID="{CD42857F-5949-4C5B-A109-91D32ADC746B}" presName="parTx" presStyleLbl="revTx" presStyleIdx="3" presStyleCnt="4">
        <dgm:presLayoutVars>
          <dgm:chMax val="0"/>
          <dgm:chPref val="0"/>
        </dgm:presLayoutVars>
      </dgm:prSet>
      <dgm:spPr/>
    </dgm:pt>
  </dgm:ptLst>
  <dgm:cxnLst>
    <dgm:cxn modelId="{59567935-A1D5-4FFA-96C5-43CA2C9E6364}" srcId="{3DC3B120-F331-46A7-8996-0198058F0F6D}" destId="{1FD6F3AF-35C8-45F6-A950-FECAA6E47BD3}" srcOrd="1" destOrd="0" parTransId="{64D337CD-1DBC-4B36-B5E0-AD6C01360F7E}" sibTransId="{127279F2-2683-49BB-9B8E-D836C64D1ECF}"/>
    <dgm:cxn modelId="{DDCAEF41-DF9C-447F-AC5F-11F5BF6B83C9}" srcId="{3DC3B120-F331-46A7-8996-0198058F0F6D}" destId="{E023A089-AEBC-40CD-BD22-36F828950675}" srcOrd="2" destOrd="0" parTransId="{E8027975-7BA1-4D91-815A-3045D585C155}" sibTransId="{421404F3-3F9C-4407-8E47-5BF9699229F6}"/>
    <dgm:cxn modelId="{57D4E04D-B706-40C1-86D0-03AF8A462F94}" srcId="{3DC3B120-F331-46A7-8996-0198058F0F6D}" destId="{BE5BFC29-017A-4C63-B3F7-32104C3FC499}" srcOrd="0" destOrd="0" parTransId="{9BA0691D-E9C4-4095-AAFF-32588F8C092F}" sibTransId="{C2515FB9-CE8E-4033-BE99-18A8C82F2E12}"/>
    <dgm:cxn modelId="{6DD5C179-0BA5-454D-ADF9-59BD133F7A69}" type="presOf" srcId="{3DC3B120-F331-46A7-8996-0198058F0F6D}" destId="{99FCF185-FD91-4638-8D3C-8DD6F0928C91}" srcOrd="0" destOrd="0" presId="urn:microsoft.com/office/officeart/2018/2/layout/IconVerticalSolidList"/>
    <dgm:cxn modelId="{325B3286-79B2-42FE-9153-EEB333FFF4D4}" type="presOf" srcId="{E023A089-AEBC-40CD-BD22-36F828950675}" destId="{DF4C76E1-FBED-49A7-8602-DCB5B19FA7E5}" srcOrd="0" destOrd="0" presId="urn:microsoft.com/office/officeart/2018/2/layout/IconVerticalSolidList"/>
    <dgm:cxn modelId="{71495288-980B-4509-B3EE-DAA01719E2B2}" type="presOf" srcId="{1FD6F3AF-35C8-45F6-A950-FECAA6E47BD3}" destId="{C550A903-3365-41FE-9CF3-16A9C3912AFD}" srcOrd="0" destOrd="0" presId="urn:microsoft.com/office/officeart/2018/2/layout/IconVerticalSolidList"/>
    <dgm:cxn modelId="{093494C4-5431-48C5-B0AE-A2E3EA198846}" srcId="{3DC3B120-F331-46A7-8996-0198058F0F6D}" destId="{CD42857F-5949-4C5B-A109-91D32ADC746B}" srcOrd="3" destOrd="0" parTransId="{1B76CD11-EC29-40CD-B669-79726E483BB9}" sibTransId="{24D76BFA-233F-4CE8-BEB0-7410A45FBC22}"/>
    <dgm:cxn modelId="{B7E1BEE1-F299-4D60-AC90-B24931574063}" type="presOf" srcId="{BE5BFC29-017A-4C63-B3F7-32104C3FC499}" destId="{67365C0F-8B56-4576-9F92-62564A960385}" srcOrd="0" destOrd="0" presId="urn:microsoft.com/office/officeart/2018/2/layout/IconVerticalSolidList"/>
    <dgm:cxn modelId="{7459EBF2-D0A2-4D3E-88F7-9E96865F163B}" type="presOf" srcId="{CD42857F-5949-4C5B-A109-91D32ADC746B}" destId="{CAE043EE-3C95-4D3D-8829-DAB8A0CD6761}" srcOrd="0" destOrd="0" presId="urn:microsoft.com/office/officeart/2018/2/layout/IconVerticalSolidList"/>
    <dgm:cxn modelId="{2A22676C-31AF-4482-98EA-77FB164CDC36}" type="presParOf" srcId="{99FCF185-FD91-4638-8D3C-8DD6F0928C91}" destId="{8456317C-4FC1-4332-AE62-D2A953BD82EE}" srcOrd="0" destOrd="0" presId="urn:microsoft.com/office/officeart/2018/2/layout/IconVerticalSolidList"/>
    <dgm:cxn modelId="{A911CEF5-BF8E-42F2-AF7A-9463D8AB9DFB}" type="presParOf" srcId="{8456317C-4FC1-4332-AE62-D2A953BD82EE}" destId="{A5FFF52B-AD37-4211-9257-00FE7E6F686E}" srcOrd="0" destOrd="0" presId="urn:microsoft.com/office/officeart/2018/2/layout/IconVerticalSolidList"/>
    <dgm:cxn modelId="{5871E801-9A2D-4A09-9497-B5062D534AA7}" type="presParOf" srcId="{8456317C-4FC1-4332-AE62-D2A953BD82EE}" destId="{D09E9186-FC77-4172-8904-F6B2173CB268}" srcOrd="1" destOrd="0" presId="urn:microsoft.com/office/officeart/2018/2/layout/IconVerticalSolidList"/>
    <dgm:cxn modelId="{07A545F7-C6DC-4EAD-A172-D9F460BB46E1}" type="presParOf" srcId="{8456317C-4FC1-4332-AE62-D2A953BD82EE}" destId="{C1818412-F494-44D0-8704-341899E93BD9}" srcOrd="2" destOrd="0" presId="urn:microsoft.com/office/officeart/2018/2/layout/IconVerticalSolidList"/>
    <dgm:cxn modelId="{27D99FEF-6DF1-4534-9342-B0E1955C9FA9}" type="presParOf" srcId="{8456317C-4FC1-4332-AE62-D2A953BD82EE}" destId="{67365C0F-8B56-4576-9F92-62564A960385}" srcOrd="3" destOrd="0" presId="urn:microsoft.com/office/officeart/2018/2/layout/IconVerticalSolidList"/>
    <dgm:cxn modelId="{17B68169-9677-4485-9197-9A01429772A6}" type="presParOf" srcId="{99FCF185-FD91-4638-8D3C-8DD6F0928C91}" destId="{42F3670B-D608-47F7-A05E-ACC1B2DBDF2E}" srcOrd="1" destOrd="0" presId="urn:microsoft.com/office/officeart/2018/2/layout/IconVerticalSolidList"/>
    <dgm:cxn modelId="{2395C620-6612-45C7-AE98-0F085E83285B}" type="presParOf" srcId="{99FCF185-FD91-4638-8D3C-8DD6F0928C91}" destId="{E7FCBBBC-DFC0-45BE-A1DA-FE4F24EF1FEE}" srcOrd="2" destOrd="0" presId="urn:microsoft.com/office/officeart/2018/2/layout/IconVerticalSolidList"/>
    <dgm:cxn modelId="{00BDA103-7349-4230-A4D7-74C1C16F2FFA}" type="presParOf" srcId="{E7FCBBBC-DFC0-45BE-A1DA-FE4F24EF1FEE}" destId="{4A8AB601-E74B-4CB8-9DB8-9B113D95BCAD}" srcOrd="0" destOrd="0" presId="urn:microsoft.com/office/officeart/2018/2/layout/IconVerticalSolidList"/>
    <dgm:cxn modelId="{CA1D1044-D955-4F8D-9E39-F2A9CCEBA433}" type="presParOf" srcId="{E7FCBBBC-DFC0-45BE-A1DA-FE4F24EF1FEE}" destId="{16DE7F30-8468-4D29-882C-98347D514AD1}" srcOrd="1" destOrd="0" presId="urn:microsoft.com/office/officeart/2018/2/layout/IconVerticalSolidList"/>
    <dgm:cxn modelId="{BE8B13C1-9609-4071-B5EC-EBD81F327D78}" type="presParOf" srcId="{E7FCBBBC-DFC0-45BE-A1DA-FE4F24EF1FEE}" destId="{6E95EC8E-1A8E-480D-9BA8-1D31F162647F}" srcOrd="2" destOrd="0" presId="urn:microsoft.com/office/officeart/2018/2/layout/IconVerticalSolidList"/>
    <dgm:cxn modelId="{D50E562E-D880-41E0-BAC2-434418ECA666}" type="presParOf" srcId="{E7FCBBBC-DFC0-45BE-A1DA-FE4F24EF1FEE}" destId="{C550A903-3365-41FE-9CF3-16A9C3912AFD}" srcOrd="3" destOrd="0" presId="urn:microsoft.com/office/officeart/2018/2/layout/IconVerticalSolidList"/>
    <dgm:cxn modelId="{98FBE13D-30F3-4BC3-ADCA-02B4C27A75BD}" type="presParOf" srcId="{99FCF185-FD91-4638-8D3C-8DD6F0928C91}" destId="{342EBF55-BE69-4125-9614-896599509CE9}" srcOrd="3" destOrd="0" presId="urn:microsoft.com/office/officeart/2018/2/layout/IconVerticalSolidList"/>
    <dgm:cxn modelId="{6EE29596-6027-4151-A6A7-C2C328F76EF7}" type="presParOf" srcId="{99FCF185-FD91-4638-8D3C-8DD6F0928C91}" destId="{66D3A0E0-5E68-458E-99BE-C598BBA490F5}" srcOrd="4" destOrd="0" presId="urn:microsoft.com/office/officeart/2018/2/layout/IconVerticalSolidList"/>
    <dgm:cxn modelId="{290200DA-6AC0-4DC8-A249-4DA1094CC8C7}" type="presParOf" srcId="{66D3A0E0-5E68-458E-99BE-C598BBA490F5}" destId="{0EFF14D7-B14E-4368-8813-6EF85C34C30F}" srcOrd="0" destOrd="0" presId="urn:microsoft.com/office/officeart/2018/2/layout/IconVerticalSolidList"/>
    <dgm:cxn modelId="{78BBC583-9D60-4114-A7B5-780FA78D02C7}" type="presParOf" srcId="{66D3A0E0-5E68-458E-99BE-C598BBA490F5}" destId="{BF211413-33D0-4D48-814D-82B6036DBB2D}" srcOrd="1" destOrd="0" presId="urn:microsoft.com/office/officeart/2018/2/layout/IconVerticalSolidList"/>
    <dgm:cxn modelId="{6B29F961-A7B7-433B-804D-6F35541F73D5}" type="presParOf" srcId="{66D3A0E0-5E68-458E-99BE-C598BBA490F5}" destId="{558FE148-39E5-4EB1-A7D1-1F9BD24B1B2A}" srcOrd="2" destOrd="0" presId="urn:microsoft.com/office/officeart/2018/2/layout/IconVerticalSolidList"/>
    <dgm:cxn modelId="{47B0DA2B-4097-494D-8C81-FEC57AD2E003}" type="presParOf" srcId="{66D3A0E0-5E68-458E-99BE-C598BBA490F5}" destId="{DF4C76E1-FBED-49A7-8602-DCB5B19FA7E5}" srcOrd="3" destOrd="0" presId="urn:microsoft.com/office/officeart/2018/2/layout/IconVerticalSolidList"/>
    <dgm:cxn modelId="{26AB5F91-C8C8-43AF-924F-C7F1D350DE54}" type="presParOf" srcId="{99FCF185-FD91-4638-8D3C-8DD6F0928C91}" destId="{A228F5FF-24F8-4E39-AEC1-894280F0CE82}" srcOrd="5" destOrd="0" presId="urn:microsoft.com/office/officeart/2018/2/layout/IconVerticalSolidList"/>
    <dgm:cxn modelId="{C5C66FBE-7A60-4054-95B3-3C6AFCD036B0}" type="presParOf" srcId="{99FCF185-FD91-4638-8D3C-8DD6F0928C91}" destId="{600BD043-79FE-4F48-A39A-75D7003A706A}" srcOrd="6" destOrd="0" presId="urn:microsoft.com/office/officeart/2018/2/layout/IconVerticalSolidList"/>
    <dgm:cxn modelId="{B15AC9B2-5D6C-4D67-9EF1-192169924C8B}" type="presParOf" srcId="{600BD043-79FE-4F48-A39A-75D7003A706A}" destId="{A6EB66EA-DE9C-4E4F-B162-360D0624A0CD}" srcOrd="0" destOrd="0" presId="urn:microsoft.com/office/officeart/2018/2/layout/IconVerticalSolidList"/>
    <dgm:cxn modelId="{F0E9A0EF-0335-4A29-A1DC-59DAF2B6575C}" type="presParOf" srcId="{600BD043-79FE-4F48-A39A-75D7003A706A}" destId="{5E3A8914-B093-41E4-AB2C-13B2B89A72B5}" srcOrd="1" destOrd="0" presId="urn:microsoft.com/office/officeart/2018/2/layout/IconVerticalSolidList"/>
    <dgm:cxn modelId="{B90E1DD2-3115-4353-8B96-B46E39C004B5}" type="presParOf" srcId="{600BD043-79FE-4F48-A39A-75D7003A706A}" destId="{A0FF2A2B-3EB0-4349-909C-34932ACF9F3E}" srcOrd="2" destOrd="0" presId="urn:microsoft.com/office/officeart/2018/2/layout/IconVerticalSolidList"/>
    <dgm:cxn modelId="{1FDDC7E1-F859-4400-80B4-3F3BD0D8DEB7}" type="presParOf" srcId="{600BD043-79FE-4F48-A39A-75D7003A706A}" destId="{CAE043EE-3C95-4D3D-8829-DAB8A0CD6761}"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7CC78DE-CA85-4829-A537-D4207D8D5BF6}" type="doc">
      <dgm:prSet loTypeId="urn:microsoft.com/office/officeart/2005/8/layout/vList2" loCatId="list" qsTypeId="urn:microsoft.com/office/officeart/2005/8/quickstyle/simple5" qsCatId="simple" csTypeId="urn:microsoft.com/office/officeart/2005/8/colors/colorful2" csCatId="colorful" phldr="1"/>
      <dgm:spPr/>
      <dgm:t>
        <a:bodyPr/>
        <a:lstStyle/>
        <a:p>
          <a:endParaRPr lang="en-US"/>
        </a:p>
      </dgm:t>
    </dgm:pt>
    <dgm:pt modelId="{AE8D28C3-01C7-4955-8253-EE1D5D1A8993}">
      <dgm:prSet custT="1"/>
      <dgm:spPr/>
      <dgm:t>
        <a:bodyPr/>
        <a:lstStyle/>
        <a:p>
          <a:r>
            <a:rPr lang="en-US" sz="2800" dirty="0"/>
            <a:t>Requirement: At least one borrower (or listed non-borrowing spouse) must continue to reside in house.</a:t>
          </a:r>
        </a:p>
      </dgm:t>
    </dgm:pt>
    <dgm:pt modelId="{4AF36EAD-FBDA-4AC1-8C6B-6BA592BD3DC9}" type="parTrans" cxnId="{5B14731F-3B6E-42CF-B113-4908FEF26DDF}">
      <dgm:prSet/>
      <dgm:spPr/>
      <dgm:t>
        <a:bodyPr/>
        <a:lstStyle/>
        <a:p>
          <a:endParaRPr lang="en-US"/>
        </a:p>
      </dgm:t>
    </dgm:pt>
    <dgm:pt modelId="{4B7D6F2B-052D-40C8-87ED-4C74B5FA42FB}" type="sibTrans" cxnId="{5B14731F-3B6E-42CF-B113-4908FEF26DDF}">
      <dgm:prSet/>
      <dgm:spPr/>
      <dgm:t>
        <a:bodyPr/>
        <a:lstStyle/>
        <a:p>
          <a:endParaRPr lang="en-US"/>
        </a:p>
      </dgm:t>
    </dgm:pt>
    <dgm:pt modelId="{CBB50D64-65A5-49C2-86C6-791E897C1B25}">
      <dgm:prSet custT="1"/>
      <dgm:spPr/>
      <dgm:t>
        <a:bodyPr/>
        <a:lstStyle/>
        <a:p>
          <a:r>
            <a:rPr lang="en-US" sz="2800" dirty="0"/>
            <a:t>A 12-month stay outside the home (in a nursing home, assisted living or relative’s care) may trigger loan default and foreclosure.</a:t>
          </a:r>
        </a:p>
      </dgm:t>
    </dgm:pt>
    <dgm:pt modelId="{A61A2ADE-EC1D-463C-971C-8057606B68B7}" type="parTrans" cxnId="{30408EBF-38E8-4F57-8C9B-4E3F5C2A9241}">
      <dgm:prSet/>
      <dgm:spPr/>
      <dgm:t>
        <a:bodyPr/>
        <a:lstStyle/>
        <a:p>
          <a:endParaRPr lang="en-US"/>
        </a:p>
      </dgm:t>
    </dgm:pt>
    <dgm:pt modelId="{7FB0BCD8-FD1C-4D5B-B285-42DE376440D4}" type="sibTrans" cxnId="{30408EBF-38E8-4F57-8C9B-4E3F5C2A9241}">
      <dgm:prSet/>
      <dgm:spPr/>
      <dgm:t>
        <a:bodyPr/>
        <a:lstStyle/>
        <a:p>
          <a:endParaRPr lang="en-US"/>
        </a:p>
      </dgm:t>
    </dgm:pt>
    <dgm:pt modelId="{C25BCBC6-29C9-41C1-A307-9C332BEE8C38}" type="pres">
      <dgm:prSet presAssocID="{A7CC78DE-CA85-4829-A537-D4207D8D5BF6}" presName="linear" presStyleCnt="0">
        <dgm:presLayoutVars>
          <dgm:animLvl val="lvl"/>
          <dgm:resizeHandles val="exact"/>
        </dgm:presLayoutVars>
      </dgm:prSet>
      <dgm:spPr/>
    </dgm:pt>
    <dgm:pt modelId="{468296A9-AB8C-4389-BDB1-6509572DF6E9}" type="pres">
      <dgm:prSet presAssocID="{AE8D28C3-01C7-4955-8253-EE1D5D1A8993}" presName="parentText" presStyleLbl="node1" presStyleIdx="0" presStyleCnt="2">
        <dgm:presLayoutVars>
          <dgm:chMax val="0"/>
          <dgm:bulletEnabled val="1"/>
        </dgm:presLayoutVars>
      </dgm:prSet>
      <dgm:spPr/>
    </dgm:pt>
    <dgm:pt modelId="{F63C454B-7CCD-4D2D-A5B4-06C41247ED53}" type="pres">
      <dgm:prSet presAssocID="{4B7D6F2B-052D-40C8-87ED-4C74B5FA42FB}" presName="spacer" presStyleCnt="0"/>
      <dgm:spPr/>
    </dgm:pt>
    <dgm:pt modelId="{417A4459-7F7C-43CE-9EC6-0B6583F1C3BB}" type="pres">
      <dgm:prSet presAssocID="{CBB50D64-65A5-49C2-86C6-791E897C1B25}" presName="parentText" presStyleLbl="node1" presStyleIdx="1" presStyleCnt="2">
        <dgm:presLayoutVars>
          <dgm:chMax val="0"/>
          <dgm:bulletEnabled val="1"/>
        </dgm:presLayoutVars>
      </dgm:prSet>
      <dgm:spPr/>
    </dgm:pt>
  </dgm:ptLst>
  <dgm:cxnLst>
    <dgm:cxn modelId="{5B14731F-3B6E-42CF-B113-4908FEF26DDF}" srcId="{A7CC78DE-CA85-4829-A537-D4207D8D5BF6}" destId="{AE8D28C3-01C7-4955-8253-EE1D5D1A8993}" srcOrd="0" destOrd="0" parTransId="{4AF36EAD-FBDA-4AC1-8C6B-6BA592BD3DC9}" sibTransId="{4B7D6F2B-052D-40C8-87ED-4C74B5FA42FB}"/>
    <dgm:cxn modelId="{378BBE22-A0DE-4BF0-9C91-EB345686FB2A}" type="presOf" srcId="{CBB50D64-65A5-49C2-86C6-791E897C1B25}" destId="{417A4459-7F7C-43CE-9EC6-0B6583F1C3BB}" srcOrd="0" destOrd="0" presId="urn:microsoft.com/office/officeart/2005/8/layout/vList2"/>
    <dgm:cxn modelId="{F6B1BBB8-960F-4D41-91A4-34FDA2E0A95B}" type="presOf" srcId="{AE8D28C3-01C7-4955-8253-EE1D5D1A8993}" destId="{468296A9-AB8C-4389-BDB1-6509572DF6E9}" srcOrd="0" destOrd="0" presId="urn:microsoft.com/office/officeart/2005/8/layout/vList2"/>
    <dgm:cxn modelId="{30408EBF-38E8-4F57-8C9B-4E3F5C2A9241}" srcId="{A7CC78DE-CA85-4829-A537-D4207D8D5BF6}" destId="{CBB50D64-65A5-49C2-86C6-791E897C1B25}" srcOrd="1" destOrd="0" parTransId="{A61A2ADE-EC1D-463C-971C-8057606B68B7}" sibTransId="{7FB0BCD8-FD1C-4D5B-B285-42DE376440D4}"/>
    <dgm:cxn modelId="{F0EC96EB-942B-4191-8007-7734DD17D35C}" type="presOf" srcId="{A7CC78DE-CA85-4829-A537-D4207D8D5BF6}" destId="{C25BCBC6-29C9-41C1-A307-9C332BEE8C38}" srcOrd="0" destOrd="0" presId="urn:microsoft.com/office/officeart/2005/8/layout/vList2"/>
    <dgm:cxn modelId="{83CF23CA-238E-4C9C-9FEF-6DF52401F61E}" type="presParOf" srcId="{C25BCBC6-29C9-41C1-A307-9C332BEE8C38}" destId="{468296A9-AB8C-4389-BDB1-6509572DF6E9}" srcOrd="0" destOrd="0" presId="urn:microsoft.com/office/officeart/2005/8/layout/vList2"/>
    <dgm:cxn modelId="{0ECBAA81-AFE1-4060-92DA-2DAF12DF0AFA}" type="presParOf" srcId="{C25BCBC6-29C9-41C1-A307-9C332BEE8C38}" destId="{F63C454B-7CCD-4D2D-A5B4-06C41247ED53}" srcOrd="1" destOrd="0" presId="urn:microsoft.com/office/officeart/2005/8/layout/vList2"/>
    <dgm:cxn modelId="{2F63862F-6B70-4272-9D08-7F8ECCC786D0}" type="presParOf" srcId="{C25BCBC6-29C9-41C1-A307-9C332BEE8C38}" destId="{417A4459-7F7C-43CE-9EC6-0B6583F1C3BB}" srcOrd="2"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770503B-7D57-411B-A4C8-69CA351C538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FA8FE06-0FD4-4A10-9B96-C66198BE16E0}">
      <dgm:prSet/>
      <dgm:spPr/>
      <dgm:t>
        <a:bodyPr/>
        <a:lstStyle/>
        <a:p>
          <a:r>
            <a:rPr lang="en-US" dirty="0"/>
            <a:t>When borrowers die, heirs may sell house or pay off lesser of loan balance or 95% of house value. Otherwise, house will be sold at foreclosure sale.</a:t>
          </a:r>
        </a:p>
      </dgm:t>
    </dgm:pt>
    <dgm:pt modelId="{20B1281E-6636-4B36-B15D-499C37AA1EA8}" type="parTrans" cxnId="{E7D647FC-EF9E-439F-8213-EE4BA913E243}">
      <dgm:prSet/>
      <dgm:spPr/>
      <dgm:t>
        <a:bodyPr/>
        <a:lstStyle/>
        <a:p>
          <a:endParaRPr lang="en-US"/>
        </a:p>
      </dgm:t>
    </dgm:pt>
    <dgm:pt modelId="{0F7A54AA-B114-4380-9775-6F8E0F02F1AF}" type="sibTrans" cxnId="{E7D647FC-EF9E-439F-8213-EE4BA913E243}">
      <dgm:prSet/>
      <dgm:spPr/>
      <dgm:t>
        <a:bodyPr/>
        <a:lstStyle/>
        <a:p>
          <a:endParaRPr lang="en-US"/>
        </a:p>
      </dgm:t>
    </dgm:pt>
    <dgm:pt modelId="{BEDD69BA-B725-4978-B6B7-AC8AC12D27EF}">
      <dgm:prSet/>
      <dgm:spPr/>
      <dgm:t>
        <a:bodyPr/>
        <a:lstStyle/>
        <a:p>
          <a:r>
            <a:rPr lang="en-US"/>
            <a:t>Reverse mortgage may mean no equity in house for heirs.</a:t>
          </a:r>
        </a:p>
      </dgm:t>
    </dgm:pt>
    <dgm:pt modelId="{492A5028-1EAB-4BC9-A933-1143C4DBDB64}" type="parTrans" cxnId="{885BAA8E-CCAD-441B-9052-ED7B1A18E42C}">
      <dgm:prSet/>
      <dgm:spPr/>
      <dgm:t>
        <a:bodyPr/>
        <a:lstStyle/>
        <a:p>
          <a:endParaRPr lang="en-US"/>
        </a:p>
      </dgm:t>
    </dgm:pt>
    <dgm:pt modelId="{F6F64525-C69B-4C71-A16E-001D03FA2DBB}" type="sibTrans" cxnId="{885BAA8E-CCAD-441B-9052-ED7B1A18E42C}">
      <dgm:prSet/>
      <dgm:spPr/>
      <dgm:t>
        <a:bodyPr/>
        <a:lstStyle/>
        <a:p>
          <a:endParaRPr lang="en-US"/>
        </a:p>
      </dgm:t>
    </dgm:pt>
    <dgm:pt modelId="{60CF76FB-934C-4798-9DDD-C6EE50DDBAAC}">
      <dgm:prSet/>
      <dgm:spPr/>
      <dgm:t>
        <a:bodyPr/>
        <a:lstStyle/>
        <a:p>
          <a:r>
            <a:rPr lang="en-US" dirty="0"/>
            <a:t>Non-borrower spouse listed in reverse mortgage since 2014 will be able to stay but not borrow further.</a:t>
          </a:r>
        </a:p>
      </dgm:t>
    </dgm:pt>
    <dgm:pt modelId="{611CBF12-2536-4CDD-83AB-08E36322F028}" type="parTrans" cxnId="{12EA71F0-9777-430F-A649-648F2BCF89BD}">
      <dgm:prSet/>
      <dgm:spPr/>
      <dgm:t>
        <a:bodyPr/>
        <a:lstStyle/>
        <a:p>
          <a:endParaRPr lang="en-US"/>
        </a:p>
      </dgm:t>
    </dgm:pt>
    <dgm:pt modelId="{498F24F7-6D06-4BBF-9B9D-B0FC1B7D726A}" type="sibTrans" cxnId="{12EA71F0-9777-430F-A649-648F2BCF89BD}">
      <dgm:prSet/>
      <dgm:spPr/>
      <dgm:t>
        <a:bodyPr/>
        <a:lstStyle/>
        <a:p>
          <a:endParaRPr lang="en-US"/>
        </a:p>
      </dgm:t>
    </dgm:pt>
    <dgm:pt modelId="{514947E9-C086-41C3-BC6A-A37442BB6D9D}">
      <dgm:prSet/>
      <dgm:spPr/>
      <dgm:t>
        <a:bodyPr/>
        <a:lstStyle/>
        <a:p>
          <a:r>
            <a:rPr lang="en-US"/>
            <a:t>Other non-borrower relatives living in house will have no rights.</a:t>
          </a:r>
        </a:p>
      </dgm:t>
    </dgm:pt>
    <dgm:pt modelId="{0B199F3F-0F8A-47E0-BA12-0D150C24A4CE}" type="parTrans" cxnId="{B714BEAE-6FEF-44ED-83C9-EB86463EF288}">
      <dgm:prSet/>
      <dgm:spPr/>
      <dgm:t>
        <a:bodyPr/>
        <a:lstStyle/>
        <a:p>
          <a:endParaRPr lang="en-US"/>
        </a:p>
      </dgm:t>
    </dgm:pt>
    <dgm:pt modelId="{72E47CF0-3FD6-4C54-9B4F-71ADE3C77306}" type="sibTrans" cxnId="{B714BEAE-6FEF-44ED-83C9-EB86463EF288}">
      <dgm:prSet/>
      <dgm:spPr/>
      <dgm:t>
        <a:bodyPr/>
        <a:lstStyle/>
        <a:p>
          <a:endParaRPr lang="en-US"/>
        </a:p>
      </dgm:t>
    </dgm:pt>
    <dgm:pt modelId="{8C9F444B-8009-4A08-B9D2-7C89EFD858EA}" type="pres">
      <dgm:prSet presAssocID="{7770503B-7D57-411B-A4C8-69CA351C5380}" presName="root" presStyleCnt="0">
        <dgm:presLayoutVars>
          <dgm:dir/>
          <dgm:resizeHandles val="exact"/>
        </dgm:presLayoutVars>
      </dgm:prSet>
      <dgm:spPr/>
    </dgm:pt>
    <dgm:pt modelId="{D3C257A1-E38F-4585-8BCF-C9CE04750488}" type="pres">
      <dgm:prSet presAssocID="{FFA8FE06-0FD4-4A10-9B96-C66198BE16E0}" presName="compNode" presStyleCnt="0"/>
      <dgm:spPr/>
    </dgm:pt>
    <dgm:pt modelId="{6DC431C8-CA15-41D1-9B10-C336CB738A0F}" type="pres">
      <dgm:prSet presAssocID="{FFA8FE06-0FD4-4A10-9B96-C66198BE16E0}" presName="bgRect" presStyleLbl="bgShp" presStyleIdx="0" presStyleCnt="4"/>
      <dgm:spPr/>
    </dgm:pt>
    <dgm:pt modelId="{72299DC2-01A3-4ABC-A52F-115A3FEE9A18}" type="pres">
      <dgm:prSet presAssocID="{FFA8FE06-0FD4-4A10-9B96-C66198BE16E0}"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use"/>
        </a:ext>
      </dgm:extLst>
    </dgm:pt>
    <dgm:pt modelId="{D4B65729-8BEF-4757-9E1A-B9128B473C02}" type="pres">
      <dgm:prSet presAssocID="{FFA8FE06-0FD4-4A10-9B96-C66198BE16E0}" presName="spaceRect" presStyleCnt="0"/>
      <dgm:spPr/>
    </dgm:pt>
    <dgm:pt modelId="{5F43C1B0-E1A9-48C0-9678-68085B571FE6}" type="pres">
      <dgm:prSet presAssocID="{FFA8FE06-0FD4-4A10-9B96-C66198BE16E0}" presName="parTx" presStyleLbl="revTx" presStyleIdx="0" presStyleCnt="4">
        <dgm:presLayoutVars>
          <dgm:chMax val="0"/>
          <dgm:chPref val="0"/>
        </dgm:presLayoutVars>
      </dgm:prSet>
      <dgm:spPr/>
    </dgm:pt>
    <dgm:pt modelId="{AC0EB297-15D7-4EDA-8027-C187F1198F76}" type="pres">
      <dgm:prSet presAssocID="{0F7A54AA-B114-4380-9775-6F8E0F02F1AF}" presName="sibTrans" presStyleCnt="0"/>
      <dgm:spPr/>
    </dgm:pt>
    <dgm:pt modelId="{473EC681-2E3A-479B-ACD2-A3BAA13309EB}" type="pres">
      <dgm:prSet presAssocID="{BEDD69BA-B725-4978-B6B7-AC8AC12D27EF}" presName="compNode" presStyleCnt="0"/>
      <dgm:spPr/>
    </dgm:pt>
    <dgm:pt modelId="{DF97C30B-27A2-47A6-9A9D-EC5A12080E4D}" type="pres">
      <dgm:prSet presAssocID="{BEDD69BA-B725-4978-B6B7-AC8AC12D27EF}" presName="bgRect" presStyleLbl="bgShp" presStyleIdx="1" presStyleCnt="4"/>
      <dgm:spPr/>
    </dgm:pt>
    <dgm:pt modelId="{B2A9C9F2-6244-4B27-87C3-EB9524C2FF4C}" type="pres">
      <dgm:prSet presAssocID="{BEDD69BA-B725-4978-B6B7-AC8AC12D27E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burban scene"/>
        </a:ext>
      </dgm:extLst>
    </dgm:pt>
    <dgm:pt modelId="{9143A014-6BB9-4F49-BA85-CE7244DE3015}" type="pres">
      <dgm:prSet presAssocID="{BEDD69BA-B725-4978-B6B7-AC8AC12D27EF}" presName="spaceRect" presStyleCnt="0"/>
      <dgm:spPr/>
    </dgm:pt>
    <dgm:pt modelId="{BF97AE7C-FB1E-42AF-A690-A48E69676DFD}" type="pres">
      <dgm:prSet presAssocID="{BEDD69BA-B725-4978-B6B7-AC8AC12D27EF}" presName="parTx" presStyleLbl="revTx" presStyleIdx="1" presStyleCnt="4">
        <dgm:presLayoutVars>
          <dgm:chMax val="0"/>
          <dgm:chPref val="0"/>
        </dgm:presLayoutVars>
      </dgm:prSet>
      <dgm:spPr/>
    </dgm:pt>
    <dgm:pt modelId="{753764B5-7591-427D-97E3-CB62D919D7EF}" type="pres">
      <dgm:prSet presAssocID="{F6F64525-C69B-4C71-A16E-001D03FA2DBB}" presName="sibTrans" presStyleCnt="0"/>
      <dgm:spPr/>
    </dgm:pt>
    <dgm:pt modelId="{F746CFE0-1776-4C96-ABF5-C58B4B512CEE}" type="pres">
      <dgm:prSet presAssocID="{60CF76FB-934C-4798-9DDD-C6EE50DDBAAC}" presName="compNode" presStyleCnt="0"/>
      <dgm:spPr/>
    </dgm:pt>
    <dgm:pt modelId="{CE9507DF-55F4-4728-A075-AFE71CFA5A29}" type="pres">
      <dgm:prSet presAssocID="{60CF76FB-934C-4798-9DDD-C6EE50DDBAAC}" presName="bgRect" presStyleLbl="bgShp" presStyleIdx="2" presStyleCnt="4"/>
      <dgm:spPr/>
    </dgm:pt>
    <dgm:pt modelId="{A0176CDE-C1CA-4ACA-A493-3616405BB9A6}" type="pres">
      <dgm:prSet presAssocID="{60CF76FB-934C-4798-9DDD-C6EE50DDBAA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llar"/>
        </a:ext>
      </dgm:extLst>
    </dgm:pt>
    <dgm:pt modelId="{C0FAD9FE-FE2F-495F-8F31-FBF26F154243}" type="pres">
      <dgm:prSet presAssocID="{60CF76FB-934C-4798-9DDD-C6EE50DDBAAC}" presName="spaceRect" presStyleCnt="0"/>
      <dgm:spPr/>
    </dgm:pt>
    <dgm:pt modelId="{401E4541-FE8A-426C-B5E7-94CD6B5798A3}" type="pres">
      <dgm:prSet presAssocID="{60CF76FB-934C-4798-9DDD-C6EE50DDBAAC}" presName="parTx" presStyleLbl="revTx" presStyleIdx="2" presStyleCnt="4">
        <dgm:presLayoutVars>
          <dgm:chMax val="0"/>
          <dgm:chPref val="0"/>
        </dgm:presLayoutVars>
      </dgm:prSet>
      <dgm:spPr/>
    </dgm:pt>
    <dgm:pt modelId="{6C51E26B-C39C-472A-8177-D9EE9F032DCE}" type="pres">
      <dgm:prSet presAssocID="{498F24F7-6D06-4BBF-9B9D-B0FC1B7D726A}" presName="sibTrans" presStyleCnt="0"/>
      <dgm:spPr/>
    </dgm:pt>
    <dgm:pt modelId="{576FA61D-1EDC-47DA-859D-898C9AB37657}" type="pres">
      <dgm:prSet presAssocID="{514947E9-C086-41C3-BC6A-A37442BB6D9D}" presName="compNode" presStyleCnt="0"/>
      <dgm:spPr/>
    </dgm:pt>
    <dgm:pt modelId="{A6EEA9DF-0822-4D4E-8DF1-E11BE93B6168}" type="pres">
      <dgm:prSet presAssocID="{514947E9-C086-41C3-BC6A-A37442BB6D9D}" presName="bgRect" presStyleLbl="bgShp" presStyleIdx="3" presStyleCnt="4"/>
      <dgm:spPr/>
    </dgm:pt>
    <dgm:pt modelId="{3A90C74A-0704-49FC-BB74-99B2E8928466}" type="pres">
      <dgm:prSet presAssocID="{514947E9-C086-41C3-BC6A-A37442BB6D9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Forbidden"/>
        </a:ext>
      </dgm:extLst>
    </dgm:pt>
    <dgm:pt modelId="{36AD5A35-4FA4-4768-BD9C-E9A7637DF110}" type="pres">
      <dgm:prSet presAssocID="{514947E9-C086-41C3-BC6A-A37442BB6D9D}" presName="spaceRect" presStyleCnt="0"/>
      <dgm:spPr/>
    </dgm:pt>
    <dgm:pt modelId="{BA16C2BC-E4B2-4E50-80D9-DE9441F3CB1C}" type="pres">
      <dgm:prSet presAssocID="{514947E9-C086-41C3-BC6A-A37442BB6D9D}" presName="parTx" presStyleLbl="revTx" presStyleIdx="3" presStyleCnt="4">
        <dgm:presLayoutVars>
          <dgm:chMax val="0"/>
          <dgm:chPref val="0"/>
        </dgm:presLayoutVars>
      </dgm:prSet>
      <dgm:spPr/>
    </dgm:pt>
  </dgm:ptLst>
  <dgm:cxnLst>
    <dgm:cxn modelId="{B342D812-28D4-49CD-A69C-8FFC64B3F89C}" type="presOf" srcId="{514947E9-C086-41C3-BC6A-A37442BB6D9D}" destId="{BA16C2BC-E4B2-4E50-80D9-DE9441F3CB1C}" srcOrd="0" destOrd="0" presId="urn:microsoft.com/office/officeart/2018/2/layout/IconVerticalSolidList"/>
    <dgm:cxn modelId="{6A5EBF80-93E7-4687-9332-481F1A807F20}" type="presOf" srcId="{7770503B-7D57-411B-A4C8-69CA351C5380}" destId="{8C9F444B-8009-4A08-B9D2-7C89EFD858EA}" srcOrd="0" destOrd="0" presId="urn:microsoft.com/office/officeart/2018/2/layout/IconVerticalSolidList"/>
    <dgm:cxn modelId="{1E888E81-773F-4A79-AC90-4105684B0DCE}" type="presOf" srcId="{BEDD69BA-B725-4978-B6B7-AC8AC12D27EF}" destId="{BF97AE7C-FB1E-42AF-A690-A48E69676DFD}" srcOrd="0" destOrd="0" presId="urn:microsoft.com/office/officeart/2018/2/layout/IconVerticalSolidList"/>
    <dgm:cxn modelId="{5FB2BE88-E594-4476-A3D4-E777FB813322}" type="presOf" srcId="{FFA8FE06-0FD4-4A10-9B96-C66198BE16E0}" destId="{5F43C1B0-E1A9-48C0-9678-68085B571FE6}" srcOrd="0" destOrd="0" presId="urn:microsoft.com/office/officeart/2018/2/layout/IconVerticalSolidList"/>
    <dgm:cxn modelId="{885BAA8E-CCAD-441B-9052-ED7B1A18E42C}" srcId="{7770503B-7D57-411B-A4C8-69CA351C5380}" destId="{BEDD69BA-B725-4978-B6B7-AC8AC12D27EF}" srcOrd="1" destOrd="0" parTransId="{492A5028-1EAB-4BC9-A933-1143C4DBDB64}" sibTransId="{F6F64525-C69B-4C71-A16E-001D03FA2DBB}"/>
    <dgm:cxn modelId="{2DD3C4AB-FDF6-4ABB-8314-F0C73A74EDF0}" type="presOf" srcId="{60CF76FB-934C-4798-9DDD-C6EE50DDBAAC}" destId="{401E4541-FE8A-426C-B5E7-94CD6B5798A3}" srcOrd="0" destOrd="0" presId="urn:microsoft.com/office/officeart/2018/2/layout/IconVerticalSolidList"/>
    <dgm:cxn modelId="{B714BEAE-6FEF-44ED-83C9-EB86463EF288}" srcId="{7770503B-7D57-411B-A4C8-69CA351C5380}" destId="{514947E9-C086-41C3-BC6A-A37442BB6D9D}" srcOrd="3" destOrd="0" parTransId="{0B199F3F-0F8A-47E0-BA12-0D150C24A4CE}" sibTransId="{72E47CF0-3FD6-4C54-9B4F-71ADE3C77306}"/>
    <dgm:cxn modelId="{12EA71F0-9777-430F-A649-648F2BCF89BD}" srcId="{7770503B-7D57-411B-A4C8-69CA351C5380}" destId="{60CF76FB-934C-4798-9DDD-C6EE50DDBAAC}" srcOrd="2" destOrd="0" parTransId="{611CBF12-2536-4CDD-83AB-08E36322F028}" sibTransId="{498F24F7-6D06-4BBF-9B9D-B0FC1B7D726A}"/>
    <dgm:cxn modelId="{E7D647FC-EF9E-439F-8213-EE4BA913E243}" srcId="{7770503B-7D57-411B-A4C8-69CA351C5380}" destId="{FFA8FE06-0FD4-4A10-9B96-C66198BE16E0}" srcOrd="0" destOrd="0" parTransId="{20B1281E-6636-4B36-B15D-499C37AA1EA8}" sibTransId="{0F7A54AA-B114-4380-9775-6F8E0F02F1AF}"/>
    <dgm:cxn modelId="{AB70A41D-0377-40D4-9D4C-B56B4631923F}" type="presParOf" srcId="{8C9F444B-8009-4A08-B9D2-7C89EFD858EA}" destId="{D3C257A1-E38F-4585-8BCF-C9CE04750488}" srcOrd="0" destOrd="0" presId="urn:microsoft.com/office/officeart/2018/2/layout/IconVerticalSolidList"/>
    <dgm:cxn modelId="{93E015D3-5D33-40B9-996D-DFA15871D71D}" type="presParOf" srcId="{D3C257A1-E38F-4585-8BCF-C9CE04750488}" destId="{6DC431C8-CA15-41D1-9B10-C336CB738A0F}" srcOrd="0" destOrd="0" presId="urn:microsoft.com/office/officeart/2018/2/layout/IconVerticalSolidList"/>
    <dgm:cxn modelId="{E52FE32D-873B-442B-B217-3590BC5C49C8}" type="presParOf" srcId="{D3C257A1-E38F-4585-8BCF-C9CE04750488}" destId="{72299DC2-01A3-4ABC-A52F-115A3FEE9A18}" srcOrd="1" destOrd="0" presId="urn:microsoft.com/office/officeart/2018/2/layout/IconVerticalSolidList"/>
    <dgm:cxn modelId="{09F35DDB-C2EB-4BDF-94A1-7CA079D9F137}" type="presParOf" srcId="{D3C257A1-E38F-4585-8BCF-C9CE04750488}" destId="{D4B65729-8BEF-4757-9E1A-B9128B473C02}" srcOrd="2" destOrd="0" presId="urn:microsoft.com/office/officeart/2018/2/layout/IconVerticalSolidList"/>
    <dgm:cxn modelId="{D1ACAAF7-B902-4DAF-9CE9-1F6DA425B4C6}" type="presParOf" srcId="{D3C257A1-E38F-4585-8BCF-C9CE04750488}" destId="{5F43C1B0-E1A9-48C0-9678-68085B571FE6}" srcOrd="3" destOrd="0" presId="urn:microsoft.com/office/officeart/2018/2/layout/IconVerticalSolidList"/>
    <dgm:cxn modelId="{740410D2-2B94-4D35-8D85-A4EC3D6B045F}" type="presParOf" srcId="{8C9F444B-8009-4A08-B9D2-7C89EFD858EA}" destId="{AC0EB297-15D7-4EDA-8027-C187F1198F76}" srcOrd="1" destOrd="0" presId="urn:microsoft.com/office/officeart/2018/2/layout/IconVerticalSolidList"/>
    <dgm:cxn modelId="{1F6D3C56-856E-4D78-AC78-9D8F1DE2C8BF}" type="presParOf" srcId="{8C9F444B-8009-4A08-B9D2-7C89EFD858EA}" destId="{473EC681-2E3A-479B-ACD2-A3BAA13309EB}" srcOrd="2" destOrd="0" presId="urn:microsoft.com/office/officeart/2018/2/layout/IconVerticalSolidList"/>
    <dgm:cxn modelId="{F6B5113D-812D-49A7-90B6-64E52D957868}" type="presParOf" srcId="{473EC681-2E3A-479B-ACD2-A3BAA13309EB}" destId="{DF97C30B-27A2-47A6-9A9D-EC5A12080E4D}" srcOrd="0" destOrd="0" presId="urn:microsoft.com/office/officeart/2018/2/layout/IconVerticalSolidList"/>
    <dgm:cxn modelId="{A96859D9-1963-4C34-806E-ED2F342E36CD}" type="presParOf" srcId="{473EC681-2E3A-479B-ACD2-A3BAA13309EB}" destId="{B2A9C9F2-6244-4B27-87C3-EB9524C2FF4C}" srcOrd="1" destOrd="0" presId="urn:microsoft.com/office/officeart/2018/2/layout/IconVerticalSolidList"/>
    <dgm:cxn modelId="{CBD7F75D-C41B-4147-9A8D-DF2064A1B9EA}" type="presParOf" srcId="{473EC681-2E3A-479B-ACD2-A3BAA13309EB}" destId="{9143A014-6BB9-4F49-BA85-CE7244DE3015}" srcOrd="2" destOrd="0" presId="urn:microsoft.com/office/officeart/2018/2/layout/IconVerticalSolidList"/>
    <dgm:cxn modelId="{43398A1A-F61B-4E4B-8EB1-67D81E5B73D9}" type="presParOf" srcId="{473EC681-2E3A-479B-ACD2-A3BAA13309EB}" destId="{BF97AE7C-FB1E-42AF-A690-A48E69676DFD}" srcOrd="3" destOrd="0" presId="urn:microsoft.com/office/officeart/2018/2/layout/IconVerticalSolidList"/>
    <dgm:cxn modelId="{F76448D3-5472-4C82-BA05-64FE7E99CFD5}" type="presParOf" srcId="{8C9F444B-8009-4A08-B9D2-7C89EFD858EA}" destId="{753764B5-7591-427D-97E3-CB62D919D7EF}" srcOrd="3" destOrd="0" presId="urn:microsoft.com/office/officeart/2018/2/layout/IconVerticalSolidList"/>
    <dgm:cxn modelId="{4FA4EF4C-3F78-491E-8611-20F1EE3F4FD4}" type="presParOf" srcId="{8C9F444B-8009-4A08-B9D2-7C89EFD858EA}" destId="{F746CFE0-1776-4C96-ABF5-C58B4B512CEE}" srcOrd="4" destOrd="0" presId="urn:microsoft.com/office/officeart/2018/2/layout/IconVerticalSolidList"/>
    <dgm:cxn modelId="{D0E121EC-FA8C-48AF-B74D-58CF7B870F51}" type="presParOf" srcId="{F746CFE0-1776-4C96-ABF5-C58B4B512CEE}" destId="{CE9507DF-55F4-4728-A075-AFE71CFA5A29}" srcOrd="0" destOrd="0" presId="urn:microsoft.com/office/officeart/2018/2/layout/IconVerticalSolidList"/>
    <dgm:cxn modelId="{ABE49F88-9783-4749-A07A-1C91E3D1B206}" type="presParOf" srcId="{F746CFE0-1776-4C96-ABF5-C58B4B512CEE}" destId="{A0176CDE-C1CA-4ACA-A493-3616405BB9A6}" srcOrd="1" destOrd="0" presId="urn:microsoft.com/office/officeart/2018/2/layout/IconVerticalSolidList"/>
    <dgm:cxn modelId="{5A64D3F5-6A40-4696-8AEC-CABDB55E5352}" type="presParOf" srcId="{F746CFE0-1776-4C96-ABF5-C58B4B512CEE}" destId="{C0FAD9FE-FE2F-495F-8F31-FBF26F154243}" srcOrd="2" destOrd="0" presId="urn:microsoft.com/office/officeart/2018/2/layout/IconVerticalSolidList"/>
    <dgm:cxn modelId="{7CADFA36-6AC0-4F92-BF0C-D449E9499699}" type="presParOf" srcId="{F746CFE0-1776-4C96-ABF5-C58B4B512CEE}" destId="{401E4541-FE8A-426C-B5E7-94CD6B5798A3}" srcOrd="3" destOrd="0" presId="urn:microsoft.com/office/officeart/2018/2/layout/IconVerticalSolidList"/>
    <dgm:cxn modelId="{FB8D0423-E702-4ED0-BA34-218066B6B1DC}" type="presParOf" srcId="{8C9F444B-8009-4A08-B9D2-7C89EFD858EA}" destId="{6C51E26B-C39C-472A-8177-D9EE9F032DCE}" srcOrd="5" destOrd="0" presId="urn:microsoft.com/office/officeart/2018/2/layout/IconVerticalSolidList"/>
    <dgm:cxn modelId="{C303EACF-31FF-4670-8AAA-CD8B9220A7CB}" type="presParOf" srcId="{8C9F444B-8009-4A08-B9D2-7C89EFD858EA}" destId="{576FA61D-1EDC-47DA-859D-898C9AB37657}" srcOrd="6" destOrd="0" presId="urn:microsoft.com/office/officeart/2018/2/layout/IconVerticalSolidList"/>
    <dgm:cxn modelId="{995A648D-E5E4-47F5-AF97-3E0E9BFD98C9}" type="presParOf" srcId="{576FA61D-1EDC-47DA-859D-898C9AB37657}" destId="{A6EEA9DF-0822-4D4E-8DF1-E11BE93B6168}" srcOrd="0" destOrd="0" presId="urn:microsoft.com/office/officeart/2018/2/layout/IconVerticalSolidList"/>
    <dgm:cxn modelId="{69653153-0A96-407B-B342-F3E599AA5F5B}" type="presParOf" srcId="{576FA61D-1EDC-47DA-859D-898C9AB37657}" destId="{3A90C74A-0704-49FC-BB74-99B2E8928466}" srcOrd="1" destOrd="0" presId="urn:microsoft.com/office/officeart/2018/2/layout/IconVerticalSolidList"/>
    <dgm:cxn modelId="{87AE449A-227A-437D-9A03-32C2C9239AFF}" type="presParOf" srcId="{576FA61D-1EDC-47DA-859D-898C9AB37657}" destId="{36AD5A35-4FA4-4768-BD9C-E9A7637DF110}" srcOrd="2" destOrd="0" presId="urn:microsoft.com/office/officeart/2018/2/layout/IconVerticalSolidList"/>
    <dgm:cxn modelId="{CE3F9046-4429-4D12-8CAC-4825B352448A}" type="presParOf" srcId="{576FA61D-1EDC-47DA-859D-898C9AB37657}" destId="{BA16C2BC-E4B2-4E50-80D9-DE9441F3CB1C}"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ECB7DE5-C4BF-4496-9017-42E990D184A4}"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C1088E00-FF32-4015-B791-1AD6766DD916}">
      <dgm:prSet/>
      <dgm:spPr/>
      <dgm:t>
        <a:bodyPr/>
        <a:lstStyle/>
        <a:p>
          <a:r>
            <a:rPr lang="en-US"/>
            <a:t>Watch out for:</a:t>
          </a:r>
        </a:p>
      </dgm:t>
    </dgm:pt>
    <dgm:pt modelId="{2A8A3D90-45D0-4181-9BC0-382D256065FA}" type="parTrans" cxnId="{25218080-65B5-42C4-A9CC-00ACE4B7A9D7}">
      <dgm:prSet/>
      <dgm:spPr/>
      <dgm:t>
        <a:bodyPr/>
        <a:lstStyle/>
        <a:p>
          <a:endParaRPr lang="en-US"/>
        </a:p>
      </dgm:t>
    </dgm:pt>
    <dgm:pt modelId="{C1253888-3DF2-441B-9592-82963820B0FC}" type="sibTrans" cxnId="{25218080-65B5-42C4-A9CC-00ACE4B7A9D7}">
      <dgm:prSet/>
      <dgm:spPr/>
      <dgm:t>
        <a:bodyPr/>
        <a:lstStyle/>
        <a:p>
          <a:endParaRPr lang="en-US"/>
        </a:p>
      </dgm:t>
    </dgm:pt>
    <dgm:pt modelId="{4EB6A95F-DE0E-405F-861F-A3EE3651FFD8}">
      <dgm:prSet/>
      <dgm:spPr/>
      <dgm:t>
        <a:bodyPr/>
        <a:lstStyle/>
        <a:p>
          <a:r>
            <a:rPr lang="en-US"/>
            <a:t>Home-improvement contractors connected to brokers talk homeowners into reverse mortgages to pay for unneeded or poorly done work.</a:t>
          </a:r>
        </a:p>
      </dgm:t>
    </dgm:pt>
    <dgm:pt modelId="{D0C67733-AE02-4C92-9716-A55C79398904}" type="parTrans" cxnId="{A38F52C8-FE68-49AD-A35D-E792D99DCBBB}">
      <dgm:prSet/>
      <dgm:spPr/>
      <dgm:t>
        <a:bodyPr/>
        <a:lstStyle/>
        <a:p>
          <a:endParaRPr lang="en-US"/>
        </a:p>
      </dgm:t>
    </dgm:pt>
    <dgm:pt modelId="{5B90817A-E502-4A60-A5E6-EE6555ED6CD2}" type="sibTrans" cxnId="{A38F52C8-FE68-49AD-A35D-E792D99DCBBB}">
      <dgm:prSet/>
      <dgm:spPr/>
      <dgm:t>
        <a:bodyPr/>
        <a:lstStyle/>
        <a:p>
          <a:endParaRPr lang="en-US"/>
        </a:p>
      </dgm:t>
    </dgm:pt>
    <dgm:pt modelId="{6AFF33BA-F207-40A0-A89D-1EAFE277DCF5}">
      <dgm:prSet/>
      <dgm:spPr/>
      <dgm:t>
        <a:bodyPr/>
        <a:lstStyle/>
        <a:p>
          <a:r>
            <a:rPr lang="en-US" dirty="0"/>
            <a:t>Insurance salespeople and financial planners sell expensive annuities financed by reverse mortgages.</a:t>
          </a:r>
        </a:p>
      </dgm:t>
    </dgm:pt>
    <dgm:pt modelId="{7F395E5C-4F92-4E05-BED5-FE06FB54B396}" type="parTrans" cxnId="{F836625E-AB1D-448B-96D2-39B8A5337751}">
      <dgm:prSet/>
      <dgm:spPr/>
      <dgm:t>
        <a:bodyPr/>
        <a:lstStyle/>
        <a:p>
          <a:endParaRPr lang="en-US"/>
        </a:p>
      </dgm:t>
    </dgm:pt>
    <dgm:pt modelId="{DF808140-33E7-4140-85AA-80B57ABF248F}" type="sibTrans" cxnId="{F836625E-AB1D-448B-96D2-39B8A5337751}">
      <dgm:prSet/>
      <dgm:spPr/>
      <dgm:t>
        <a:bodyPr/>
        <a:lstStyle/>
        <a:p>
          <a:endParaRPr lang="en-US"/>
        </a:p>
      </dgm:t>
    </dgm:pt>
    <dgm:pt modelId="{811E6328-F431-4B33-B56B-AB0605BA11E7}">
      <dgm:prSet/>
      <dgm:spPr/>
      <dgm:t>
        <a:bodyPr/>
        <a:lstStyle/>
        <a:p>
          <a:r>
            <a:rPr lang="en-US"/>
            <a:t>Realtors talk buyers into reverse mortgages to flip houses.</a:t>
          </a:r>
        </a:p>
      </dgm:t>
    </dgm:pt>
    <dgm:pt modelId="{20E1168A-13F5-44A7-A84B-C97DA21DC958}" type="parTrans" cxnId="{3304DBA4-113C-4A6C-A74B-266DB1F501C5}">
      <dgm:prSet/>
      <dgm:spPr/>
      <dgm:t>
        <a:bodyPr/>
        <a:lstStyle/>
        <a:p>
          <a:endParaRPr lang="en-US"/>
        </a:p>
      </dgm:t>
    </dgm:pt>
    <dgm:pt modelId="{DA16D423-A97A-4680-AD28-48511657DE64}" type="sibTrans" cxnId="{3304DBA4-113C-4A6C-A74B-266DB1F501C5}">
      <dgm:prSet/>
      <dgm:spPr/>
      <dgm:t>
        <a:bodyPr/>
        <a:lstStyle/>
        <a:p>
          <a:endParaRPr lang="en-US"/>
        </a:p>
      </dgm:t>
    </dgm:pt>
    <dgm:pt modelId="{2AFAFB25-1E42-45FC-AE5E-9C1F4E1BC666}" type="pres">
      <dgm:prSet presAssocID="{5ECB7DE5-C4BF-4496-9017-42E990D184A4}" presName="vert0" presStyleCnt="0">
        <dgm:presLayoutVars>
          <dgm:dir/>
          <dgm:animOne val="branch"/>
          <dgm:animLvl val="lvl"/>
        </dgm:presLayoutVars>
      </dgm:prSet>
      <dgm:spPr/>
    </dgm:pt>
    <dgm:pt modelId="{241EE9F7-2EED-4322-A321-5E9BA981D566}" type="pres">
      <dgm:prSet presAssocID="{C1088E00-FF32-4015-B791-1AD6766DD916}" presName="thickLine" presStyleLbl="alignNode1" presStyleIdx="0" presStyleCnt="1"/>
      <dgm:spPr/>
    </dgm:pt>
    <dgm:pt modelId="{9C123461-4AC9-496F-850A-E703CC92B516}" type="pres">
      <dgm:prSet presAssocID="{C1088E00-FF32-4015-B791-1AD6766DD916}" presName="horz1" presStyleCnt="0"/>
      <dgm:spPr/>
    </dgm:pt>
    <dgm:pt modelId="{51321FC9-9828-4B16-9FA4-AA4139BEC255}" type="pres">
      <dgm:prSet presAssocID="{C1088E00-FF32-4015-B791-1AD6766DD916}" presName="tx1" presStyleLbl="revTx" presStyleIdx="0" presStyleCnt="4"/>
      <dgm:spPr/>
    </dgm:pt>
    <dgm:pt modelId="{1C23FC9F-6E21-4D5B-BE56-E6572F11BEE7}" type="pres">
      <dgm:prSet presAssocID="{C1088E00-FF32-4015-B791-1AD6766DD916}" presName="vert1" presStyleCnt="0"/>
      <dgm:spPr/>
    </dgm:pt>
    <dgm:pt modelId="{D9F4B416-63EC-400A-A559-8B9660390C4A}" type="pres">
      <dgm:prSet presAssocID="{4EB6A95F-DE0E-405F-861F-A3EE3651FFD8}" presName="vertSpace2a" presStyleCnt="0"/>
      <dgm:spPr/>
    </dgm:pt>
    <dgm:pt modelId="{C2D994C0-E175-4CE5-A022-71B5F287ABC0}" type="pres">
      <dgm:prSet presAssocID="{4EB6A95F-DE0E-405F-861F-A3EE3651FFD8}" presName="horz2" presStyleCnt="0"/>
      <dgm:spPr/>
    </dgm:pt>
    <dgm:pt modelId="{939DB444-ADC3-4D41-8557-00AB5897F2A8}" type="pres">
      <dgm:prSet presAssocID="{4EB6A95F-DE0E-405F-861F-A3EE3651FFD8}" presName="horzSpace2" presStyleCnt="0"/>
      <dgm:spPr/>
    </dgm:pt>
    <dgm:pt modelId="{27CB3ADD-111B-4382-889D-2DB124044FA2}" type="pres">
      <dgm:prSet presAssocID="{4EB6A95F-DE0E-405F-861F-A3EE3651FFD8}" presName="tx2" presStyleLbl="revTx" presStyleIdx="1" presStyleCnt="4"/>
      <dgm:spPr/>
    </dgm:pt>
    <dgm:pt modelId="{E915E31F-FFB2-4EA5-BF8D-AE65CEACD559}" type="pres">
      <dgm:prSet presAssocID="{4EB6A95F-DE0E-405F-861F-A3EE3651FFD8}" presName="vert2" presStyleCnt="0"/>
      <dgm:spPr/>
    </dgm:pt>
    <dgm:pt modelId="{90AC3226-922F-4B4C-94D3-8A8585938606}" type="pres">
      <dgm:prSet presAssocID="{4EB6A95F-DE0E-405F-861F-A3EE3651FFD8}" presName="thinLine2b" presStyleLbl="callout" presStyleIdx="0" presStyleCnt="3"/>
      <dgm:spPr/>
    </dgm:pt>
    <dgm:pt modelId="{35EE1A6E-F8B3-49A3-A822-553E72BD76A6}" type="pres">
      <dgm:prSet presAssocID="{4EB6A95F-DE0E-405F-861F-A3EE3651FFD8}" presName="vertSpace2b" presStyleCnt="0"/>
      <dgm:spPr/>
    </dgm:pt>
    <dgm:pt modelId="{FB679367-7B93-41DD-B126-4B9B6A2974E8}" type="pres">
      <dgm:prSet presAssocID="{6AFF33BA-F207-40A0-A89D-1EAFE277DCF5}" presName="horz2" presStyleCnt="0"/>
      <dgm:spPr/>
    </dgm:pt>
    <dgm:pt modelId="{723B33E0-7557-420E-8EA9-B426B8412C31}" type="pres">
      <dgm:prSet presAssocID="{6AFF33BA-F207-40A0-A89D-1EAFE277DCF5}" presName="horzSpace2" presStyleCnt="0"/>
      <dgm:spPr/>
    </dgm:pt>
    <dgm:pt modelId="{4422BD3F-B906-42A9-88A8-6C2AF7B9887F}" type="pres">
      <dgm:prSet presAssocID="{6AFF33BA-F207-40A0-A89D-1EAFE277DCF5}" presName="tx2" presStyleLbl="revTx" presStyleIdx="2" presStyleCnt="4"/>
      <dgm:spPr/>
    </dgm:pt>
    <dgm:pt modelId="{74AB4ABC-AC45-4BAD-A548-89D344D3147D}" type="pres">
      <dgm:prSet presAssocID="{6AFF33BA-F207-40A0-A89D-1EAFE277DCF5}" presName="vert2" presStyleCnt="0"/>
      <dgm:spPr/>
    </dgm:pt>
    <dgm:pt modelId="{F6488DFB-AA07-4F23-A3C3-00EDD3272285}" type="pres">
      <dgm:prSet presAssocID="{6AFF33BA-F207-40A0-A89D-1EAFE277DCF5}" presName="thinLine2b" presStyleLbl="callout" presStyleIdx="1" presStyleCnt="3"/>
      <dgm:spPr/>
    </dgm:pt>
    <dgm:pt modelId="{60FAA5EF-BCFA-400E-8125-C0C64BB451C3}" type="pres">
      <dgm:prSet presAssocID="{6AFF33BA-F207-40A0-A89D-1EAFE277DCF5}" presName="vertSpace2b" presStyleCnt="0"/>
      <dgm:spPr/>
    </dgm:pt>
    <dgm:pt modelId="{FE27C7A3-15B6-46EB-83D9-67761D080C20}" type="pres">
      <dgm:prSet presAssocID="{811E6328-F431-4B33-B56B-AB0605BA11E7}" presName="horz2" presStyleCnt="0"/>
      <dgm:spPr/>
    </dgm:pt>
    <dgm:pt modelId="{55F3A0A7-CCD8-4FC7-814D-0390BE1EE70C}" type="pres">
      <dgm:prSet presAssocID="{811E6328-F431-4B33-B56B-AB0605BA11E7}" presName="horzSpace2" presStyleCnt="0"/>
      <dgm:spPr/>
    </dgm:pt>
    <dgm:pt modelId="{0A244B3B-33BE-47D5-8CDA-D582CD2DCEFF}" type="pres">
      <dgm:prSet presAssocID="{811E6328-F431-4B33-B56B-AB0605BA11E7}" presName="tx2" presStyleLbl="revTx" presStyleIdx="3" presStyleCnt="4"/>
      <dgm:spPr/>
    </dgm:pt>
    <dgm:pt modelId="{FED96D5A-F338-48BE-A3A1-15E2BEBA0CC8}" type="pres">
      <dgm:prSet presAssocID="{811E6328-F431-4B33-B56B-AB0605BA11E7}" presName="vert2" presStyleCnt="0"/>
      <dgm:spPr/>
    </dgm:pt>
    <dgm:pt modelId="{EA7E2419-3631-4FA1-82F4-617C05CEC3A0}" type="pres">
      <dgm:prSet presAssocID="{811E6328-F431-4B33-B56B-AB0605BA11E7}" presName="thinLine2b" presStyleLbl="callout" presStyleIdx="2" presStyleCnt="3"/>
      <dgm:spPr/>
    </dgm:pt>
    <dgm:pt modelId="{9BFC6022-A842-4642-A0EF-B910337254E2}" type="pres">
      <dgm:prSet presAssocID="{811E6328-F431-4B33-B56B-AB0605BA11E7}" presName="vertSpace2b" presStyleCnt="0"/>
      <dgm:spPr/>
    </dgm:pt>
  </dgm:ptLst>
  <dgm:cxnLst>
    <dgm:cxn modelId="{F836625E-AB1D-448B-96D2-39B8A5337751}" srcId="{C1088E00-FF32-4015-B791-1AD6766DD916}" destId="{6AFF33BA-F207-40A0-A89D-1EAFE277DCF5}" srcOrd="1" destOrd="0" parTransId="{7F395E5C-4F92-4E05-BED5-FE06FB54B396}" sibTransId="{DF808140-33E7-4140-85AA-80B57ABF248F}"/>
    <dgm:cxn modelId="{25218080-65B5-42C4-A9CC-00ACE4B7A9D7}" srcId="{5ECB7DE5-C4BF-4496-9017-42E990D184A4}" destId="{C1088E00-FF32-4015-B791-1AD6766DD916}" srcOrd="0" destOrd="0" parTransId="{2A8A3D90-45D0-4181-9BC0-382D256065FA}" sibTransId="{C1253888-3DF2-441B-9592-82963820B0FC}"/>
    <dgm:cxn modelId="{E6216EA0-205F-4E74-9F85-1D42697C116A}" type="presOf" srcId="{5ECB7DE5-C4BF-4496-9017-42E990D184A4}" destId="{2AFAFB25-1E42-45FC-AE5E-9C1F4E1BC666}" srcOrd="0" destOrd="0" presId="urn:microsoft.com/office/officeart/2008/layout/LinedList"/>
    <dgm:cxn modelId="{3304DBA4-113C-4A6C-A74B-266DB1F501C5}" srcId="{C1088E00-FF32-4015-B791-1AD6766DD916}" destId="{811E6328-F431-4B33-B56B-AB0605BA11E7}" srcOrd="2" destOrd="0" parTransId="{20E1168A-13F5-44A7-A84B-C97DA21DC958}" sibTransId="{DA16D423-A97A-4680-AD28-48511657DE64}"/>
    <dgm:cxn modelId="{1C76A7AC-DEED-41B7-9B74-669677A0ACE9}" type="presOf" srcId="{6AFF33BA-F207-40A0-A89D-1EAFE277DCF5}" destId="{4422BD3F-B906-42A9-88A8-6C2AF7B9887F}" srcOrd="0" destOrd="0" presId="urn:microsoft.com/office/officeart/2008/layout/LinedList"/>
    <dgm:cxn modelId="{078889BC-04F2-4C93-8B70-56E8AFC86997}" type="presOf" srcId="{811E6328-F431-4B33-B56B-AB0605BA11E7}" destId="{0A244B3B-33BE-47D5-8CDA-D582CD2DCEFF}" srcOrd="0" destOrd="0" presId="urn:microsoft.com/office/officeart/2008/layout/LinedList"/>
    <dgm:cxn modelId="{A38F52C8-FE68-49AD-A35D-E792D99DCBBB}" srcId="{C1088E00-FF32-4015-B791-1AD6766DD916}" destId="{4EB6A95F-DE0E-405F-861F-A3EE3651FFD8}" srcOrd="0" destOrd="0" parTransId="{D0C67733-AE02-4C92-9716-A55C79398904}" sibTransId="{5B90817A-E502-4A60-A5E6-EE6555ED6CD2}"/>
    <dgm:cxn modelId="{9CE3ECC9-94BA-4221-B102-747B6CC5A822}" type="presOf" srcId="{C1088E00-FF32-4015-B791-1AD6766DD916}" destId="{51321FC9-9828-4B16-9FA4-AA4139BEC255}" srcOrd="0" destOrd="0" presId="urn:microsoft.com/office/officeart/2008/layout/LinedList"/>
    <dgm:cxn modelId="{D858A2E6-1A2B-499A-A55D-76E9076FD825}" type="presOf" srcId="{4EB6A95F-DE0E-405F-861F-A3EE3651FFD8}" destId="{27CB3ADD-111B-4382-889D-2DB124044FA2}" srcOrd="0" destOrd="0" presId="urn:microsoft.com/office/officeart/2008/layout/LinedList"/>
    <dgm:cxn modelId="{C60C0977-C376-47C2-8F0B-EA163523A580}" type="presParOf" srcId="{2AFAFB25-1E42-45FC-AE5E-9C1F4E1BC666}" destId="{241EE9F7-2EED-4322-A321-5E9BA981D566}" srcOrd="0" destOrd="0" presId="urn:microsoft.com/office/officeart/2008/layout/LinedList"/>
    <dgm:cxn modelId="{C26B0AB2-2962-4D6D-A7D2-22B69BD0168D}" type="presParOf" srcId="{2AFAFB25-1E42-45FC-AE5E-9C1F4E1BC666}" destId="{9C123461-4AC9-496F-850A-E703CC92B516}" srcOrd="1" destOrd="0" presId="urn:microsoft.com/office/officeart/2008/layout/LinedList"/>
    <dgm:cxn modelId="{DE67AF09-889E-4406-AA5E-B70CD56A60D5}" type="presParOf" srcId="{9C123461-4AC9-496F-850A-E703CC92B516}" destId="{51321FC9-9828-4B16-9FA4-AA4139BEC255}" srcOrd="0" destOrd="0" presId="urn:microsoft.com/office/officeart/2008/layout/LinedList"/>
    <dgm:cxn modelId="{8454EC25-4C04-48F1-9EBA-45B1B4C439E2}" type="presParOf" srcId="{9C123461-4AC9-496F-850A-E703CC92B516}" destId="{1C23FC9F-6E21-4D5B-BE56-E6572F11BEE7}" srcOrd="1" destOrd="0" presId="urn:microsoft.com/office/officeart/2008/layout/LinedList"/>
    <dgm:cxn modelId="{48E43279-614C-4561-AAC6-5AB01A22F5EA}" type="presParOf" srcId="{1C23FC9F-6E21-4D5B-BE56-E6572F11BEE7}" destId="{D9F4B416-63EC-400A-A559-8B9660390C4A}" srcOrd="0" destOrd="0" presId="urn:microsoft.com/office/officeart/2008/layout/LinedList"/>
    <dgm:cxn modelId="{547C0711-1414-4956-890B-374CFFE5175C}" type="presParOf" srcId="{1C23FC9F-6E21-4D5B-BE56-E6572F11BEE7}" destId="{C2D994C0-E175-4CE5-A022-71B5F287ABC0}" srcOrd="1" destOrd="0" presId="urn:microsoft.com/office/officeart/2008/layout/LinedList"/>
    <dgm:cxn modelId="{5AFF8B71-10C3-4A1A-89E0-299C7E6ADA71}" type="presParOf" srcId="{C2D994C0-E175-4CE5-A022-71B5F287ABC0}" destId="{939DB444-ADC3-4D41-8557-00AB5897F2A8}" srcOrd="0" destOrd="0" presId="urn:microsoft.com/office/officeart/2008/layout/LinedList"/>
    <dgm:cxn modelId="{1789C2D2-7FC0-4FCB-B4CD-FF95E3802D62}" type="presParOf" srcId="{C2D994C0-E175-4CE5-A022-71B5F287ABC0}" destId="{27CB3ADD-111B-4382-889D-2DB124044FA2}" srcOrd="1" destOrd="0" presId="urn:microsoft.com/office/officeart/2008/layout/LinedList"/>
    <dgm:cxn modelId="{051E61F6-3E0E-41E0-A00E-26F3B0EC3CA7}" type="presParOf" srcId="{C2D994C0-E175-4CE5-A022-71B5F287ABC0}" destId="{E915E31F-FFB2-4EA5-BF8D-AE65CEACD559}" srcOrd="2" destOrd="0" presId="urn:microsoft.com/office/officeart/2008/layout/LinedList"/>
    <dgm:cxn modelId="{4D5DB9AF-9B7B-48C7-BAB0-919DD5370E42}" type="presParOf" srcId="{1C23FC9F-6E21-4D5B-BE56-E6572F11BEE7}" destId="{90AC3226-922F-4B4C-94D3-8A8585938606}" srcOrd="2" destOrd="0" presId="urn:microsoft.com/office/officeart/2008/layout/LinedList"/>
    <dgm:cxn modelId="{FF27B838-EB94-43EA-9B9D-A3D99FFE0FB7}" type="presParOf" srcId="{1C23FC9F-6E21-4D5B-BE56-E6572F11BEE7}" destId="{35EE1A6E-F8B3-49A3-A822-553E72BD76A6}" srcOrd="3" destOrd="0" presId="urn:microsoft.com/office/officeart/2008/layout/LinedList"/>
    <dgm:cxn modelId="{37C7939E-A086-41FC-8C93-376A5D865E00}" type="presParOf" srcId="{1C23FC9F-6E21-4D5B-BE56-E6572F11BEE7}" destId="{FB679367-7B93-41DD-B126-4B9B6A2974E8}" srcOrd="4" destOrd="0" presId="urn:microsoft.com/office/officeart/2008/layout/LinedList"/>
    <dgm:cxn modelId="{390664CF-D3A6-4C87-A8EB-2E6F1CC3472D}" type="presParOf" srcId="{FB679367-7B93-41DD-B126-4B9B6A2974E8}" destId="{723B33E0-7557-420E-8EA9-B426B8412C31}" srcOrd="0" destOrd="0" presId="urn:microsoft.com/office/officeart/2008/layout/LinedList"/>
    <dgm:cxn modelId="{7CACC857-1AF1-4F7C-9690-8ECDC12DB728}" type="presParOf" srcId="{FB679367-7B93-41DD-B126-4B9B6A2974E8}" destId="{4422BD3F-B906-42A9-88A8-6C2AF7B9887F}" srcOrd="1" destOrd="0" presId="urn:microsoft.com/office/officeart/2008/layout/LinedList"/>
    <dgm:cxn modelId="{79D166EC-6533-46F5-8D20-36B6A8FBF9F6}" type="presParOf" srcId="{FB679367-7B93-41DD-B126-4B9B6A2974E8}" destId="{74AB4ABC-AC45-4BAD-A548-89D344D3147D}" srcOrd="2" destOrd="0" presId="urn:microsoft.com/office/officeart/2008/layout/LinedList"/>
    <dgm:cxn modelId="{A9FD60A3-9D7E-4489-BF4B-410DE92EF604}" type="presParOf" srcId="{1C23FC9F-6E21-4D5B-BE56-E6572F11BEE7}" destId="{F6488DFB-AA07-4F23-A3C3-00EDD3272285}" srcOrd="5" destOrd="0" presId="urn:microsoft.com/office/officeart/2008/layout/LinedList"/>
    <dgm:cxn modelId="{8CB7017B-FBDF-4CFE-B9A6-91BB04554C58}" type="presParOf" srcId="{1C23FC9F-6E21-4D5B-BE56-E6572F11BEE7}" destId="{60FAA5EF-BCFA-400E-8125-C0C64BB451C3}" srcOrd="6" destOrd="0" presId="urn:microsoft.com/office/officeart/2008/layout/LinedList"/>
    <dgm:cxn modelId="{0E5410A8-F1DB-47E6-97DB-F7F7DAA13DAC}" type="presParOf" srcId="{1C23FC9F-6E21-4D5B-BE56-E6572F11BEE7}" destId="{FE27C7A3-15B6-46EB-83D9-67761D080C20}" srcOrd="7" destOrd="0" presId="urn:microsoft.com/office/officeart/2008/layout/LinedList"/>
    <dgm:cxn modelId="{A7601A2C-56E2-46BC-BCF9-C2E2A7B283EC}" type="presParOf" srcId="{FE27C7A3-15B6-46EB-83D9-67761D080C20}" destId="{55F3A0A7-CCD8-4FC7-814D-0390BE1EE70C}" srcOrd="0" destOrd="0" presId="urn:microsoft.com/office/officeart/2008/layout/LinedList"/>
    <dgm:cxn modelId="{924CE1CB-07DD-4EFE-9FE8-1B05F26730DF}" type="presParOf" srcId="{FE27C7A3-15B6-46EB-83D9-67761D080C20}" destId="{0A244B3B-33BE-47D5-8CDA-D582CD2DCEFF}" srcOrd="1" destOrd="0" presId="urn:microsoft.com/office/officeart/2008/layout/LinedList"/>
    <dgm:cxn modelId="{474BBC15-383C-4945-BA56-08593277DEAF}" type="presParOf" srcId="{FE27C7A3-15B6-46EB-83D9-67761D080C20}" destId="{FED96D5A-F338-48BE-A3A1-15E2BEBA0CC8}" srcOrd="2" destOrd="0" presId="urn:microsoft.com/office/officeart/2008/layout/LinedList"/>
    <dgm:cxn modelId="{843D7DFC-EC30-48BF-843B-1BDCF499314D}" type="presParOf" srcId="{1C23FC9F-6E21-4D5B-BE56-E6572F11BEE7}" destId="{EA7E2419-3631-4FA1-82F4-617C05CEC3A0}" srcOrd="8" destOrd="0" presId="urn:microsoft.com/office/officeart/2008/layout/LinedList"/>
    <dgm:cxn modelId="{DDF5224A-79B8-4D31-9019-49E5DF9EA24F}" type="presParOf" srcId="{1C23FC9F-6E21-4D5B-BE56-E6572F11BEE7}" destId="{9BFC6022-A842-4642-A0EF-B910337254E2}" srcOrd="9" destOrd="0" presId="urn:microsoft.com/office/officeart/2008/layout/Lin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6C59BBC-D464-4A90-B854-3EB754DD8454}" type="doc">
      <dgm:prSet loTypeId="urn:microsoft.com/office/officeart/2005/8/layout/matrix3" loCatId="matrix" qsTypeId="urn:microsoft.com/office/officeart/2005/8/quickstyle/simple4" qsCatId="simple" csTypeId="urn:microsoft.com/office/officeart/2005/8/colors/colorful2" csCatId="colorful" phldr="1"/>
      <dgm:spPr/>
      <dgm:t>
        <a:bodyPr/>
        <a:lstStyle/>
        <a:p>
          <a:endParaRPr lang="en-US"/>
        </a:p>
      </dgm:t>
    </dgm:pt>
    <dgm:pt modelId="{E2B55F83-46C9-4563-BEE2-929DFCB447A9}">
      <dgm:prSet/>
      <dgm:spPr/>
      <dgm:t>
        <a:bodyPr/>
        <a:lstStyle/>
        <a:p>
          <a:r>
            <a:rPr lang="en-US"/>
            <a:t>Sale of house and downsizing.</a:t>
          </a:r>
        </a:p>
      </dgm:t>
    </dgm:pt>
    <dgm:pt modelId="{71631A28-CB9C-4065-ACB4-710AB5B1C3D0}" type="parTrans" cxnId="{6BA4054A-FE9A-43B5-9695-262964A9CBDC}">
      <dgm:prSet/>
      <dgm:spPr/>
      <dgm:t>
        <a:bodyPr/>
        <a:lstStyle/>
        <a:p>
          <a:endParaRPr lang="en-US"/>
        </a:p>
      </dgm:t>
    </dgm:pt>
    <dgm:pt modelId="{3349A9FE-2F77-4066-A750-06A7B7367E48}" type="sibTrans" cxnId="{6BA4054A-FE9A-43B5-9695-262964A9CBDC}">
      <dgm:prSet/>
      <dgm:spPr/>
      <dgm:t>
        <a:bodyPr/>
        <a:lstStyle/>
        <a:p>
          <a:endParaRPr lang="en-US"/>
        </a:p>
      </dgm:t>
    </dgm:pt>
    <dgm:pt modelId="{FB63EAC9-6A5E-431F-96A6-D94AB63E5D1E}">
      <dgm:prSet/>
      <dgm:spPr/>
      <dgm:t>
        <a:bodyPr/>
        <a:lstStyle/>
        <a:p>
          <a:r>
            <a:rPr lang="en-US" dirty="0"/>
            <a:t>Refi of current mortgage or added line of credit.</a:t>
          </a:r>
        </a:p>
      </dgm:t>
    </dgm:pt>
    <dgm:pt modelId="{FB3129B2-8C8C-458D-A1C9-2BBEEF505AA8}" type="parTrans" cxnId="{027021FD-1727-4C6A-9317-9DB8211352B2}">
      <dgm:prSet/>
      <dgm:spPr/>
      <dgm:t>
        <a:bodyPr/>
        <a:lstStyle/>
        <a:p>
          <a:endParaRPr lang="en-US"/>
        </a:p>
      </dgm:t>
    </dgm:pt>
    <dgm:pt modelId="{4833043D-22CE-4D24-9136-8D811337531F}" type="sibTrans" cxnId="{027021FD-1727-4C6A-9317-9DB8211352B2}">
      <dgm:prSet/>
      <dgm:spPr/>
      <dgm:t>
        <a:bodyPr/>
        <a:lstStyle/>
        <a:p>
          <a:endParaRPr lang="en-US"/>
        </a:p>
      </dgm:t>
    </dgm:pt>
    <dgm:pt modelId="{7D0136A5-004A-4A7B-9992-2EC83238233B}">
      <dgm:prSet/>
      <dgm:spPr/>
      <dgm:t>
        <a:bodyPr/>
        <a:lstStyle/>
        <a:p>
          <a:r>
            <a:rPr lang="en-US"/>
            <a:t>Negotiating outstanding debts, or exploring bankruptcy.</a:t>
          </a:r>
        </a:p>
      </dgm:t>
    </dgm:pt>
    <dgm:pt modelId="{2B1C532D-14EC-4B43-BF25-5C2C5E8BAF5E}" type="parTrans" cxnId="{9605F6A5-B103-447F-83E9-AADBED3B8C94}">
      <dgm:prSet/>
      <dgm:spPr/>
      <dgm:t>
        <a:bodyPr/>
        <a:lstStyle/>
        <a:p>
          <a:endParaRPr lang="en-US"/>
        </a:p>
      </dgm:t>
    </dgm:pt>
    <dgm:pt modelId="{F0501984-5931-46B1-BDB4-85B6027D4626}" type="sibTrans" cxnId="{9605F6A5-B103-447F-83E9-AADBED3B8C94}">
      <dgm:prSet/>
      <dgm:spPr/>
      <dgm:t>
        <a:bodyPr/>
        <a:lstStyle/>
        <a:p>
          <a:endParaRPr lang="en-US"/>
        </a:p>
      </dgm:t>
    </dgm:pt>
    <dgm:pt modelId="{9B6701E5-710C-4048-84EF-ADFF1E65D3BC}">
      <dgm:prSet/>
      <dgm:spPr/>
      <dgm:t>
        <a:bodyPr/>
        <a:lstStyle/>
        <a:p>
          <a:r>
            <a:rPr lang="en-US"/>
            <a:t>Loans from family members, including family reverse mortgage.</a:t>
          </a:r>
        </a:p>
      </dgm:t>
    </dgm:pt>
    <dgm:pt modelId="{6D41EE52-B95F-4CE3-8E8D-F11BC3ADDAC7}" type="parTrans" cxnId="{081095C8-27C3-43D6-B26D-FF5BEE88FEC8}">
      <dgm:prSet/>
      <dgm:spPr/>
      <dgm:t>
        <a:bodyPr/>
        <a:lstStyle/>
        <a:p>
          <a:endParaRPr lang="en-US"/>
        </a:p>
      </dgm:t>
    </dgm:pt>
    <dgm:pt modelId="{AB1694D5-8A42-4F65-AFD7-66ABCA6C1AB0}" type="sibTrans" cxnId="{081095C8-27C3-43D6-B26D-FF5BEE88FEC8}">
      <dgm:prSet/>
      <dgm:spPr/>
      <dgm:t>
        <a:bodyPr/>
        <a:lstStyle/>
        <a:p>
          <a:endParaRPr lang="en-US"/>
        </a:p>
      </dgm:t>
    </dgm:pt>
    <dgm:pt modelId="{75500138-47A9-4E53-A5A3-BB9C3F4F9F5B}" type="pres">
      <dgm:prSet presAssocID="{A6C59BBC-D464-4A90-B854-3EB754DD8454}" presName="matrix" presStyleCnt="0">
        <dgm:presLayoutVars>
          <dgm:chMax val="1"/>
          <dgm:dir/>
          <dgm:resizeHandles val="exact"/>
        </dgm:presLayoutVars>
      </dgm:prSet>
      <dgm:spPr/>
    </dgm:pt>
    <dgm:pt modelId="{CFC69D20-653B-4340-AD1F-1AFCFC74A12D}" type="pres">
      <dgm:prSet presAssocID="{A6C59BBC-D464-4A90-B854-3EB754DD8454}" presName="diamond" presStyleLbl="bgShp" presStyleIdx="0" presStyleCnt="1"/>
      <dgm:spPr/>
    </dgm:pt>
    <dgm:pt modelId="{80B9CFF5-15F1-4CF8-ADA8-33B6453FB86A}" type="pres">
      <dgm:prSet presAssocID="{A6C59BBC-D464-4A90-B854-3EB754DD8454}" presName="quad1" presStyleLbl="node1" presStyleIdx="0" presStyleCnt="4">
        <dgm:presLayoutVars>
          <dgm:chMax val="0"/>
          <dgm:chPref val="0"/>
          <dgm:bulletEnabled val="1"/>
        </dgm:presLayoutVars>
      </dgm:prSet>
      <dgm:spPr/>
    </dgm:pt>
    <dgm:pt modelId="{68C66C12-03CF-459A-8E6A-3CDDC54CBF27}" type="pres">
      <dgm:prSet presAssocID="{A6C59BBC-D464-4A90-B854-3EB754DD8454}" presName="quad2" presStyleLbl="node1" presStyleIdx="1" presStyleCnt="4">
        <dgm:presLayoutVars>
          <dgm:chMax val="0"/>
          <dgm:chPref val="0"/>
          <dgm:bulletEnabled val="1"/>
        </dgm:presLayoutVars>
      </dgm:prSet>
      <dgm:spPr/>
    </dgm:pt>
    <dgm:pt modelId="{1D66D21B-7198-477A-8A11-859DBFF0012F}" type="pres">
      <dgm:prSet presAssocID="{A6C59BBC-D464-4A90-B854-3EB754DD8454}" presName="quad3" presStyleLbl="node1" presStyleIdx="2" presStyleCnt="4">
        <dgm:presLayoutVars>
          <dgm:chMax val="0"/>
          <dgm:chPref val="0"/>
          <dgm:bulletEnabled val="1"/>
        </dgm:presLayoutVars>
      </dgm:prSet>
      <dgm:spPr/>
    </dgm:pt>
    <dgm:pt modelId="{5FEEB073-029E-444D-8E52-341423B32BA0}" type="pres">
      <dgm:prSet presAssocID="{A6C59BBC-D464-4A90-B854-3EB754DD8454}" presName="quad4" presStyleLbl="node1" presStyleIdx="3" presStyleCnt="4">
        <dgm:presLayoutVars>
          <dgm:chMax val="0"/>
          <dgm:chPref val="0"/>
          <dgm:bulletEnabled val="1"/>
        </dgm:presLayoutVars>
      </dgm:prSet>
      <dgm:spPr/>
    </dgm:pt>
  </dgm:ptLst>
  <dgm:cxnLst>
    <dgm:cxn modelId="{9C536034-B271-4299-B869-BE3DE3A2EE65}" type="presOf" srcId="{E2B55F83-46C9-4563-BEE2-929DFCB447A9}" destId="{80B9CFF5-15F1-4CF8-ADA8-33B6453FB86A}" srcOrd="0" destOrd="0" presId="urn:microsoft.com/office/officeart/2005/8/layout/matrix3"/>
    <dgm:cxn modelId="{1E8F5A36-5332-44EF-AC1E-3DD576253F01}" type="presOf" srcId="{9B6701E5-710C-4048-84EF-ADFF1E65D3BC}" destId="{5FEEB073-029E-444D-8E52-341423B32BA0}" srcOrd="0" destOrd="0" presId="urn:microsoft.com/office/officeart/2005/8/layout/matrix3"/>
    <dgm:cxn modelId="{6BA4054A-FE9A-43B5-9695-262964A9CBDC}" srcId="{A6C59BBC-D464-4A90-B854-3EB754DD8454}" destId="{E2B55F83-46C9-4563-BEE2-929DFCB447A9}" srcOrd="0" destOrd="0" parTransId="{71631A28-CB9C-4065-ACB4-710AB5B1C3D0}" sibTransId="{3349A9FE-2F77-4066-A750-06A7B7367E48}"/>
    <dgm:cxn modelId="{9605F6A5-B103-447F-83E9-AADBED3B8C94}" srcId="{A6C59BBC-D464-4A90-B854-3EB754DD8454}" destId="{7D0136A5-004A-4A7B-9992-2EC83238233B}" srcOrd="2" destOrd="0" parTransId="{2B1C532D-14EC-4B43-BF25-5C2C5E8BAF5E}" sibTransId="{F0501984-5931-46B1-BDB4-85B6027D4626}"/>
    <dgm:cxn modelId="{E1FEEFC7-D052-4B66-BA9E-7C1989CF714E}" type="presOf" srcId="{A6C59BBC-D464-4A90-B854-3EB754DD8454}" destId="{75500138-47A9-4E53-A5A3-BB9C3F4F9F5B}" srcOrd="0" destOrd="0" presId="urn:microsoft.com/office/officeart/2005/8/layout/matrix3"/>
    <dgm:cxn modelId="{081095C8-27C3-43D6-B26D-FF5BEE88FEC8}" srcId="{A6C59BBC-D464-4A90-B854-3EB754DD8454}" destId="{9B6701E5-710C-4048-84EF-ADFF1E65D3BC}" srcOrd="3" destOrd="0" parTransId="{6D41EE52-B95F-4CE3-8E8D-F11BC3ADDAC7}" sibTransId="{AB1694D5-8A42-4F65-AFD7-66ABCA6C1AB0}"/>
    <dgm:cxn modelId="{324ADCCC-C74E-495C-A0AE-793B12B8C0C4}" type="presOf" srcId="{7D0136A5-004A-4A7B-9992-2EC83238233B}" destId="{1D66D21B-7198-477A-8A11-859DBFF0012F}" srcOrd="0" destOrd="0" presId="urn:microsoft.com/office/officeart/2005/8/layout/matrix3"/>
    <dgm:cxn modelId="{793B8DE8-2C37-46C8-93DD-DA35BC3BBB6F}" type="presOf" srcId="{FB63EAC9-6A5E-431F-96A6-D94AB63E5D1E}" destId="{68C66C12-03CF-459A-8E6A-3CDDC54CBF27}" srcOrd="0" destOrd="0" presId="urn:microsoft.com/office/officeart/2005/8/layout/matrix3"/>
    <dgm:cxn modelId="{027021FD-1727-4C6A-9317-9DB8211352B2}" srcId="{A6C59BBC-D464-4A90-B854-3EB754DD8454}" destId="{FB63EAC9-6A5E-431F-96A6-D94AB63E5D1E}" srcOrd="1" destOrd="0" parTransId="{FB3129B2-8C8C-458D-A1C9-2BBEEF505AA8}" sibTransId="{4833043D-22CE-4D24-9136-8D811337531F}"/>
    <dgm:cxn modelId="{BA544D02-41E1-4F0B-B266-7A6FB425A8D8}" type="presParOf" srcId="{75500138-47A9-4E53-A5A3-BB9C3F4F9F5B}" destId="{CFC69D20-653B-4340-AD1F-1AFCFC74A12D}" srcOrd="0" destOrd="0" presId="urn:microsoft.com/office/officeart/2005/8/layout/matrix3"/>
    <dgm:cxn modelId="{BF2EBBB8-2438-44BD-96F4-DB7B344ACEBB}" type="presParOf" srcId="{75500138-47A9-4E53-A5A3-BB9C3F4F9F5B}" destId="{80B9CFF5-15F1-4CF8-ADA8-33B6453FB86A}" srcOrd="1" destOrd="0" presId="urn:microsoft.com/office/officeart/2005/8/layout/matrix3"/>
    <dgm:cxn modelId="{2133AC43-393C-4221-B5D2-5DB65CAF0A3C}" type="presParOf" srcId="{75500138-47A9-4E53-A5A3-BB9C3F4F9F5B}" destId="{68C66C12-03CF-459A-8E6A-3CDDC54CBF27}" srcOrd="2" destOrd="0" presId="urn:microsoft.com/office/officeart/2005/8/layout/matrix3"/>
    <dgm:cxn modelId="{3F915D4E-77A2-4E01-A9A3-41BB48F6BFF4}" type="presParOf" srcId="{75500138-47A9-4E53-A5A3-BB9C3F4F9F5B}" destId="{1D66D21B-7198-477A-8A11-859DBFF0012F}" srcOrd="3" destOrd="0" presId="urn:microsoft.com/office/officeart/2005/8/layout/matrix3"/>
    <dgm:cxn modelId="{25464E1A-E1D4-4F5D-9FA9-9C48A681FAC0}" type="presParOf" srcId="{75500138-47A9-4E53-A5A3-BB9C3F4F9F5B}" destId="{5FEEB073-029E-444D-8E52-341423B32BA0}" srcOrd="4" destOrd="0" presId="urn:microsoft.com/office/officeart/2005/8/layout/matrix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5FC5A1F-E53D-4086-B279-CA4323E5829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F2011F3-891C-4D59-A682-48A9E393BCA4}">
      <dgm:prSet/>
      <dgm:spPr/>
      <dgm:t>
        <a:bodyPr/>
        <a:lstStyle/>
        <a:p>
          <a:r>
            <a:rPr lang="en-US" dirty="0"/>
            <a:t>Pay property taxes timely.</a:t>
          </a:r>
        </a:p>
      </dgm:t>
    </dgm:pt>
    <dgm:pt modelId="{DB19613F-F6B5-4856-B746-0BAD704FEF73}" type="parTrans" cxnId="{D4146961-78C0-465E-965D-5462FF109A0A}">
      <dgm:prSet/>
      <dgm:spPr/>
      <dgm:t>
        <a:bodyPr/>
        <a:lstStyle/>
        <a:p>
          <a:endParaRPr lang="en-US"/>
        </a:p>
      </dgm:t>
    </dgm:pt>
    <dgm:pt modelId="{1ECB266C-A4D1-4B7D-81B5-14DE11360B82}" type="sibTrans" cxnId="{D4146961-78C0-465E-965D-5462FF109A0A}">
      <dgm:prSet/>
      <dgm:spPr/>
      <dgm:t>
        <a:bodyPr/>
        <a:lstStyle/>
        <a:p>
          <a:endParaRPr lang="en-US"/>
        </a:p>
      </dgm:t>
    </dgm:pt>
    <dgm:pt modelId="{3D462ED7-B733-470D-B932-5B918A832852}">
      <dgm:prSet/>
      <dgm:spPr/>
      <dgm:t>
        <a:bodyPr/>
        <a:lstStyle/>
        <a:p>
          <a:r>
            <a:rPr lang="en-US"/>
            <a:t>Keep homeowner’s insurance current.</a:t>
          </a:r>
        </a:p>
      </dgm:t>
    </dgm:pt>
    <dgm:pt modelId="{7C5DD380-E3B2-499A-8BB8-8053F9FA0478}" type="parTrans" cxnId="{133645DE-C21C-49A9-AF05-E219FC2CF2A0}">
      <dgm:prSet/>
      <dgm:spPr/>
      <dgm:t>
        <a:bodyPr/>
        <a:lstStyle/>
        <a:p>
          <a:endParaRPr lang="en-US"/>
        </a:p>
      </dgm:t>
    </dgm:pt>
    <dgm:pt modelId="{9D6808DF-B3BB-4556-AA68-07B81E4D8930}" type="sibTrans" cxnId="{133645DE-C21C-49A9-AF05-E219FC2CF2A0}">
      <dgm:prSet/>
      <dgm:spPr/>
      <dgm:t>
        <a:bodyPr/>
        <a:lstStyle/>
        <a:p>
          <a:endParaRPr lang="en-US"/>
        </a:p>
      </dgm:t>
    </dgm:pt>
    <dgm:pt modelId="{1357E7B9-D28A-4DFB-A919-1EBB836D3033}">
      <dgm:prSet/>
      <dgm:spPr/>
      <dgm:t>
        <a:bodyPr/>
        <a:lstStyle/>
        <a:p>
          <a:r>
            <a:rPr lang="en-US"/>
            <a:t>Keep home in basic repair.</a:t>
          </a:r>
        </a:p>
      </dgm:t>
    </dgm:pt>
    <dgm:pt modelId="{A3AC424F-8BEB-4D04-AF56-03176CC5EDCD}" type="parTrans" cxnId="{A05DE9E8-40B1-4747-8C53-78501B31698F}">
      <dgm:prSet/>
      <dgm:spPr/>
      <dgm:t>
        <a:bodyPr/>
        <a:lstStyle/>
        <a:p>
          <a:endParaRPr lang="en-US"/>
        </a:p>
      </dgm:t>
    </dgm:pt>
    <dgm:pt modelId="{7F7355B5-C149-4DCE-B3F8-6CD6419793E4}" type="sibTrans" cxnId="{A05DE9E8-40B1-4747-8C53-78501B31698F}">
      <dgm:prSet/>
      <dgm:spPr/>
      <dgm:t>
        <a:bodyPr/>
        <a:lstStyle/>
        <a:p>
          <a:endParaRPr lang="en-US"/>
        </a:p>
      </dgm:t>
    </dgm:pt>
    <dgm:pt modelId="{CEBA7166-4E6D-478C-B042-D55B453B43FD}">
      <dgm:prSet/>
      <dgm:spPr/>
      <dgm:t>
        <a:bodyPr/>
        <a:lstStyle/>
        <a:p>
          <a:r>
            <a:rPr lang="en-US" dirty="0"/>
            <a:t>Notify reverse mortgage company of significant damage to house, and insurance claims.</a:t>
          </a:r>
        </a:p>
      </dgm:t>
    </dgm:pt>
    <dgm:pt modelId="{2FC8D526-289C-42BF-8705-45E4C03C8D7F}" type="parTrans" cxnId="{04C25D2D-19C9-4A4F-9134-DA518373B76A}">
      <dgm:prSet/>
      <dgm:spPr/>
      <dgm:t>
        <a:bodyPr/>
        <a:lstStyle/>
        <a:p>
          <a:endParaRPr lang="en-US"/>
        </a:p>
      </dgm:t>
    </dgm:pt>
    <dgm:pt modelId="{F402062D-8BFA-454D-B314-14E419B1608E}" type="sibTrans" cxnId="{04C25D2D-19C9-4A4F-9134-DA518373B76A}">
      <dgm:prSet/>
      <dgm:spPr/>
      <dgm:t>
        <a:bodyPr/>
        <a:lstStyle/>
        <a:p>
          <a:endParaRPr lang="en-US"/>
        </a:p>
      </dgm:t>
    </dgm:pt>
    <dgm:pt modelId="{CD20BA10-677C-42ED-91E6-BC4AF43F573F}">
      <dgm:prSet/>
      <dgm:spPr/>
      <dgm:t>
        <a:bodyPr/>
        <a:lstStyle/>
        <a:p>
          <a:r>
            <a:rPr lang="en-US"/>
            <a:t>Pay close attention to notices from reverse mortgage company.</a:t>
          </a:r>
        </a:p>
      </dgm:t>
    </dgm:pt>
    <dgm:pt modelId="{48A65B34-573D-4057-B627-C672BD5812C9}" type="parTrans" cxnId="{D90721F5-CE34-42C6-BDEE-7FBF9E2D5C1A}">
      <dgm:prSet/>
      <dgm:spPr/>
      <dgm:t>
        <a:bodyPr/>
        <a:lstStyle/>
        <a:p>
          <a:endParaRPr lang="en-US"/>
        </a:p>
      </dgm:t>
    </dgm:pt>
    <dgm:pt modelId="{9FFE34EC-0CB2-4561-89BA-8C74BD307CAA}" type="sibTrans" cxnId="{D90721F5-CE34-42C6-BDEE-7FBF9E2D5C1A}">
      <dgm:prSet/>
      <dgm:spPr/>
      <dgm:t>
        <a:bodyPr/>
        <a:lstStyle/>
        <a:p>
          <a:endParaRPr lang="en-US"/>
        </a:p>
      </dgm:t>
    </dgm:pt>
    <dgm:pt modelId="{F62986B5-C8E1-4940-8F46-2D812BA9B774}">
      <dgm:prSet/>
      <dgm:spPr/>
      <dgm:t>
        <a:bodyPr/>
        <a:lstStyle/>
        <a:p>
          <a:r>
            <a:rPr lang="en-US"/>
            <a:t>Bring notices, questions, concerns to your Legal Services Plan.</a:t>
          </a:r>
        </a:p>
      </dgm:t>
    </dgm:pt>
    <dgm:pt modelId="{C568B807-E782-4C8B-B5B3-B3CA49E6F615}" type="parTrans" cxnId="{BCFFCF23-4E41-4150-AD01-4D2B6C30B524}">
      <dgm:prSet/>
      <dgm:spPr/>
      <dgm:t>
        <a:bodyPr/>
        <a:lstStyle/>
        <a:p>
          <a:endParaRPr lang="en-US"/>
        </a:p>
      </dgm:t>
    </dgm:pt>
    <dgm:pt modelId="{14C24C99-02C6-4604-8CCB-83DFB9F6189C}" type="sibTrans" cxnId="{BCFFCF23-4E41-4150-AD01-4D2B6C30B524}">
      <dgm:prSet/>
      <dgm:spPr/>
      <dgm:t>
        <a:bodyPr/>
        <a:lstStyle/>
        <a:p>
          <a:endParaRPr lang="en-US"/>
        </a:p>
      </dgm:t>
    </dgm:pt>
    <dgm:pt modelId="{ADF1592C-3143-4A7C-A071-0905E0ADC5AD}" type="pres">
      <dgm:prSet presAssocID="{05FC5A1F-E53D-4086-B279-CA4323E5829B}" presName="root" presStyleCnt="0">
        <dgm:presLayoutVars>
          <dgm:dir/>
          <dgm:resizeHandles val="exact"/>
        </dgm:presLayoutVars>
      </dgm:prSet>
      <dgm:spPr/>
    </dgm:pt>
    <dgm:pt modelId="{2F0D77FF-B504-47B7-B5BC-3BCD519DCD93}" type="pres">
      <dgm:prSet presAssocID="{DF2011F3-891C-4D59-A682-48A9E393BCA4}" presName="compNode" presStyleCnt="0"/>
      <dgm:spPr/>
    </dgm:pt>
    <dgm:pt modelId="{BAE6B8FF-CFBF-46CB-B138-1D61687947A2}" type="pres">
      <dgm:prSet presAssocID="{DF2011F3-891C-4D59-A682-48A9E393BCA4}" presName="bgRect" presStyleLbl="bgShp" presStyleIdx="0" presStyleCnt="6"/>
      <dgm:spPr/>
    </dgm:pt>
    <dgm:pt modelId="{2D86C7C8-665B-4771-BCA1-5D12944F9552}" type="pres">
      <dgm:prSet presAssocID="{DF2011F3-891C-4D59-A682-48A9E393BCA4}"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ey"/>
        </a:ext>
      </dgm:extLst>
    </dgm:pt>
    <dgm:pt modelId="{2F0D5866-8D44-41A1-99A4-CFB31F7E4577}" type="pres">
      <dgm:prSet presAssocID="{DF2011F3-891C-4D59-A682-48A9E393BCA4}" presName="spaceRect" presStyleCnt="0"/>
      <dgm:spPr/>
    </dgm:pt>
    <dgm:pt modelId="{BBDABD6D-EAD1-44AB-88EE-E9D71F6CF0FB}" type="pres">
      <dgm:prSet presAssocID="{DF2011F3-891C-4D59-A682-48A9E393BCA4}" presName="parTx" presStyleLbl="revTx" presStyleIdx="0" presStyleCnt="6">
        <dgm:presLayoutVars>
          <dgm:chMax val="0"/>
          <dgm:chPref val="0"/>
        </dgm:presLayoutVars>
      </dgm:prSet>
      <dgm:spPr/>
    </dgm:pt>
    <dgm:pt modelId="{FAE6DC23-BC07-4864-933A-0FA48ACC8B4E}" type="pres">
      <dgm:prSet presAssocID="{1ECB266C-A4D1-4B7D-81B5-14DE11360B82}" presName="sibTrans" presStyleCnt="0"/>
      <dgm:spPr/>
    </dgm:pt>
    <dgm:pt modelId="{56FC96CE-B5EB-4939-BFD5-442B7D2882E5}" type="pres">
      <dgm:prSet presAssocID="{3D462ED7-B733-470D-B932-5B918A832852}" presName="compNode" presStyleCnt="0"/>
      <dgm:spPr/>
    </dgm:pt>
    <dgm:pt modelId="{04BE0834-DA1D-4168-9946-5CFA6EDFFC75}" type="pres">
      <dgm:prSet presAssocID="{3D462ED7-B733-470D-B932-5B918A832852}" presName="bgRect" presStyleLbl="bgShp" presStyleIdx="1" presStyleCnt="6"/>
      <dgm:spPr/>
    </dgm:pt>
    <dgm:pt modelId="{FD6C64D9-9DF6-4F8C-BF4A-9CC39D2FAA06}" type="pres">
      <dgm:prSet presAssocID="{3D462ED7-B733-470D-B932-5B918A832852}"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ouse"/>
        </a:ext>
      </dgm:extLst>
    </dgm:pt>
    <dgm:pt modelId="{F39A2FB1-04F8-4D15-9380-F757C6894CFE}" type="pres">
      <dgm:prSet presAssocID="{3D462ED7-B733-470D-B932-5B918A832852}" presName="spaceRect" presStyleCnt="0"/>
      <dgm:spPr/>
    </dgm:pt>
    <dgm:pt modelId="{D1A8C562-6504-48D7-AABD-E40C6C8F536D}" type="pres">
      <dgm:prSet presAssocID="{3D462ED7-B733-470D-B932-5B918A832852}" presName="parTx" presStyleLbl="revTx" presStyleIdx="1" presStyleCnt="6">
        <dgm:presLayoutVars>
          <dgm:chMax val="0"/>
          <dgm:chPref val="0"/>
        </dgm:presLayoutVars>
      </dgm:prSet>
      <dgm:spPr/>
    </dgm:pt>
    <dgm:pt modelId="{F528B11F-74DB-4A29-871A-368AB8BC284F}" type="pres">
      <dgm:prSet presAssocID="{9D6808DF-B3BB-4556-AA68-07B81E4D8930}" presName="sibTrans" presStyleCnt="0"/>
      <dgm:spPr/>
    </dgm:pt>
    <dgm:pt modelId="{2C92A451-8AEF-43A3-A01A-2677BAFC14B6}" type="pres">
      <dgm:prSet presAssocID="{1357E7B9-D28A-4DFB-A919-1EBB836D3033}" presName="compNode" presStyleCnt="0"/>
      <dgm:spPr/>
    </dgm:pt>
    <dgm:pt modelId="{C9D53990-8672-45AE-BF4B-8D663EB7AD1A}" type="pres">
      <dgm:prSet presAssocID="{1357E7B9-D28A-4DFB-A919-1EBB836D3033}" presName="bgRect" presStyleLbl="bgShp" presStyleIdx="2" presStyleCnt="6"/>
      <dgm:spPr/>
    </dgm:pt>
    <dgm:pt modelId="{55DF26B9-DED8-4B34-B585-860DF04DE1F2}" type="pres">
      <dgm:prSet presAssocID="{1357E7B9-D28A-4DFB-A919-1EBB836D3033}"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ools"/>
        </a:ext>
      </dgm:extLst>
    </dgm:pt>
    <dgm:pt modelId="{7DF23055-3871-462D-B8A7-689267E252CB}" type="pres">
      <dgm:prSet presAssocID="{1357E7B9-D28A-4DFB-A919-1EBB836D3033}" presName="spaceRect" presStyleCnt="0"/>
      <dgm:spPr/>
    </dgm:pt>
    <dgm:pt modelId="{7D45010F-34EA-4703-B6F8-10E225080BFD}" type="pres">
      <dgm:prSet presAssocID="{1357E7B9-D28A-4DFB-A919-1EBB836D3033}" presName="parTx" presStyleLbl="revTx" presStyleIdx="2" presStyleCnt="6">
        <dgm:presLayoutVars>
          <dgm:chMax val="0"/>
          <dgm:chPref val="0"/>
        </dgm:presLayoutVars>
      </dgm:prSet>
      <dgm:spPr/>
    </dgm:pt>
    <dgm:pt modelId="{5FAB118E-1517-4D7B-9AF5-9390BE27EA28}" type="pres">
      <dgm:prSet presAssocID="{7F7355B5-C149-4DCE-B3F8-6CD6419793E4}" presName="sibTrans" presStyleCnt="0"/>
      <dgm:spPr/>
    </dgm:pt>
    <dgm:pt modelId="{06F05C8C-7E2F-4D93-A471-21BF205CC230}" type="pres">
      <dgm:prSet presAssocID="{CEBA7166-4E6D-478C-B042-D55B453B43FD}" presName="compNode" presStyleCnt="0"/>
      <dgm:spPr/>
    </dgm:pt>
    <dgm:pt modelId="{7A70696E-F1DD-45B8-A4A3-306D9B619454}" type="pres">
      <dgm:prSet presAssocID="{CEBA7166-4E6D-478C-B042-D55B453B43FD}" presName="bgRect" presStyleLbl="bgShp" presStyleIdx="3" presStyleCnt="6"/>
      <dgm:spPr/>
    </dgm:pt>
    <dgm:pt modelId="{C1A988EE-A882-40A3-801C-530274B25D6C}" type="pres">
      <dgm:prSet presAssocID="{CEBA7166-4E6D-478C-B042-D55B453B43FD}"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uburban scene"/>
        </a:ext>
      </dgm:extLst>
    </dgm:pt>
    <dgm:pt modelId="{7C1C1689-9137-4221-B586-AB6B33DD7E95}" type="pres">
      <dgm:prSet presAssocID="{CEBA7166-4E6D-478C-B042-D55B453B43FD}" presName="spaceRect" presStyleCnt="0"/>
      <dgm:spPr/>
    </dgm:pt>
    <dgm:pt modelId="{5C6DEBF4-A67A-40D6-912F-B8529E001D6F}" type="pres">
      <dgm:prSet presAssocID="{CEBA7166-4E6D-478C-B042-D55B453B43FD}" presName="parTx" presStyleLbl="revTx" presStyleIdx="3" presStyleCnt="6">
        <dgm:presLayoutVars>
          <dgm:chMax val="0"/>
          <dgm:chPref val="0"/>
        </dgm:presLayoutVars>
      </dgm:prSet>
      <dgm:spPr/>
    </dgm:pt>
    <dgm:pt modelId="{BFB66277-B818-4FB7-8954-55AE127B8CE2}" type="pres">
      <dgm:prSet presAssocID="{F402062D-8BFA-454D-B314-14E419B1608E}" presName="sibTrans" presStyleCnt="0"/>
      <dgm:spPr/>
    </dgm:pt>
    <dgm:pt modelId="{65D76367-788F-41BE-A3E0-883609C5C8E2}" type="pres">
      <dgm:prSet presAssocID="{CD20BA10-677C-42ED-91E6-BC4AF43F573F}" presName="compNode" presStyleCnt="0"/>
      <dgm:spPr/>
    </dgm:pt>
    <dgm:pt modelId="{72451601-CC2F-4BC6-98EF-2E70CC9FDB63}" type="pres">
      <dgm:prSet presAssocID="{CD20BA10-677C-42ED-91E6-BC4AF43F573F}" presName="bgRect" presStyleLbl="bgShp" presStyleIdx="4" presStyleCnt="6"/>
      <dgm:spPr/>
    </dgm:pt>
    <dgm:pt modelId="{3D5828BC-9D19-4725-ABC9-20AB8BFB7E99}" type="pres">
      <dgm:prSet presAssocID="{CD20BA10-677C-42ED-91E6-BC4AF43F573F}"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avel"/>
        </a:ext>
      </dgm:extLst>
    </dgm:pt>
    <dgm:pt modelId="{95DAA0C3-2DBE-493C-94A6-6741AC5C4D44}" type="pres">
      <dgm:prSet presAssocID="{CD20BA10-677C-42ED-91E6-BC4AF43F573F}" presName="spaceRect" presStyleCnt="0"/>
      <dgm:spPr/>
    </dgm:pt>
    <dgm:pt modelId="{2C779D38-FF87-4430-8359-F10CACFCBB1E}" type="pres">
      <dgm:prSet presAssocID="{CD20BA10-677C-42ED-91E6-BC4AF43F573F}" presName="parTx" presStyleLbl="revTx" presStyleIdx="4" presStyleCnt="6">
        <dgm:presLayoutVars>
          <dgm:chMax val="0"/>
          <dgm:chPref val="0"/>
        </dgm:presLayoutVars>
      </dgm:prSet>
      <dgm:spPr/>
    </dgm:pt>
    <dgm:pt modelId="{EF0D6BB5-03D1-491F-9EDF-53FF197AB508}" type="pres">
      <dgm:prSet presAssocID="{9FFE34EC-0CB2-4561-89BA-8C74BD307CAA}" presName="sibTrans" presStyleCnt="0"/>
      <dgm:spPr/>
    </dgm:pt>
    <dgm:pt modelId="{5DC91DB0-18BD-4483-A4C7-1201DD107766}" type="pres">
      <dgm:prSet presAssocID="{F62986B5-C8E1-4940-8F46-2D812BA9B774}" presName="compNode" presStyleCnt="0"/>
      <dgm:spPr/>
    </dgm:pt>
    <dgm:pt modelId="{CC582914-752F-429D-96AA-91321EFC757A}" type="pres">
      <dgm:prSet presAssocID="{F62986B5-C8E1-4940-8F46-2D812BA9B774}" presName="bgRect" presStyleLbl="bgShp" presStyleIdx="5" presStyleCnt="6"/>
      <dgm:spPr/>
    </dgm:pt>
    <dgm:pt modelId="{A5AD43E6-621D-4CD3-B636-96172E0FAF58}" type="pres">
      <dgm:prSet presAssocID="{F62986B5-C8E1-4940-8F46-2D812BA9B774}"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Questions"/>
        </a:ext>
      </dgm:extLst>
    </dgm:pt>
    <dgm:pt modelId="{37FA8987-752F-4E9E-B604-AEF80A375C09}" type="pres">
      <dgm:prSet presAssocID="{F62986B5-C8E1-4940-8F46-2D812BA9B774}" presName="spaceRect" presStyleCnt="0"/>
      <dgm:spPr/>
    </dgm:pt>
    <dgm:pt modelId="{71CFE354-A729-48BA-8671-60A26DB6F57D}" type="pres">
      <dgm:prSet presAssocID="{F62986B5-C8E1-4940-8F46-2D812BA9B774}" presName="parTx" presStyleLbl="revTx" presStyleIdx="5" presStyleCnt="6">
        <dgm:presLayoutVars>
          <dgm:chMax val="0"/>
          <dgm:chPref val="0"/>
        </dgm:presLayoutVars>
      </dgm:prSet>
      <dgm:spPr/>
    </dgm:pt>
  </dgm:ptLst>
  <dgm:cxnLst>
    <dgm:cxn modelId="{BCFFCF23-4E41-4150-AD01-4D2B6C30B524}" srcId="{05FC5A1F-E53D-4086-B279-CA4323E5829B}" destId="{F62986B5-C8E1-4940-8F46-2D812BA9B774}" srcOrd="5" destOrd="0" parTransId="{C568B807-E782-4C8B-B5B3-B3CA49E6F615}" sibTransId="{14C24C99-02C6-4604-8CCB-83DFB9F6189C}"/>
    <dgm:cxn modelId="{04C25D2D-19C9-4A4F-9134-DA518373B76A}" srcId="{05FC5A1F-E53D-4086-B279-CA4323E5829B}" destId="{CEBA7166-4E6D-478C-B042-D55B453B43FD}" srcOrd="3" destOrd="0" parTransId="{2FC8D526-289C-42BF-8705-45E4C03C8D7F}" sibTransId="{F402062D-8BFA-454D-B314-14E419B1608E}"/>
    <dgm:cxn modelId="{41C0D733-B69B-48A0-952B-D1E2C151849C}" type="presOf" srcId="{1357E7B9-D28A-4DFB-A919-1EBB836D3033}" destId="{7D45010F-34EA-4703-B6F8-10E225080BFD}" srcOrd="0" destOrd="0" presId="urn:microsoft.com/office/officeart/2018/2/layout/IconVerticalSolidList"/>
    <dgm:cxn modelId="{D4146961-78C0-465E-965D-5462FF109A0A}" srcId="{05FC5A1F-E53D-4086-B279-CA4323E5829B}" destId="{DF2011F3-891C-4D59-A682-48A9E393BCA4}" srcOrd="0" destOrd="0" parTransId="{DB19613F-F6B5-4856-B746-0BAD704FEF73}" sibTransId="{1ECB266C-A4D1-4B7D-81B5-14DE11360B82}"/>
    <dgm:cxn modelId="{31845B44-A6EA-4A84-886F-82CE30DDDD1D}" type="presOf" srcId="{CEBA7166-4E6D-478C-B042-D55B453B43FD}" destId="{5C6DEBF4-A67A-40D6-912F-B8529E001D6F}" srcOrd="0" destOrd="0" presId="urn:microsoft.com/office/officeart/2018/2/layout/IconVerticalSolidList"/>
    <dgm:cxn modelId="{EEEB8259-F741-4266-B878-CA596B1506AF}" type="presOf" srcId="{05FC5A1F-E53D-4086-B279-CA4323E5829B}" destId="{ADF1592C-3143-4A7C-A071-0905E0ADC5AD}" srcOrd="0" destOrd="0" presId="urn:microsoft.com/office/officeart/2018/2/layout/IconVerticalSolidList"/>
    <dgm:cxn modelId="{C7E0B999-A066-491A-A61C-C9E8E7347304}" type="presOf" srcId="{DF2011F3-891C-4D59-A682-48A9E393BCA4}" destId="{BBDABD6D-EAD1-44AB-88EE-E9D71F6CF0FB}" srcOrd="0" destOrd="0" presId="urn:microsoft.com/office/officeart/2018/2/layout/IconVerticalSolidList"/>
    <dgm:cxn modelId="{83A3DC9C-78CD-47C2-BAAC-2645A1AC1466}" type="presOf" srcId="{CD20BA10-677C-42ED-91E6-BC4AF43F573F}" destId="{2C779D38-FF87-4430-8359-F10CACFCBB1E}" srcOrd="0" destOrd="0" presId="urn:microsoft.com/office/officeart/2018/2/layout/IconVerticalSolidList"/>
    <dgm:cxn modelId="{DB6140DB-B8C8-458F-98B0-4B0F9461EF6C}" type="presOf" srcId="{3D462ED7-B733-470D-B932-5B918A832852}" destId="{D1A8C562-6504-48D7-AABD-E40C6C8F536D}" srcOrd="0" destOrd="0" presId="urn:microsoft.com/office/officeart/2018/2/layout/IconVerticalSolidList"/>
    <dgm:cxn modelId="{693631DC-D677-4A70-9653-75F148E19C71}" type="presOf" srcId="{F62986B5-C8E1-4940-8F46-2D812BA9B774}" destId="{71CFE354-A729-48BA-8671-60A26DB6F57D}" srcOrd="0" destOrd="0" presId="urn:microsoft.com/office/officeart/2018/2/layout/IconVerticalSolidList"/>
    <dgm:cxn modelId="{133645DE-C21C-49A9-AF05-E219FC2CF2A0}" srcId="{05FC5A1F-E53D-4086-B279-CA4323E5829B}" destId="{3D462ED7-B733-470D-B932-5B918A832852}" srcOrd="1" destOrd="0" parTransId="{7C5DD380-E3B2-499A-8BB8-8053F9FA0478}" sibTransId="{9D6808DF-B3BB-4556-AA68-07B81E4D8930}"/>
    <dgm:cxn modelId="{A05DE9E8-40B1-4747-8C53-78501B31698F}" srcId="{05FC5A1F-E53D-4086-B279-CA4323E5829B}" destId="{1357E7B9-D28A-4DFB-A919-1EBB836D3033}" srcOrd="2" destOrd="0" parTransId="{A3AC424F-8BEB-4D04-AF56-03176CC5EDCD}" sibTransId="{7F7355B5-C149-4DCE-B3F8-6CD6419793E4}"/>
    <dgm:cxn modelId="{D90721F5-CE34-42C6-BDEE-7FBF9E2D5C1A}" srcId="{05FC5A1F-E53D-4086-B279-CA4323E5829B}" destId="{CD20BA10-677C-42ED-91E6-BC4AF43F573F}" srcOrd="4" destOrd="0" parTransId="{48A65B34-573D-4057-B627-C672BD5812C9}" sibTransId="{9FFE34EC-0CB2-4561-89BA-8C74BD307CAA}"/>
    <dgm:cxn modelId="{CAD18DB1-23E4-41A9-B118-D8CFBC267396}" type="presParOf" srcId="{ADF1592C-3143-4A7C-A071-0905E0ADC5AD}" destId="{2F0D77FF-B504-47B7-B5BC-3BCD519DCD93}" srcOrd="0" destOrd="0" presId="urn:microsoft.com/office/officeart/2018/2/layout/IconVerticalSolidList"/>
    <dgm:cxn modelId="{6A88CD36-2A5A-4FE6-A2AE-6249CF2CECDE}" type="presParOf" srcId="{2F0D77FF-B504-47B7-B5BC-3BCD519DCD93}" destId="{BAE6B8FF-CFBF-46CB-B138-1D61687947A2}" srcOrd="0" destOrd="0" presId="urn:microsoft.com/office/officeart/2018/2/layout/IconVerticalSolidList"/>
    <dgm:cxn modelId="{A4C1F777-9F84-44E2-A928-BB37872F76F0}" type="presParOf" srcId="{2F0D77FF-B504-47B7-B5BC-3BCD519DCD93}" destId="{2D86C7C8-665B-4771-BCA1-5D12944F9552}" srcOrd="1" destOrd="0" presId="urn:microsoft.com/office/officeart/2018/2/layout/IconVerticalSolidList"/>
    <dgm:cxn modelId="{DF4C56BC-CAC0-48B2-A842-457C832F89EA}" type="presParOf" srcId="{2F0D77FF-B504-47B7-B5BC-3BCD519DCD93}" destId="{2F0D5866-8D44-41A1-99A4-CFB31F7E4577}" srcOrd="2" destOrd="0" presId="urn:microsoft.com/office/officeart/2018/2/layout/IconVerticalSolidList"/>
    <dgm:cxn modelId="{305E5E3A-F4CA-4E8D-BCF0-57750EAC4294}" type="presParOf" srcId="{2F0D77FF-B504-47B7-B5BC-3BCD519DCD93}" destId="{BBDABD6D-EAD1-44AB-88EE-E9D71F6CF0FB}" srcOrd="3" destOrd="0" presId="urn:microsoft.com/office/officeart/2018/2/layout/IconVerticalSolidList"/>
    <dgm:cxn modelId="{11D0997B-00B1-4190-8A52-EB3D353A3C2E}" type="presParOf" srcId="{ADF1592C-3143-4A7C-A071-0905E0ADC5AD}" destId="{FAE6DC23-BC07-4864-933A-0FA48ACC8B4E}" srcOrd="1" destOrd="0" presId="urn:microsoft.com/office/officeart/2018/2/layout/IconVerticalSolidList"/>
    <dgm:cxn modelId="{ED7C52C8-A2C1-4943-A3D5-6BE25DFCB32A}" type="presParOf" srcId="{ADF1592C-3143-4A7C-A071-0905E0ADC5AD}" destId="{56FC96CE-B5EB-4939-BFD5-442B7D2882E5}" srcOrd="2" destOrd="0" presId="urn:microsoft.com/office/officeart/2018/2/layout/IconVerticalSolidList"/>
    <dgm:cxn modelId="{83CBCF30-FFF4-482C-9D39-23F619BAFCAD}" type="presParOf" srcId="{56FC96CE-B5EB-4939-BFD5-442B7D2882E5}" destId="{04BE0834-DA1D-4168-9946-5CFA6EDFFC75}" srcOrd="0" destOrd="0" presId="urn:microsoft.com/office/officeart/2018/2/layout/IconVerticalSolidList"/>
    <dgm:cxn modelId="{73CA9452-6AA6-4CEE-B013-477B13DE152F}" type="presParOf" srcId="{56FC96CE-B5EB-4939-BFD5-442B7D2882E5}" destId="{FD6C64D9-9DF6-4F8C-BF4A-9CC39D2FAA06}" srcOrd="1" destOrd="0" presId="urn:microsoft.com/office/officeart/2018/2/layout/IconVerticalSolidList"/>
    <dgm:cxn modelId="{F801E3BE-59C2-4E1C-B5A1-C589406DC1D6}" type="presParOf" srcId="{56FC96CE-B5EB-4939-BFD5-442B7D2882E5}" destId="{F39A2FB1-04F8-4D15-9380-F757C6894CFE}" srcOrd="2" destOrd="0" presId="urn:microsoft.com/office/officeart/2018/2/layout/IconVerticalSolidList"/>
    <dgm:cxn modelId="{6E52ECF4-4A00-4D43-8039-D3D954471000}" type="presParOf" srcId="{56FC96CE-B5EB-4939-BFD5-442B7D2882E5}" destId="{D1A8C562-6504-48D7-AABD-E40C6C8F536D}" srcOrd="3" destOrd="0" presId="urn:microsoft.com/office/officeart/2018/2/layout/IconVerticalSolidList"/>
    <dgm:cxn modelId="{140F6991-3621-488B-9A96-30487ABF8EF6}" type="presParOf" srcId="{ADF1592C-3143-4A7C-A071-0905E0ADC5AD}" destId="{F528B11F-74DB-4A29-871A-368AB8BC284F}" srcOrd="3" destOrd="0" presId="urn:microsoft.com/office/officeart/2018/2/layout/IconVerticalSolidList"/>
    <dgm:cxn modelId="{C35D4A9A-CA36-41AE-9051-D387DB636F5B}" type="presParOf" srcId="{ADF1592C-3143-4A7C-A071-0905E0ADC5AD}" destId="{2C92A451-8AEF-43A3-A01A-2677BAFC14B6}" srcOrd="4" destOrd="0" presId="urn:microsoft.com/office/officeart/2018/2/layout/IconVerticalSolidList"/>
    <dgm:cxn modelId="{9A65AE47-A658-47B2-8DFF-AC4151F069AC}" type="presParOf" srcId="{2C92A451-8AEF-43A3-A01A-2677BAFC14B6}" destId="{C9D53990-8672-45AE-BF4B-8D663EB7AD1A}" srcOrd="0" destOrd="0" presId="urn:microsoft.com/office/officeart/2018/2/layout/IconVerticalSolidList"/>
    <dgm:cxn modelId="{32411350-FD6B-4179-9131-47252E8F166B}" type="presParOf" srcId="{2C92A451-8AEF-43A3-A01A-2677BAFC14B6}" destId="{55DF26B9-DED8-4B34-B585-860DF04DE1F2}" srcOrd="1" destOrd="0" presId="urn:microsoft.com/office/officeart/2018/2/layout/IconVerticalSolidList"/>
    <dgm:cxn modelId="{F63FB5F9-C992-4675-9D68-5EFA72351363}" type="presParOf" srcId="{2C92A451-8AEF-43A3-A01A-2677BAFC14B6}" destId="{7DF23055-3871-462D-B8A7-689267E252CB}" srcOrd="2" destOrd="0" presId="urn:microsoft.com/office/officeart/2018/2/layout/IconVerticalSolidList"/>
    <dgm:cxn modelId="{C0BA63A3-F9DA-4F26-9286-8A005649576A}" type="presParOf" srcId="{2C92A451-8AEF-43A3-A01A-2677BAFC14B6}" destId="{7D45010F-34EA-4703-B6F8-10E225080BFD}" srcOrd="3" destOrd="0" presId="urn:microsoft.com/office/officeart/2018/2/layout/IconVerticalSolidList"/>
    <dgm:cxn modelId="{29B9D6FC-5537-4198-BB37-EEBAF09B8753}" type="presParOf" srcId="{ADF1592C-3143-4A7C-A071-0905E0ADC5AD}" destId="{5FAB118E-1517-4D7B-9AF5-9390BE27EA28}" srcOrd="5" destOrd="0" presId="urn:microsoft.com/office/officeart/2018/2/layout/IconVerticalSolidList"/>
    <dgm:cxn modelId="{5B96BBE2-D9E6-4409-BA50-9D9758A2D48D}" type="presParOf" srcId="{ADF1592C-3143-4A7C-A071-0905E0ADC5AD}" destId="{06F05C8C-7E2F-4D93-A471-21BF205CC230}" srcOrd="6" destOrd="0" presId="urn:microsoft.com/office/officeart/2018/2/layout/IconVerticalSolidList"/>
    <dgm:cxn modelId="{81CC3565-07F9-4501-AAB3-1512D449106A}" type="presParOf" srcId="{06F05C8C-7E2F-4D93-A471-21BF205CC230}" destId="{7A70696E-F1DD-45B8-A4A3-306D9B619454}" srcOrd="0" destOrd="0" presId="urn:microsoft.com/office/officeart/2018/2/layout/IconVerticalSolidList"/>
    <dgm:cxn modelId="{AB6CFF37-2EB6-4579-9920-6331DDBC0449}" type="presParOf" srcId="{06F05C8C-7E2F-4D93-A471-21BF205CC230}" destId="{C1A988EE-A882-40A3-801C-530274B25D6C}" srcOrd="1" destOrd="0" presId="urn:microsoft.com/office/officeart/2018/2/layout/IconVerticalSolidList"/>
    <dgm:cxn modelId="{B2E01882-A399-4154-92B0-74D39B8ACAE1}" type="presParOf" srcId="{06F05C8C-7E2F-4D93-A471-21BF205CC230}" destId="{7C1C1689-9137-4221-B586-AB6B33DD7E95}" srcOrd="2" destOrd="0" presId="urn:microsoft.com/office/officeart/2018/2/layout/IconVerticalSolidList"/>
    <dgm:cxn modelId="{15EBF66C-52E4-4AA3-880F-F83695E5023A}" type="presParOf" srcId="{06F05C8C-7E2F-4D93-A471-21BF205CC230}" destId="{5C6DEBF4-A67A-40D6-912F-B8529E001D6F}" srcOrd="3" destOrd="0" presId="urn:microsoft.com/office/officeart/2018/2/layout/IconVerticalSolidList"/>
    <dgm:cxn modelId="{DD257F76-7D88-47F7-820E-640C52EF09C3}" type="presParOf" srcId="{ADF1592C-3143-4A7C-A071-0905E0ADC5AD}" destId="{BFB66277-B818-4FB7-8954-55AE127B8CE2}" srcOrd="7" destOrd="0" presId="urn:microsoft.com/office/officeart/2018/2/layout/IconVerticalSolidList"/>
    <dgm:cxn modelId="{CFDE49EB-B63F-4752-B41E-BDE43D37C903}" type="presParOf" srcId="{ADF1592C-3143-4A7C-A071-0905E0ADC5AD}" destId="{65D76367-788F-41BE-A3E0-883609C5C8E2}" srcOrd="8" destOrd="0" presId="urn:microsoft.com/office/officeart/2018/2/layout/IconVerticalSolidList"/>
    <dgm:cxn modelId="{F6A6D15C-AAB9-40D0-A761-7C91A056519E}" type="presParOf" srcId="{65D76367-788F-41BE-A3E0-883609C5C8E2}" destId="{72451601-CC2F-4BC6-98EF-2E70CC9FDB63}" srcOrd="0" destOrd="0" presId="urn:microsoft.com/office/officeart/2018/2/layout/IconVerticalSolidList"/>
    <dgm:cxn modelId="{F0032CC2-5E31-4F63-BE9F-956ECE7D5AB2}" type="presParOf" srcId="{65D76367-788F-41BE-A3E0-883609C5C8E2}" destId="{3D5828BC-9D19-4725-ABC9-20AB8BFB7E99}" srcOrd="1" destOrd="0" presId="urn:microsoft.com/office/officeart/2018/2/layout/IconVerticalSolidList"/>
    <dgm:cxn modelId="{C69EE724-413D-426F-9744-E74859BA4653}" type="presParOf" srcId="{65D76367-788F-41BE-A3E0-883609C5C8E2}" destId="{95DAA0C3-2DBE-493C-94A6-6741AC5C4D44}" srcOrd="2" destOrd="0" presId="urn:microsoft.com/office/officeart/2018/2/layout/IconVerticalSolidList"/>
    <dgm:cxn modelId="{B33B0246-8EC1-45AA-AEC4-BBF8ADCC598E}" type="presParOf" srcId="{65D76367-788F-41BE-A3E0-883609C5C8E2}" destId="{2C779D38-FF87-4430-8359-F10CACFCBB1E}" srcOrd="3" destOrd="0" presId="urn:microsoft.com/office/officeart/2018/2/layout/IconVerticalSolidList"/>
    <dgm:cxn modelId="{8944E95A-C923-406E-8BDF-A1E500C2B446}" type="presParOf" srcId="{ADF1592C-3143-4A7C-A071-0905E0ADC5AD}" destId="{EF0D6BB5-03D1-491F-9EDF-53FF197AB508}" srcOrd="9" destOrd="0" presId="urn:microsoft.com/office/officeart/2018/2/layout/IconVerticalSolidList"/>
    <dgm:cxn modelId="{031C6EF5-D2D1-42F6-81D8-F1FB64B7019E}" type="presParOf" srcId="{ADF1592C-3143-4A7C-A071-0905E0ADC5AD}" destId="{5DC91DB0-18BD-4483-A4C7-1201DD107766}" srcOrd="10" destOrd="0" presId="urn:microsoft.com/office/officeart/2018/2/layout/IconVerticalSolidList"/>
    <dgm:cxn modelId="{7F152525-3330-4EE2-86AE-6219BC075E1F}" type="presParOf" srcId="{5DC91DB0-18BD-4483-A4C7-1201DD107766}" destId="{CC582914-752F-429D-96AA-91321EFC757A}" srcOrd="0" destOrd="0" presId="urn:microsoft.com/office/officeart/2018/2/layout/IconVerticalSolidList"/>
    <dgm:cxn modelId="{EC6461A7-4F3B-4D7D-881C-6FBA5BF3C2DE}" type="presParOf" srcId="{5DC91DB0-18BD-4483-A4C7-1201DD107766}" destId="{A5AD43E6-621D-4CD3-B636-96172E0FAF58}" srcOrd="1" destOrd="0" presId="urn:microsoft.com/office/officeart/2018/2/layout/IconVerticalSolidList"/>
    <dgm:cxn modelId="{00B42DE9-4418-459C-BC22-A19E030961B1}" type="presParOf" srcId="{5DC91DB0-18BD-4483-A4C7-1201DD107766}" destId="{37FA8987-752F-4E9E-B604-AEF80A375C09}" srcOrd="2" destOrd="0" presId="urn:microsoft.com/office/officeart/2018/2/layout/IconVerticalSolidList"/>
    <dgm:cxn modelId="{5D15FF0A-FCA1-4B18-9E16-115156A67C2F}" type="presParOf" srcId="{5DC91DB0-18BD-4483-A4C7-1201DD107766}" destId="{71CFE354-A729-48BA-8671-60A26DB6F57D}"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E30EC6-55D0-4B99-B868-E6A539AC9DD9}" type="doc">
      <dgm:prSet loTypeId="urn:microsoft.com/office/officeart/2005/8/layout/vList2" loCatId="list" qsTypeId="urn:microsoft.com/office/officeart/2005/8/quickstyle/simple5" qsCatId="simple" csTypeId="urn:microsoft.com/office/officeart/2005/8/colors/colorful2" csCatId="colorful" phldr="1"/>
      <dgm:spPr/>
      <dgm:t>
        <a:bodyPr/>
        <a:lstStyle/>
        <a:p>
          <a:endParaRPr lang="en-US"/>
        </a:p>
      </dgm:t>
    </dgm:pt>
    <dgm:pt modelId="{4146A8A9-F179-4D37-872E-FEE9C849C430}">
      <dgm:prSet/>
      <dgm:spPr/>
      <dgm:t>
        <a:bodyPr/>
        <a:lstStyle/>
        <a:p>
          <a:r>
            <a:rPr lang="en-US" dirty="0"/>
            <a:t>Home Equity Conversion Mortgage used in over 90% of reverse mortgage transactions.</a:t>
          </a:r>
        </a:p>
      </dgm:t>
    </dgm:pt>
    <dgm:pt modelId="{AED541CE-6FBA-4EDB-9DA5-85046382BF4A}" type="parTrans" cxnId="{A9F7B083-8B07-4ABE-BCA6-F06281F2C9E1}">
      <dgm:prSet/>
      <dgm:spPr/>
      <dgm:t>
        <a:bodyPr/>
        <a:lstStyle/>
        <a:p>
          <a:endParaRPr lang="en-US"/>
        </a:p>
      </dgm:t>
    </dgm:pt>
    <dgm:pt modelId="{E0CD0911-3447-420F-B6B5-0A131ACED57F}" type="sibTrans" cxnId="{A9F7B083-8B07-4ABE-BCA6-F06281F2C9E1}">
      <dgm:prSet/>
      <dgm:spPr/>
      <dgm:t>
        <a:bodyPr/>
        <a:lstStyle/>
        <a:p>
          <a:endParaRPr lang="en-US"/>
        </a:p>
      </dgm:t>
    </dgm:pt>
    <dgm:pt modelId="{242C11D9-0129-4209-B3E8-93697013940A}">
      <dgm:prSet/>
      <dgm:spPr/>
      <dgm:t>
        <a:bodyPr/>
        <a:lstStyle/>
        <a:p>
          <a:r>
            <a:rPr lang="en-US" dirty="0"/>
            <a:t>Insured by FHA </a:t>
          </a:r>
          <a:r>
            <a:rPr lang="en-US" b="1" i="1" dirty="0"/>
            <a:t>for the benefit of the lender. </a:t>
          </a:r>
          <a:r>
            <a:rPr lang="en-US" dirty="0"/>
            <a:t>Borrower pays premium for FHA insurance.</a:t>
          </a:r>
        </a:p>
      </dgm:t>
    </dgm:pt>
    <dgm:pt modelId="{5A36B1FA-9A19-4C36-B6F8-FD42B16B7A1E}" type="parTrans" cxnId="{B53B2163-2E92-42DB-ADFF-F30314FEACCC}">
      <dgm:prSet/>
      <dgm:spPr/>
      <dgm:t>
        <a:bodyPr/>
        <a:lstStyle/>
        <a:p>
          <a:endParaRPr lang="en-US"/>
        </a:p>
      </dgm:t>
    </dgm:pt>
    <dgm:pt modelId="{C605505D-35A8-446B-A52F-59B92AF3F6C4}" type="sibTrans" cxnId="{B53B2163-2E92-42DB-ADFF-F30314FEACCC}">
      <dgm:prSet/>
      <dgm:spPr/>
      <dgm:t>
        <a:bodyPr/>
        <a:lstStyle/>
        <a:p>
          <a:endParaRPr lang="en-US"/>
        </a:p>
      </dgm:t>
    </dgm:pt>
    <dgm:pt modelId="{1EA0FE67-A799-4D65-8E5D-076671252A53}">
      <dgm:prSet/>
      <dgm:spPr/>
      <dgm:t>
        <a:bodyPr/>
        <a:lstStyle/>
        <a:p>
          <a:r>
            <a:rPr lang="en-US" dirty="0"/>
            <a:t>More regulated, and Interest rates may be slightly lower, but costs are still high.</a:t>
          </a:r>
        </a:p>
      </dgm:t>
    </dgm:pt>
    <dgm:pt modelId="{8711A06C-BBE2-4F04-83AE-835FAC8C2113}" type="parTrans" cxnId="{E3148C42-3A54-4528-8300-0DA276F01D2B}">
      <dgm:prSet/>
      <dgm:spPr/>
      <dgm:t>
        <a:bodyPr/>
        <a:lstStyle/>
        <a:p>
          <a:endParaRPr lang="en-US"/>
        </a:p>
      </dgm:t>
    </dgm:pt>
    <dgm:pt modelId="{3156AA35-7CD0-4535-8D17-13DBD7A53C49}" type="sibTrans" cxnId="{E3148C42-3A54-4528-8300-0DA276F01D2B}">
      <dgm:prSet/>
      <dgm:spPr/>
      <dgm:t>
        <a:bodyPr/>
        <a:lstStyle/>
        <a:p>
          <a:endParaRPr lang="en-US"/>
        </a:p>
      </dgm:t>
    </dgm:pt>
    <dgm:pt modelId="{9C99A2CC-4EB2-42CA-9E33-01ABE02A5C4E}">
      <dgm:prSet/>
      <dgm:spPr/>
      <dgm:t>
        <a:bodyPr/>
        <a:lstStyle/>
        <a:p>
          <a:r>
            <a:rPr lang="en-US" dirty="0"/>
            <a:t>Money loaned under reverse mortgage, less costs, goes to borrower.</a:t>
          </a:r>
        </a:p>
      </dgm:t>
    </dgm:pt>
    <dgm:pt modelId="{CBB788FD-98F9-4A53-8BE6-88C3BB9470E0}" type="parTrans" cxnId="{E91486DA-F951-427A-9D05-CDCA150E73C3}">
      <dgm:prSet/>
      <dgm:spPr/>
      <dgm:t>
        <a:bodyPr/>
        <a:lstStyle/>
        <a:p>
          <a:endParaRPr lang="en-US"/>
        </a:p>
      </dgm:t>
    </dgm:pt>
    <dgm:pt modelId="{513541F6-E973-4166-BE6B-3A1A72210E73}" type="sibTrans" cxnId="{E91486DA-F951-427A-9D05-CDCA150E73C3}">
      <dgm:prSet/>
      <dgm:spPr/>
      <dgm:t>
        <a:bodyPr/>
        <a:lstStyle/>
        <a:p>
          <a:endParaRPr lang="en-US"/>
        </a:p>
      </dgm:t>
    </dgm:pt>
    <dgm:pt modelId="{3755CF9E-C5F1-4676-9103-DB1E8A58776C}">
      <dgm:prSet/>
      <dgm:spPr/>
      <dgm:t>
        <a:bodyPr/>
        <a:lstStyle/>
        <a:p>
          <a:r>
            <a:rPr lang="en-US" b="1" dirty="0"/>
            <a:t>Government rules and insurance do not make HECM loans risk-free!</a:t>
          </a:r>
          <a:endParaRPr lang="en-US" dirty="0"/>
        </a:p>
      </dgm:t>
    </dgm:pt>
    <dgm:pt modelId="{16C2577F-7B01-439A-8EB9-E6CE542771B6}" type="parTrans" cxnId="{D9092DF8-345A-4A66-B757-C18603BEEDD0}">
      <dgm:prSet/>
      <dgm:spPr/>
      <dgm:t>
        <a:bodyPr/>
        <a:lstStyle/>
        <a:p>
          <a:endParaRPr lang="en-US"/>
        </a:p>
      </dgm:t>
    </dgm:pt>
    <dgm:pt modelId="{327352E5-5EC5-4D0B-A494-3DA84ACB7F0F}" type="sibTrans" cxnId="{D9092DF8-345A-4A66-B757-C18603BEEDD0}">
      <dgm:prSet/>
      <dgm:spPr/>
      <dgm:t>
        <a:bodyPr/>
        <a:lstStyle/>
        <a:p>
          <a:endParaRPr lang="en-US"/>
        </a:p>
      </dgm:t>
    </dgm:pt>
    <dgm:pt modelId="{2C0E2547-523D-48D3-AA22-947F3F5DF573}">
      <dgm:prSet/>
      <dgm:spPr/>
      <dgm:t>
        <a:bodyPr/>
        <a:lstStyle/>
        <a:p>
          <a:r>
            <a:rPr lang="en-US" dirty="0"/>
            <a:t>For HUD-approved HECM lenders list:  https://www.hud.gov/</a:t>
          </a:r>
        </a:p>
        <a:p>
          <a:r>
            <a:rPr lang="en-US" dirty="0" err="1"/>
            <a:t>program_office</a:t>
          </a:r>
          <a:r>
            <a:rPr lang="en-US" dirty="0"/>
            <a:t>/login/housing/</a:t>
          </a:r>
          <a:r>
            <a:rPr lang="en-US" dirty="0" err="1"/>
            <a:t>sfh</a:t>
          </a:r>
          <a:r>
            <a:rPr lang="en-US" dirty="0"/>
            <a:t>/lender/</a:t>
          </a:r>
          <a:r>
            <a:rPr lang="en-US" dirty="0" err="1"/>
            <a:t>lenderlist</a:t>
          </a:r>
          <a:endParaRPr lang="en-US" dirty="0"/>
        </a:p>
      </dgm:t>
    </dgm:pt>
    <dgm:pt modelId="{F34AC1C2-B307-484E-A1A1-5E37E697B63D}" type="parTrans" cxnId="{3D661533-232C-40D2-86E2-D015CAAB4844}">
      <dgm:prSet/>
      <dgm:spPr/>
      <dgm:t>
        <a:bodyPr/>
        <a:lstStyle/>
        <a:p>
          <a:endParaRPr lang="en-US"/>
        </a:p>
      </dgm:t>
    </dgm:pt>
    <dgm:pt modelId="{1600F5D9-684E-41CC-8CFF-52A7BB6ED9C6}" type="sibTrans" cxnId="{3D661533-232C-40D2-86E2-D015CAAB4844}">
      <dgm:prSet/>
      <dgm:spPr/>
      <dgm:t>
        <a:bodyPr/>
        <a:lstStyle/>
        <a:p>
          <a:endParaRPr lang="en-US"/>
        </a:p>
      </dgm:t>
    </dgm:pt>
    <dgm:pt modelId="{0B51E360-F690-4A5E-816B-A572BBD68DE4}" type="pres">
      <dgm:prSet presAssocID="{EAE30EC6-55D0-4B99-B868-E6A539AC9DD9}" presName="linear" presStyleCnt="0">
        <dgm:presLayoutVars>
          <dgm:animLvl val="lvl"/>
          <dgm:resizeHandles val="exact"/>
        </dgm:presLayoutVars>
      </dgm:prSet>
      <dgm:spPr/>
    </dgm:pt>
    <dgm:pt modelId="{9FF48ABE-A425-4BA6-9EA9-CA5D4842BEC0}" type="pres">
      <dgm:prSet presAssocID="{4146A8A9-F179-4D37-872E-FEE9C849C430}" presName="parentText" presStyleLbl="node1" presStyleIdx="0" presStyleCnt="6">
        <dgm:presLayoutVars>
          <dgm:chMax val="0"/>
          <dgm:bulletEnabled val="1"/>
        </dgm:presLayoutVars>
      </dgm:prSet>
      <dgm:spPr/>
    </dgm:pt>
    <dgm:pt modelId="{B1F5AE1C-C924-4AB9-8EBC-4BF20182BCC4}" type="pres">
      <dgm:prSet presAssocID="{E0CD0911-3447-420F-B6B5-0A131ACED57F}" presName="spacer" presStyleCnt="0"/>
      <dgm:spPr/>
    </dgm:pt>
    <dgm:pt modelId="{9597ADE7-3125-4ABD-A5E4-4EB08E47B378}" type="pres">
      <dgm:prSet presAssocID="{242C11D9-0129-4209-B3E8-93697013940A}" presName="parentText" presStyleLbl="node1" presStyleIdx="1" presStyleCnt="6">
        <dgm:presLayoutVars>
          <dgm:chMax val="0"/>
          <dgm:bulletEnabled val="1"/>
        </dgm:presLayoutVars>
      </dgm:prSet>
      <dgm:spPr/>
    </dgm:pt>
    <dgm:pt modelId="{7A9E326D-BFF4-4B77-90EF-1280332C4AD3}" type="pres">
      <dgm:prSet presAssocID="{C605505D-35A8-446B-A52F-59B92AF3F6C4}" presName="spacer" presStyleCnt="0"/>
      <dgm:spPr/>
    </dgm:pt>
    <dgm:pt modelId="{1D9AA18E-4469-4A78-B840-C20E4B47C1AB}" type="pres">
      <dgm:prSet presAssocID="{1EA0FE67-A799-4D65-8E5D-076671252A53}" presName="parentText" presStyleLbl="node1" presStyleIdx="2" presStyleCnt="6">
        <dgm:presLayoutVars>
          <dgm:chMax val="0"/>
          <dgm:bulletEnabled val="1"/>
        </dgm:presLayoutVars>
      </dgm:prSet>
      <dgm:spPr/>
    </dgm:pt>
    <dgm:pt modelId="{2DD2AE44-BC9E-42E1-B4C8-4A3AB98C7844}" type="pres">
      <dgm:prSet presAssocID="{3156AA35-7CD0-4535-8D17-13DBD7A53C49}" presName="spacer" presStyleCnt="0"/>
      <dgm:spPr/>
    </dgm:pt>
    <dgm:pt modelId="{8BD8BBDB-81C9-4C3C-A0F7-DEB4593F91C9}" type="pres">
      <dgm:prSet presAssocID="{9C99A2CC-4EB2-42CA-9E33-01ABE02A5C4E}" presName="parentText" presStyleLbl="node1" presStyleIdx="3" presStyleCnt="6">
        <dgm:presLayoutVars>
          <dgm:chMax val="0"/>
          <dgm:bulletEnabled val="1"/>
        </dgm:presLayoutVars>
      </dgm:prSet>
      <dgm:spPr/>
    </dgm:pt>
    <dgm:pt modelId="{28D9E5C2-B5E8-4BAB-A0B2-17A6F8197EFF}" type="pres">
      <dgm:prSet presAssocID="{513541F6-E973-4166-BE6B-3A1A72210E73}" presName="spacer" presStyleCnt="0"/>
      <dgm:spPr/>
    </dgm:pt>
    <dgm:pt modelId="{8B723F58-A101-4E87-B582-CF5C1C0B4DB6}" type="pres">
      <dgm:prSet presAssocID="{3755CF9E-C5F1-4676-9103-DB1E8A58776C}" presName="parentText" presStyleLbl="node1" presStyleIdx="4" presStyleCnt="6">
        <dgm:presLayoutVars>
          <dgm:chMax val="0"/>
          <dgm:bulletEnabled val="1"/>
        </dgm:presLayoutVars>
      </dgm:prSet>
      <dgm:spPr/>
    </dgm:pt>
    <dgm:pt modelId="{2F26B179-92CB-41E6-ACE4-9715BC8B3853}" type="pres">
      <dgm:prSet presAssocID="{327352E5-5EC5-4D0B-A494-3DA84ACB7F0F}" presName="spacer" presStyleCnt="0"/>
      <dgm:spPr/>
    </dgm:pt>
    <dgm:pt modelId="{6D5CF8AE-99F4-48F5-B2C8-22DDE0617C89}" type="pres">
      <dgm:prSet presAssocID="{2C0E2547-523D-48D3-AA22-947F3F5DF573}" presName="parentText" presStyleLbl="node1" presStyleIdx="5" presStyleCnt="6">
        <dgm:presLayoutVars>
          <dgm:chMax val="0"/>
          <dgm:bulletEnabled val="1"/>
        </dgm:presLayoutVars>
      </dgm:prSet>
      <dgm:spPr/>
    </dgm:pt>
  </dgm:ptLst>
  <dgm:cxnLst>
    <dgm:cxn modelId="{59DD8920-1FD3-431D-80AD-EFF12D2EE6A9}" type="presOf" srcId="{3755CF9E-C5F1-4676-9103-DB1E8A58776C}" destId="{8B723F58-A101-4E87-B582-CF5C1C0B4DB6}" srcOrd="0" destOrd="0" presId="urn:microsoft.com/office/officeart/2005/8/layout/vList2"/>
    <dgm:cxn modelId="{7D367B28-E765-41BE-8FA6-0F79F985F448}" type="presOf" srcId="{4146A8A9-F179-4D37-872E-FEE9C849C430}" destId="{9FF48ABE-A425-4BA6-9EA9-CA5D4842BEC0}" srcOrd="0" destOrd="0" presId="urn:microsoft.com/office/officeart/2005/8/layout/vList2"/>
    <dgm:cxn modelId="{86461130-49C7-4844-90C2-0155A95AFC89}" type="presOf" srcId="{EAE30EC6-55D0-4B99-B868-E6A539AC9DD9}" destId="{0B51E360-F690-4A5E-816B-A572BBD68DE4}" srcOrd="0" destOrd="0" presId="urn:microsoft.com/office/officeart/2005/8/layout/vList2"/>
    <dgm:cxn modelId="{3D661533-232C-40D2-86E2-D015CAAB4844}" srcId="{EAE30EC6-55D0-4B99-B868-E6A539AC9DD9}" destId="{2C0E2547-523D-48D3-AA22-947F3F5DF573}" srcOrd="5" destOrd="0" parTransId="{F34AC1C2-B307-484E-A1A1-5E37E697B63D}" sibTransId="{1600F5D9-684E-41CC-8CFF-52A7BB6ED9C6}"/>
    <dgm:cxn modelId="{E3148C42-3A54-4528-8300-0DA276F01D2B}" srcId="{EAE30EC6-55D0-4B99-B868-E6A539AC9DD9}" destId="{1EA0FE67-A799-4D65-8E5D-076671252A53}" srcOrd="2" destOrd="0" parTransId="{8711A06C-BBE2-4F04-83AE-835FAC8C2113}" sibTransId="{3156AA35-7CD0-4535-8D17-13DBD7A53C49}"/>
    <dgm:cxn modelId="{B53B2163-2E92-42DB-ADFF-F30314FEACCC}" srcId="{EAE30EC6-55D0-4B99-B868-E6A539AC9DD9}" destId="{242C11D9-0129-4209-B3E8-93697013940A}" srcOrd="1" destOrd="0" parTransId="{5A36B1FA-9A19-4C36-B6F8-FD42B16B7A1E}" sibTransId="{C605505D-35A8-446B-A52F-59B92AF3F6C4}"/>
    <dgm:cxn modelId="{5F25F254-5900-4740-B19F-92B05FE29565}" type="presOf" srcId="{2C0E2547-523D-48D3-AA22-947F3F5DF573}" destId="{6D5CF8AE-99F4-48F5-B2C8-22DDE0617C89}" srcOrd="0" destOrd="0" presId="urn:microsoft.com/office/officeart/2005/8/layout/vList2"/>
    <dgm:cxn modelId="{284F5478-BAE7-44C1-827B-CF5D3A30736F}" type="presOf" srcId="{242C11D9-0129-4209-B3E8-93697013940A}" destId="{9597ADE7-3125-4ABD-A5E4-4EB08E47B378}" srcOrd="0" destOrd="0" presId="urn:microsoft.com/office/officeart/2005/8/layout/vList2"/>
    <dgm:cxn modelId="{1DEDF079-EB1F-4CEB-BE9B-A8C37ACAEBEA}" type="presOf" srcId="{1EA0FE67-A799-4D65-8E5D-076671252A53}" destId="{1D9AA18E-4469-4A78-B840-C20E4B47C1AB}" srcOrd="0" destOrd="0" presId="urn:microsoft.com/office/officeart/2005/8/layout/vList2"/>
    <dgm:cxn modelId="{A9F7B083-8B07-4ABE-BCA6-F06281F2C9E1}" srcId="{EAE30EC6-55D0-4B99-B868-E6A539AC9DD9}" destId="{4146A8A9-F179-4D37-872E-FEE9C849C430}" srcOrd="0" destOrd="0" parTransId="{AED541CE-6FBA-4EDB-9DA5-85046382BF4A}" sibTransId="{E0CD0911-3447-420F-B6B5-0A131ACED57F}"/>
    <dgm:cxn modelId="{07F1D6AC-8943-457C-BE6E-3603E8C6B8A3}" type="presOf" srcId="{9C99A2CC-4EB2-42CA-9E33-01ABE02A5C4E}" destId="{8BD8BBDB-81C9-4C3C-A0F7-DEB4593F91C9}" srcOrd="0" destOrd="0" presId="urn:microsoft.com/office/officeart/2005/8/layout/vList2"/>
    <dgm:cxn modelId="{E91486DA-F951-427A-9D05-CDCA150E73C3}" srcId="{EAE30EC6-55D0-4B99-B868-E6A539AC9DD9}" destId="{9C99A2CC-4EB2-42CA-9E33-01ABE02A5C4E}" srcOrd="3" destOrd="0" parTransId="{CBB788FD-98F9-4A53-8BE6-88C3BB9470E0}" sibTransId="{513541F6-E973-4166-BE6B-3A1A72210E73}"/>
    <dgm:cxn modelId="{D9092DF8-345A-4A66-B757-C18603BEEDD0}" srcId="{EAE30EC6-55D0-4B99-B868-E6A539AC9DD9}" destId="{3755CF9E-C5F1-4676-9103-DB1E8A58776C}" srcOrd="4" destOrd="0" parTransId="{16C2577F-7B01-439A-8EB9-E6CE542771B6}" sibTransId="{327352E5-5EC5-4D0B-A494-3DA84ACB7F0F}"/>
    <dgm:cxn modelId="{5CFC24CC-FFD9-422D-BB42-3138BE628344}" type="presParOf" srcId="{0B51E360-F690-4A5E-816B-A572BBD68DE4}" destId="{9FF48ABE-A425-4BA6-9EA9-CA5D4842BEC0}" srcOrd="0" destOrd="0" presId="urn:microsoft.com/office/officeart/2005/8/layout/vList2"/>
    <dgm:cxn modelId="{845A48CE-C7F0-4068-ACC3-EEBE27A35383}" type="presParOf" srcId="{0B51E360-F690-4A5E-816B-A572BBD68DE4}" destId="{B1F5AE1C-C924-4AB9-8EBC-4BF20182BCC4}" srcOrd="1" destOrd="0" presId="urn:microsoft.com/office/officeart/2005/8/layout/vList2"/>
    <dgm:cxn modelId="{D0F9B3DC-3755-45C8-926F-B351DD6C52A8}" type="presParOf" srcId="{0B51E360-F690-4A5E-816B-A572BBD68DE4}" destId="{9597ADE7-3125-4ABD-A5E4-4EB08E47B378}" srcOrd="2" destOrd="0" presId="urn:microsoft.com/office/officeart/2005/8/layout/vList2"/>
    <dgm:cxn modelId="{B3D73F38-848C-4039-8248-38978E1B9C1D}" type="presParOf" srcId="{0B51E360-F690-4A5E-816B-A572BBD68DE4}" destId="{7A9E326D-BFF4-4B77-90EF-1280332C4AD3}" srcOrd="3" destOrd="0" presId="urn:microsoft.com/office/officeart/2005/8/layout/vList2"/>
    <dgm:cxn modelId="{675EB8F7-4BB0-4836-B6A9-D2F5872B5BEF}" type="presParOf" srcId="{0B51E360-F690-4A5E-816B-A572BBD68DE4}" destId="{1D9AA18E-4469-4A78-B840-C20E4B47C1AB}" srcOrd="4" destOrd="0" presId="urn:microsoft.com/office/officeart/2005/8/layout/vList2"/>
    <dgm:cxn modelId="{91E3210B-7B94-46F8-A369-53DAFECA10EE}" type="presParOf" srcId="{0B51E360-F690-4A5E-816B-A572BBD68DE4}" destId="{2DD2AE44-BC9E-42E1-B4C8-4A3AB98C7844}" srcOrd="5" destOrd="0" presId="urn:microsoft.com/office/officeart/2005/8/layout/vList2"/>
    <dgm:cxn modelId="{48921C80-6F72-4F23-AA4F-DC519740E832}" type="presParOf" srcId="{0B51E360-F690-4A5E-816B-A572BBD68DE4}" destId="{8BD8BBDB-81C9-4C3C-A0F7-DEB4593F91C9}" srcOrd="6" destOrd="0" presId="urn:microsoft.com/office/officeart/2005/8/layout/vList2"/>
    <dgm:cxn modelId="{F5ADFD58-7BCF-4584-AB2D-686BA80BB57A}" type="presParOf" srcId="{0B51E360-F690-4A5E-816B-A572BBD68DE4}" destId="{28D9E5C2-B5E8-4BAB-A0B2-17A6F8197EFF}" srcOrd="7" destOrd="0" presId="urn:microsoft.com/office/officeart/2005/8/layout/vList2"/>
    <dgm:cxn modelId="{C26338D3-C92D-4AD4-81F1-54C507D0A2BB}" type="presParOf" srcId="{0B51E360-F690-4A5E-816B-A572BBD68DE4}" destId="{8B723F58-A101-4E87-B582-CF5C1C0B4DB6}" srcOrd="8" destOrd="0" presId="urn:microsoft.com/office/officeart/2005/8/layout/vList2"/>
    <dgm:cxn modelId="{0DA1F171-8BBB-4F5C-ABCD-B07B7810AB01}" type="presParOf" srcId="{0B51E360-F690-4A5E-816B-A572BBD68DE4}" destId="{2F26B179-92CB-41E6-ACE4-9715BC8B3853}" srcOrd="9" destOrd="0" presId="urn:microsoft.com/office/officeart/2005/8/layout/vList2"/>
    <dgm:cxn modelId="{88583BE2-D8D0-495E-A607-67DF1B890EE3}" type="presParOf" srcId="{0B51E360-F690-4A5E-816B-A572BBD68DE4}" destId="{6D5CF8AE-99F4-48F5-B2C8-22DDE0617C89}" srcOrd="10"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D16CEF-80D3-446A-80FB-F38CF93D721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1B30BD5-60A3-4751-B6B2-A7B074F3A55F}">
      <dgm:prSet custT="1"/>
      <dgm:spPr/>
      <dgm:t>
        <a:bodyPr/>
        <a:lstStyle/>
        <a:p>
          <a:pPr>
            <a:lnSpc>
              <a:spcPct val="100000"/>
            </a:lnSpc>
          </a:pPr>
          <a:r>
            <a:rPr lang="en-US" sz="1800" dirty="0"/>
            <a:t>All borrowers must be at least 62 years old. (Younger spouse may be “non-borrower” with some rights.)</a:t>
          </a:r>
        </a:p>
      </dgm:t>
    </dgm:pt>
    <dgm:pt modelId="{38C184DE-47AD-44B2-9D44-57B2963C74E4}" type="parTrans" cxnId="{39B15B19-7527-4F3E-AF50-3C6130C4CE6C}">
      <dgm:prSet/>
      <dgm:spPr/>
      <dgm:t>
        <a:bodyPr/>
        <a:lstStyle/>
        <a:p>
          <a:endParaRPr lang="en-US"/>
        </a:p>
      </dgm:t>
    </dgm:pt>
    <dgm:pt modelId="{04F35C2B-4D9A-4E59-9DC4-E15215EBA44D}" type="sibTrans" cxnId="{39B15B19-7527-4F3E-AF50-3C6130C4CE6C}">
      <dgm:prSet/>
      <dgm:spPr/>
      <dgm:t>
        <a:bodyPr/>
        <a:lstStyle/>
        <a:p>
          <a:endParaRPr lang="en-US"/>
        </a:p>
      </dgm:t>
    </dgm:pt>
    <dgm:pt modelId="{0318620D-835D-4EDE-9BF4-EE391C3EC35F}">
      <dgm:prSet custT="1"/>
      <dgm:spPr/>
      <dgm:t>
        <a:bodyPr/>
        <a:lstStyle/>
        <a:p>
          <a:pPr>
            <a:lnSpc>
              <a:spcPct val="100000"/>
            </a:lnSpc>
          </a:pPr>
          <a:r>
            <a:rPr lang="en-US" sz="1800" dirty="0"/>
            <a:t>All owners must be residents of mortgaged property.</a:t>
          </a:r>
        </a:p>
      </dgm:t>
    </dgm:pt>
    <dgm:pt modelId="{07699297-369B-40A9-B1EC-2BA4AD2F751A}" type="parTrans" cxnId="{19B93ED3-BB70-490F-A563-4259AB75EB8D}">
      <dgm:prSet/>
      <dgm:spPr/>
      <dgm:t>
        <a:bodyPr/>
        <a:lstStyle/>
        <a:p>
          <a:endParaRPr lang="en-US"/>
        </a:p>
      </dgm:t>
    </dgm:pt>
    <dgm:pt modelId="{7EC77112-D9D9-4534-845F-FAAB65111C61}" type="sibTrans" cxnId="{19B93ED3-BB70-490F-A563-4259AB75EB8D}">
      <dgm:prSet/>
      <dgm:spPr/>
      <dgm:t>
        <a:bodyPr/>
        <a:lstStyle/>
        <a:p>
          <a:endParaRPr lang="en-US"/>
        </a:p>
      </dgm:t>
    </dgm:pt>
    <dgm:pt modelId="{245061DC-FED5-4253-ACBC-1EF48F4DB231}">
      <dgm:prSet custT="1"/>
      <dgm:spPr/>
      <dgm:t>
        <a:bodyPr/>
        <a:lstStyle/>
        <a:p>
          <a:pPr>
            <a:lnSpc>
              <a:spcPct val="100000"/>
            </a:lnSpc>
          </a:pPr>
          <a:r>
            <a:rPr lang="en-US" sz="1800" dirty="0"/>
            <a:t>New rules require review of ability of borrowers to cover taxes, insurance and repairs.</a:t>
          </a:r>
        </a:p>
      </dgm:t>
    </dgm:pt>
    <dgm:pt modelId="{424135B4-CFA7-4D6F-AE29-AF8E9F5547DC}" type="parTrans" cxnId="{437C2CB4-A3A7-46F1-9161-C7F25A437D21}">
      <dgm:prSet/>
      <dgm:spPr/>
      <dgm:t>
        <a:bodyPr/>
        <a:lstStyle/>
        <a:p>
          <a:endParaRPr lang="en-US"/>
        </a:p>
      </dgm:t>
    </dgm:pt>
    <dgm:pt modelId="{BF40D4DC-24DA-4B68-B94B-0FCB701CBCCE}" type="sibTrans" cxnId="{437C2CB4-A3A7-46F1-9161-C7F25A437D21}">
      <dgm:prSet/>
      <dgm:spPr/>
      <dgm:t>
        <a:bodyPr/>
        <a:lstStyle/>
        <a:p>
          <a:endParaRPr lang="en-US"/>
        </a:p>
      </dgm:t>
    </dgm:pt>
    <dgm:pt modelId="{F699D8ED-AF20-40BD-8093-5D4BCC5D683F}">
      <dgm:prSet custT="1"/>
      <dgm:spPr/>
      <dgm:t>
        <a:bodyPr/>
        <a:lstStyle/>
        <a:p>
          <a:pPr>
            <a:lnSpc>
              <a:spcPct val="100000"/>
            </a:lnSpc>
          </a:pPr>
          <a:r>
            <a:rPr lang="en-US" sz="1800" dirty="0"/>
            <a:t>Federal tax debt or other federal debt may disqualify.</a:t>
          </a:r>
        </a:p>
      </dgm:t>
    </dgm:pt>
    <dgm:pt modelId="{FBE537B4-A492-4D52-8442-FC834952F050}" type="parTrans" cxnId="{F6AE79BF-5F09-4D7F-8123-7002A2E22565}">
      <dgm:prSet/>
      <dgm:spPr/>
      <dgm:t>
        <a:bodyPr/>
        <a:lstStyle/>
        <a:p>
          <a:endParaRPr lang="en-US"/>
        </a:p>
      </dgm:t>
    </dgm:pt>
    <dgm:pt modelId="{EC1FC552-FA73-47BD-853D-2A620BDA0173}" type="sibTrans" cxnId="{F6AE79BF-5F09-4D7F-8123-7002A2E22565}">
      <dgm:prSet/>
      <dgm:spPr/>
      <dgm:t>
        <a:bodyPr/>
        <a:lstStyle/>
        <a:p>
          <a:endParaRPr lang="en-US"/>
        </a:p>
      </dgm:t>
    </dgm:pt>
    <dgm:pt modelId="{96B2BFD7-F74F-4F47-96C1-F5BBEA2B52ED}">
      <dgm:prSet/>
      <dgm:spPr/>
      <dgm:t>
        <a:bodyPr/>
        <a:lstStyle/>
        <a:p>
          <a:pPr>
            <a:lnSpc>
              <a:spcPct val="100000"/>
            </a:lnSpc>
          </a:pPr>
          <a:endParaRPr lang="en-US"/>
        </a:p>
      </dgm:t>
    </dgm:pt>
    <dgm:pt modelId="{5AD17891-1041-4F0F-9EA3-89A968039B4C}" type="parTrans" cxnId="{79357078-1425-481E-9B7A-765C70AF3782}">
      <dgm:prSet/>
      <dgm:spPr/>
      <dgm:t>
        <a:bodyPr/>
        <a:lstStyle/>
        <a:p>
          <a:endParaRPr lang="en-US"/>
        </a:p>
      </dgm:t>
    </dgm:pt>
    <dgm:pt modelId="{D2798DA1-0FAB-4644-92C5-DB2ECCF15957}" type="sibTrans" cxnId="{79357078-1425-481E-9B7A-765C70AF3782}">
      <dgm:prSet/>
      <dgm:spPr/>
      <dgm:t>
        <a:bodyPr/>
        <a:lstStyle/>
        <a:p>
          <a:endParaRPr lang="en-US"/>
        </a:p>
      </dgm:t>
    </dgm:pt>
    <dgm:pt modelId="{2B281FB9-136D-42FF-840C-4F2CF46BBC14}" type="pres">
      <dgm:prSet presAssocID="{AFD16CEF-80D3-446A-80FB-F38CF93D721B}" presName="root" presStyleCnt="0">
        <dgm:presLayoutVars>
          <dgm:dir/>
          <dgm:resizeHandles val="exact"/>
        </dgm:presLayoutVars>
      </dgm:prSet>
      <dgm:spPr/>
    </dgm:pt>
    <dgm:pt modelId="{CFC9913A-DAAF-4135-8590-4B07F58E432A}" type="pres">
      <dgm:prSet presAssocID="{B1B30BD5-60A3-4751-B6B2-A7B074F3A55F}" presName="compNode" presStyleCnt="0"/>
      <dgm:spPr/>
    </dgm:pt>
    <dgm:pt modelId="{467AB3DA-435A-4977-BC1D-503781967A1B}" type="pres">
      <dgm:prSet presAssocID="{B1B30BD5-60A3-4751-B6B2-A7B074F3A55F}" presName="bgRect" presStyleLbl="bgShp" presStyleIdx="0" presStyleCnt="5"/>
      <dgm:spPr/>
    </dgm:pt>
    <dgm:pt modelId="{307B05AB-3CB4-4660-81B6-51F788AEE5B9}" type="pres">
      <dgm:prSet presAssocID="{B1B30BD5-60A3-4751-B6B2-A7B074F3A55F}"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2B09C6FF-76A0-411A-A664-F119DE04F4D9}" type="pres">
      <dgm:prSet presAssocID="{B1B30BD5-60A3-4751-B6B2-A7B074F3A55F}" presName="spaceRect" presStyleCnt="0"/>
      <dgm:spPr/>
    </dgm:pt>
    <dgm:pt modelId="{89F1C171-CD09-44BD-A8CC-C0F14D2EA5D8}" type="pres">
      <dgm:prSet presAssocID="{B1B30BD5-60A3-4751-B6B2-A7B074F3A55F}" presName="parTx" presStyleLbl="revTx" presStyleIdx="0" presStyleCnt="5" custLinFactNeighborX="845" custLinFactNeighborY="-7658">
        <dgm:presLayoutVars>
          <dgm:chMax val="0"/>
          <dgm:chPref val="0"/>
        </dgm:presLayoutVars>
      </dgm:prSet>
      <dgm:spPr/>
    </dgm:pt>
    <dgm:pt modelId="{5D6C5BAC-BA0D-4707-BBE1-B9DE3F16997A}" type="pres">
      <dgm:prSet presAssocID="{04F35C2B-4D9A-4E59-9DC4-E15215EBA44D}" presName="sibTrans" presStyleCnt="0"/>
      <dgm:spPr/>
    </dgm:pt>
    <dgm:pt modelId="{CAE4EB29-0C5F-4CC3-AD72-ED1288921D3F}" type="pres">
      <dgm:prSet presAssocID="{0318620D-835D-4EDE-9BF4-EE391C3EC35F}" presName="compNode" presStyleCnt="0"/>
      <dgm:spPr/>
    </dgm:pt>
    <dgm:pt modelId="{E792FC8D-5E16-4AE4-95E1-E12AAF31E319}" type="pres">
      <dgm:prSet presAssocID="{0318620D-835D-4EDE-9BF4-EE391C3EC35F}" presName="bgRect" presStyleLbl="bgShp" presStyleIdx="1" presStyleCnt="5" custLinFactNeighborY="6859"/>
      <dgm:spPr/>
    </dgm:pt>
    <dgm:pt modelId="{1339B5BF-8AC4-4589-B744-597D660C9D03}" type="pres">
      <dgm:prSet presAssocID="{0318620D-835D-4EDE-9BF4-EE391C3EC35F}"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ouse"/>
        </a:ext>
      </dgm:extLst>
    </dgm:pt>
    <dgm:pt modelId="{F7C2F91B-01AA-47D4-9B23-6EC9A44CDB3E}" type="pres">
      <dgm:prSet presAssocID="{0318620D-835D-4EDE-9BF4-EE391C3EC35F}" presName="spaceRect" presStyleCnt="0"/>
      <dgm:spPr/>
    </dgm:pt>
    <dgm:pt modelId="{D61FAADB-7031-4B1F-8A16-15A91F16BD8F}" type="pres">
      <dgm:prSet presAssocID="{0318620D-835D-4EDE-9BF4-EE391C3EC35F}" presName="parTx" presStyleLbl="revTx" presStyleIdx="1" presStyleCnt="5">
        <dgm:presLayoutVars>
          <dgm:chMax val="0"/>
          <dgm:chPref val="0"/>
        </dgm:presLayoutVars>
      </dgm:prSet>
      <dgm:spPr/>
    </dgm:pt>
    <dgm:pt modelId="{4834B9F2-D758-4448-B298-DB776CC41793}" type="pres">
      <dgm:prSet presAssocID="{7EC77112-D9D9-4534-845F-FAAB65111C61}" presName="sibTrans" presStyleCnt="0"/>
      <dgm:spPr/>
    </dgm:pt>
    <dgm:pt modelId="{513AC415-2F3E-4818-BF3D-A0E69BB4D880}" type="pres">
      <dgm:prSet presAssocID="{245061DC-FED5-4253-ACBC-1EF48F4DB231}" presName="compNode" presStyleCnt="0"/>
      <dgm:spPr/>
    </dgm:pt>
    <dgm:pt modelId="{CF7ACCBF-A518-4F5A-B958-49BE0EA2AD18}" type="pres">
      <dgm:prSet presAssocID="{245061DC-FED5-4253-ACBC-1EF48F4DB231}" presName="bgRect" presStyleLbl="bgShp" presStyleIdx="2" presStyleCnt="5"/>
      <dgm:spPr/>
    </dgm:pt>
    <dgm:pt modelId="{6A18FD77-22F3-49BE-9D72-17D66E6F5261}" type="pres">
      <dgm:prSet presAssocID="{245061DC-FED5-4253-ACBC-1EF48F4DB231}"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nk"/>
        </a:ext>
      </dgm:extLst>
    </dgm:pt>
    <dgm:pt modelId="{1D20B1B7-CFFE-441A-BC74-BB43430A058B}" type="pres">
      <dgm:prSet presAssocID="{245061DC-FED5-4253-ACBC-1EF48F4DB231}" presName="spaceRect" presStyleCnt="0"/>
      <dgm:spPr/>
    </dgm:pt>
    <dgm:pt modelId="{7F680A36-5A76-4B77-9F24-9F59EFF7C012}" type="pres">
      <dgm:prSet presAssocID="{245061DC-FED5-4253-ACBC-1EF48F4DB231}" presName="parTx" presStyleLbl="revTx" presStyleIdx="2" presStyleCnt="5">
        <dgm:presLayoutVars>
          <dgm:chMax val="0"/>
          <dgm:chPref val="0"/>
        </dgm:presLayoutVars>
      </dgm:prSet>
      <dgm:spPr/>
    </dgm:pt>
    <dgm:pt modelId="{46AB7177-5387-45AA-8910-B455FBF74E54}" type="pres">
      <dgm:prSet presAssocID="{BF40D4DC-24DA-4B68-B94B-0FCB701CBCCE}" presName="sibTrans" presStyleCnt="0"/>
      <dgm:spPr/>
    </dgm:pt>
    <dgm:pt modelId="{41569CDB-6F86-4D6E-85D2-1072AC1BCDD1}" type="pres">
      <dgm:prSet presAssocID="{F699D8ED-AF20-40BD-8093-5D4BCC5D683F}" presName="compNode" presStyleCnt="0"/>
      <dgm:spPr/>
    </dgm:pt>
    <dgm:pt modelId="{2492B690-9F06-49F8-815D-A7A9BB59F028}" type="pres">
      <dgm:prSet presAssocID="{F699D8ED-AF20-40BD-8093-5D4BCC5D683F}" presName="bgRect" presStyleLbl="bgShp" presStyleIdx="3" presStyleCnt="5"/>
      <dgm:spPr/>
    </dgm:pt>
    <dgm:pt modelId="{B1795982-7048-4883-A00D-ED6AF2758BB9}" type="pres">
      <dgm:prSet presAssocID="{F699D8ED-AF20-40BD-8093-5D4BCC5D683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rcRect/>
          <a:stretch>
            <a:fillRect/>
          </a:stretch>
        </a:blipFill>
        <a:ln>
          <a:noFill/>
        </a:ln>
      </dgm:spPr>
    </dgm:pt>
    <dgm:pt modelId="{6F5489C4-5B8E-4E30-8EDB-C6EBFB14CF14}" type="pres">
      <dgm:prSet presAssocID="{F699D8ED-AF20-40BD-8093-5D4BCC5D683F}" presName="spaceRect" presStyleCnt="0"/>
      <dgm:spPr/>
    </dgm:pt>
    <dgm:pt modelId="{8B387264-1580-4712-BEBA-5BF8772B9AF5}" type="pres">
      <dgm:prSet presAssocID="{F699D8ED-AF20-40BD-8093-5D4BCC5D683F}" presName="parTx" presStyleLbl="revTx" presStyleIdx="3" presStyleCnt="5">
        <dgm:presLayoutVars>
          <dgm:chMax val="0"/>
          <dgm:chPref val="0"/>
        </dgm:presLayoutVars>
      </dgm:prSet>
      <dgm:spPr/>
    </dgm:pt>
    <dgm:pt modelId="{E22E0C16-9E95-491D-AAB1-F596833388A9}" type="pres">
      <dgm:prSet presAssocID="{EC1FC552-FA73-47BD-853D-2A620BDA0173}" presName="sibTrans" presStyleCnt="0"/>
      <dgm:spPr/>
    </dgm:pt>
    <dgm:pt modelId="{A578258E-983C-4C95-AEB1-494095F6D0F2}" type="pres">
      <dgm:prSet presAssocID="{96B2BFD7-F74F-4F47-96C1-F5BBEA2B52ED}" presName="compNode" presStyleCnt="0"/>
      <dgm:spPr/>
    </dgm:pt>
    <dgm:pt modelId="{12515F82-FEE9-46F2-A971-0D8099E76D40}" type="pres">
      <dgm:prSet presAssocID="{96B2BFD7-F74F-4F47-96C1-F5BBEA2B52ED}" presName="bgRect" presStyleLbl="bgShp" presStyleIdx="4" presStyleCnt="5" custLinFactNeighborX="-546" custLinFactNeighborY="2869"/>
      <dgm:spPr/>
    </dgm:pt>
    <dgm:pt modelId="{8C289BB4-5895-41A1-A206-C6900E2896D4}" type="pres">
      <dgm:prSet presAssocID="{96B2BFD7-F74F-4F47-96C1-F5BBEA2B52ED}"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Professor"/>
        </a:ext>
      </dgm:extLst>
    </dgm:pt>
    <dgm:pt modelId="{7B82E0C0-F2CE-498B-B45D-71280E9EA88F}" type="pres">
      <dgm:prSet presAssocID="{96B2BFD7-F74F-4F47-96C1-F5BBEA2B52ED}" presName="spaceRect" presStyleCnt="0"/>
      <dgm:spPr/>
    </dgm:pt>
    <dgm:pt modelId="{4CE8BFEC-9BEF-4CA7-AEEE-A153B4C25B99}" type="pres">
      <dgm:prSet presAssocID="{96B2BFD7-F74F-4F47-96C1-F5BBEA2B52ED}" presName="parTx" presStyleLbl="revTx" presStyleIdx="4" presStyleCnt="5">
        <dgm:presLayoutVars>
          <dgm:chMax val="0"/>
          <dgm:chPref val="0"/>
        </dgm:presLayoutVars>
      </dgm:prSet>
      <dgm:spPr/>
    </dgm:pt>
  </dgm:ptLst>
  <dgm:cxnLst>
    <dgm:cxn modelId="{8784220A-C1C0-4000-B2D5-6F28E38F1771}" type="presOf" srcId="{F699D8ED-AF20-40BD-8093-5D4BCC5D683F}" destId="{8B387264-1580-4712-BEBA-5BF8772B9AF5}" srcOrd="0" destOrd="0" presId="urn:microsoft.com/office/officeart/2018/2/layout/IconVerticalSolidList"/>
    <dgm:cxn modelId="{C3278F12-6DEA-4096-ABB2-A1E3EA7AB398}" type="presOf" srcId="{245061DC-FED5-4253-ACBC-1EF48F4DB231}" destId="{7F680A36-5A76-4B77-9F24-9F59EFF7C012}" srcOrd="0" destOrd="0" presId="urn:microsoft.com/office/officeart/2018/2/layout/IconVerticalSolidList"/>
    <dgm:cxn modelId="{39B15B19-7527-4F3E-AF50-3C6130C4CE6C}" srcId="{AFD16CEF-80D3-446A-80FB-F38CF93D721B}" destId="{B1B30BD5-60A3-4751-B6B2-A7B074F3A55F}" srcOrd="0" destOrd="0" parTransId="{38C184DE-47AD-44B2-9D44-57B2963C74E4}" sibTransId="{04F35C2B-4D9A-4E59-9DC4-E15215EBA44D}"/>
    <dgm:cxn modelId="{9A95F431-C63E-4D19-8A94-050D88F21D3B}" type="presOf" srcId="{B1B30BD5-60A3-4751-B6B2-A7B074F3A55F}" destId="{89F1C171-CD09-44BD-A8CC-C0F14D2EA5D8}" srcOrd="0" destOrd="0" presId="urn:microsoft.com/office/officeart/2018/2/layout/IconVerticalSolidList"/>
    <dgm:cxn modelId="{AA214D42-B2D6-4D46-92ED-DA34C8C0E8DD}" type="presOf" srcId="{AFD16CEF-80D3-446A-80FB-F38CF93D721B}" destId="{2B281FB9-136D-42FF-840C-4F2CF46BBC14}" srcOrd="0" destOrd="0" presId="urn:microsoft.com/office/officeart/2018/2/layout/IconVerticalSolidList"/>
    <dgm:cxn modelId="{79357078-1425-481E-9B7A-765C70AF3782}" srcId="{AFD16CEF-80D3-446A-80FB-F38CF93D721B}" destId="{96B2BFD7-F74F-4F47-96C1-F5BBEA2B52ED}" srcOrd="4" destOrd="0" parTransId="{5AD17891-1041-4F0F-9EA3-89A968039B4C}" sibTransId="{D2798DA1-0FAB-4644-92C5-DB2ECCF15957}"/>
    <dgm:cxn modelId="{179ADA8E-47C5-492C-8111-B649BDE3FDBE}" type="presOf" srcId="{0318620D-835D-4EDE-9BF4-EE391C3EC35F}" destId="{D61FAADB-7031-4B1F-8A16-15A91F16BD8F}" srcOrd="0" destOrd="0" presId="urn:microsoft.com/office/officeart/2018/2/layout/IconVerticalSolidList"/>
    <dgm:cxn modelId="{437C2CB4-A3A7-46F1-9161-C7F25A437D21}" srcId="{AFD16CEF-80D3-446A-80FB-F38CF93D721B}" destId="{245061DC-FED5-4253-ACBC-1EF48F4DB231}" srcOrd="2" destOrd="0" parTransId="{424135B4-CFA7-4D6F-AE29-AF8E9F5547DC}" sibTransId="{BF40D4DC-24DA-4B68-B94B-0FCB701CBCCE}"/>
    <dgm:cxn modelId="{F6AE79BF-5F09-4D7F-8123-7002A2E22565}" srcId="{AFD16CEF-80D3-446A-80FB-F38CF93D721B}" destId="{F699D8ED-AF20-40BD-8093-5D4BCC5D683F}" srcOrd="3" destOrd="0" parTransId="{FBE537B4-A492-4D52-8442-FC834952F050}" sibTransId="{EC1FC552-FA73-47BD-853D-2A620BDA0173}"/>
    <dgm:cxn modelId="{7B0559CA-F02A-4D7C-9FB8-0A252AAB539C}" type="presOf" srcId="{96B2BFD7-F74F-4F47-96C1-F5BBEA2B52ED}" destId="{4CE8BFEC-9BEF-4CA7-AEEE-A153B4C25B99}" srcOrd="0" destOrd="0" presId="urn:microsoft.com/office/officeart/2018/2/layout/IconVerticalSolidList"/>
    <dgm:cxn modelId="{19B93ED3-BB70-490F-A563-4259AB75EB8D}" srcId="{AFD16CEF-80D3-446A-80FB-F38CF93D721B}" destId="{0318620D-835D-4EDE-9BF4-EE391C3EC35F}" srcOrd="1" destOrd="0" parTransId="{07699297-369B-40A9-B1EC-2BA4AD2F751A}" sibTransId="{7EC77112-D9D9-4534-845F-FAAB65111C61}"/>
    <dgm:cxn modelId="{2D6B1AFF-060C-4EA9-AED7-D7567593D14E}" type="presParOf" srcId="{2B281FB9-136D-42FF-840C-4F2CF46BBC14}" destId="{CFC9913A-DAAF-4135-8590-4B07F58E432A}" srcOrd="0" destOrd="0" presId="urn:microsoft.com/office/officeart/2018/2/layout/IconVerticalSolidList"/>
    <dgm:cxn modelId="{78CF36A6-380C-4601-9412-901174DA538C}" type="presParOf" srcId="{CFC9913A-DAAF-4135-8590-4B07F58E432A}" destId="{467AB3DA-435A-4977-BC1D-503781967A1B}" srcOrd="0" destOrd="0" presId="urn:microsoft.com/office/officeart/2018/2/layout/IconVerticalSolidList"/>
    <dgm:cxn modelId="{4899D793-3215-44F7-BA30-A0A11E29A5B1}" type="presParOf" srcId="{CFC9913A-DAAF-4135-8590-4B07F58E432A}" destId="{307B05AB-3CB4-4660-81B6-51F788AEE5B9}" srcOrd="1" destOrd="0" presId="urn:microsoft.com/office/officeart/2018/2/layout/IconVerticalSolidList"/>
    <dgm:cxn modelId="{F4818550-A7A5-49CA-8D33-7B9BDBB861D2}" type="presParOf" srcId="{CFC9913A-DAAF-4135-8590-4B07F58E432A}" destId="{2B09C6FF-76A0-411A-A664-F119DE04F4D9}" srcOrd="2" destOrd="0" presId="urn:microsoft.com/office/officeart/2018/2/layout/IconVerticalSolidList"/>
    <dgm:cxn modelId="{47DE12E4-00B8-4A4A-AE96-B92FC33164FE}" type="presParOf" srcId="{CFC9913A-DAAF-4135-8590-4B07F58E432A}" destId="{89F1C171-CD09-44BD-A8CC-C0F14D2EA5D8}" srcOrd="3" destOrd="0" presId="urn:microsoft.com/office/officeart/2018/2/layout/IconVerticalSolidList"/>
    <dgm:cxn modelId="{B3BA8912-743A-4458-A28B-C555E85810C2}" type="presParOf" srcId="{2B281FB9-136D-42FF-840C-4F2CF46BBC14}" destId="{5D6C5BAC-BA0D-4707-BBE1-B9DE3F16997A}" srcOrd="1" destOrd="0" presId="urn:microsoft.com/office/officeart/2018/2/layout/IconVerticalSolidList"/>
    <dgm:cxn modelId="{9848B719-4ED9-4E6B-A3C9-5F39E5513201}" type="presParOf" srcId="{2B281FB9-136D-42FF-840C-4F2CF46BBC14}" destId="{CAE4EB29-0C5F-4CC3-AD72-ED1288921D3F}" srcOrd="2" destOrd="0" presId="urn:microsoft.com/office/officeart/2018/2/layout/IconVerticalSolidList"/>
    <dgm:cxn modelId="{2603818F-0325-428A-8412-40980EC414C7}" type="presParOf" srcId="{CAE4EB29-0C5F-4CC3-AD72-ED1288921D3F}" destId="{E792FC8D-5E16-4AE4-95E1-E12AAF31E319}" srcOrd="0" destOrd="0" presId="urn:microsoft.com/office/officeart/2018/2/layout/IconVerticalSolidList"/>
    <dgm:cxn modelId="{083E5C48-2233-405B-B2DB-98E5D87D608A}" type="presParOf" srcId="{CAE4EB29-0C5F-4CC3-AD72-ED1288921D3F}" destId="{1339B5BF-8AC4-4589-B744-597D660C9D03}" srcOrd="1" destOrd="0" presId="urn:microsoft.com/office/officeart/2018/2/layout/IconVerticalSolidList"/>
    <dgm:cxn modelId="{588B6AA3-1DC9-415E-8E2A-A3AE6DF4DCA2}" type="presParOf" srcId="{CAE4EB29-0C5F-4CC3-AD72-ED1288921D3F}" destId="{F7C2F91B-01AA-47D4-9B23-6EC9A44CDB3E}" srcOrd="2" destOrd="0" presId="urn:microsoft.com/office/officeart/2018/2/layout/IconVerticalSolidList"/>
    <dgm:cxn modelId="{22070F9C-ED68-4A4F-A125-20733F7C24DE}" type="presParOf" srcId="{CAE4EB29-0C5F-4CC3-AD72-ED1288921D3F}" destId="{D61FAADB-7031-4B1F-8A16-15A91F16BD8F}" srcOrd="3" destOrd="0" presId="urn:microsoft.com/office/officeart/2018/2/layout/IconVerticalSolidList"/>
    <dgm:cxn modelId="{62A79502-67A2-4B43-BD3C-0AC5236E4990}" type="presParOf" srcId="{2B281FB9-136D-42FF-840C-4F2CF46BBC14}" destId="{4834B9F2-D758-4448-B298-DB776CC41793}" srcOrd="3" destOrd="0" presId="urn:microsoft.com/office/officeart/2018/2/layout/IconVerticalSolidList"/>
    <dgm:cxn modelId="{FB7CF4A2-DD35-45B9-9761-448547179255}" type="presParOf" srcId="{2B281FB9-136D-42FF-840C-4F2CF46BBC14}" destId="{513AC415-2F3E-4818-BF3D-A0E69BB4D880}" srcOrd="4" destOrd="0" presId="urn:microsoft.com/office/officeart/2018/2/layout/IconVerticalSolidList"/>
    <dgm:cxn modelId="{B646BF07-0DA3-4A32-9EBB-38817AB89513}" type="presParOf" srcId="{513AC415-2F3E-4818-BF3D-A0E69BB4D880}" destId="{CF7ACCBF-A518-4F5A-B958-49BE0EA2AD18}" srcOrd="0" destOrd="0" presId="urn:microsoft.com/office/officeart/2018/2/layout/IconVerticalSolidList"/>
    <dgm:cxn modelId="{A96B3332-19C4-4241-99C2-5EE29E4CBB34}" type="presParOf" srcId="{513AC415-2F3E-4818-BF3D-A0E69BB4D880}" destId="{6A18FD77-22F3-49BE-9D72-17D66E6F5261}" srcOrd="1" destOrd="0" presId="urn:microsoft.com/office/officeart/2018/2/layout/IconVerticalSolidList"/>
    <dgm:cxn modelId="{BDACECF7-6902-48AE-AC8F-15AD89B345AE}" type="presParOf" srcId="{513AC415-2F3E-4818-BF3D-A0E69BB4D880}" destId="{1D20B1B7-CFFE-441A-BC74-BB43430A058B}" srcOrd="2" destOrd="0" presId="urn:microsoft.com/office/officeart/2018/2/layout/IconVerticalSolidList"/>
    <dgm:cxn modelId="{87A82D55-8A0E-4ECA-BEA0-EDA652A3E814}" type="presParOf" srcId="{513AC415-2F3E-4818-BF3D-A0E69BB4D880}" destId="{7F680A36-5A76-4B77-9F24-9F59EFF7C012}" srcOrd="3" destOrd="0" presId="urn:microsoft.com/office/officeart/2018/2/layout/IconVerticalSolidList"/>
    <dgm:cxn modelId="{D7A31FC8-40E2-4EA8-ABFF-FEC938C548B9}" type="presParOf" srcId="{2B281FB9-136D-42FF-840C-4F2CF46BBC14}" destId="{46AB7177-5387-45AA-8910-B455FBF74E54}" srcOrd="5" destOrd="0" presId="urn:microsoft.com/office/officeart/2018/2/layout/IconVerticalSolidList"/>
    <dgm:cxn modelId="{8A088139-D40C-422D-933C-1B0042C7D91A}" type="presParOf" srcId="{2B281FB9-136D-42FF-840C-4F2CF46BBC14}" destId="{41569CDB-6F86-4D6E-85D2-1072AC1BCDD1}" srcOrd="6" destOrd="0" presId="urn:microsoft.com/office/officeart/2018/2/layout/IconVerticalSolidList"/>
    <dgm:cxn modelId="{54988143-A0D1-45BA-9C52-C04A4FA1EFA7}" type="presParOf" srcId="{41569CDB-6F86-4D6E-85D2-1072AC1BCDD1}" destId="{2492B690-9F06-49F8-815D-A7A9BB59F028}" srcOrd="0" destOrd="0" presId="urn:microsoft.com/office/officeart/2018/2/layout/IconVerticalSolidList"/>
    <dgm:cxn modelId="{95E57531-84C5-407D-B2A4-1DDDD81A095E}" type="presParOf" srcId="{41569CDB-6F86-4D6E-85D2-1072AC1BCDD1}" destId="{B1795982-7048-4883-A00D-ED6AF2758BB9}" srcOrd="1" destOrd="0" presId="urn:microsoft.com/office/officeart/2018/2/layout/IconVerticalSolidList"/>
    <dgm:cxn modelId="{43D4D681-3A71-4444-895F-9EC0D5C53DCF}" type="presParOf" srcId="{41569CDB-6F86-4D6E-85D2-1072AC1BCDD1}" destId="{6F5489C4-5B8E-4E30-8EDB-C6EBFB14CF14}" srcOrd="2" destOrd="0" presId="urn:microsoft.com/office/officeart/2018/2/layout/IconVerticalSolidList"/>
    <dgm:cxn modelId="{CA900AE9-6345-4AA5-8DD1-00BC002F84BF}" type="presParOf" srcId="{41569CDB-6F86-4D6E-85D2-1072AC1BCDD1}" destId="{8B387264-1580-4712-BEBA-5BF8772B9AF5}" srcOrd="3" destOrd="0" presId="urn:microsoft.com/office/officeart/2018/2/layout/IconVerticalSolidList"/>
    <dgm:cxn modelId="{57427E5B-06BC-44E6-8055-9619CFE4A670}" type="presParOf" srcId="{2B281FB9-136D-42FF-840C-4F2CF46BBC14}" destId="{E22E0C16-9E95-491D-AAB1-F596833388A9}" srcOrd="7" destOrd="0" presId="urn:microsoft.com/office/officeart/2018/2/layout/IconVerticalSolidList"/>
    <dgm:cxn modelId="{D02CDDF9-B84D-435A-A0C0-FD66AF907B1A}" type="presParOf" srcId="{2B281FB9-136D-42FF-840C-4F2CF46BBC14}" destId="{A578258E-983C-4C95-AEB1-494095F6D0F2}" srcOrd="8" destOrd="0" presId="urn:microsoft.com/office/officeart/2018/2/layout/IconVerticalSolidList"/>
    <dgm:cxn modelId="{A742C9FC-8183-4AB6-8816-C0F5C7C447D9}" type="presParOf" srcId="{A578258E-983C-4C95-AEB1-494095F6D0F2}" destId="{12515F82-FEE9-46F2-A971-0D8099E76D40}" srcOrd="0" destOrd="0" presId="urn:microsoft.com/office/officeart/2018/2/layout/IconVerticalSolidList"/>
    <dgm:cxn modelId="{17A80E01-9103-4B73-8744-E6CB426089CA}" type="presParOf" srcId="{A578258E-983C-4C95-AEB1-494095F6D0F2}" destId="{8C289BB4-5895-41A1-A206-C6900E2896D4}" srcOrd="1" destOrd="0" presId="urn:microsoft.com/office/officeart/2018/2/layout/IconVerticalSolidList"/>
    <dgm:cxn modelId="{D5FF454F-0FD6-440E-9C99-F2A93A63AB8A}" type="presParOf" srcId="{A578258E-983C-4C95-AEB1-494095F6D0F2}" destId="{7B82E0C0-F2CE-498B-B45D-71280E9EA88F}" srcOrd="2" destOrd="0" presId="urn:microsoft.com/office/officeart/2018/2/layout/IconVerticalSolidList"/>
    <dgm:cxn modelId="{3CF8B273-6294-461F-9CA0-22B78F1F03A9}" type="presParOf" srcId="{A578258E-983C-4C95-AEB1-494095F6D0F2}" destId="{4CE8BFEC-9BEF-4CA7-AEEE-A153B4C25B99}"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88DE112-F0D4-44D4-89D5-2E3D4004AA32}" type="doc">
      <dgm:prSet loTypeId="urn:microsoft.com/office/officeart/2005/8/layout/list1" loCatId="list" qsTypeId="urn:microsoft.com/office/officeart/2005/8/quickstyle/simple5" qsCatId="simple" csTypeId="urn:microsoft.com/office/officeart/2005/8/colors/accent2_2" csCatId="accent2" phldr="1"/>
      <dgm:spPr/>
      <dgm:t>
        <a:bodyPr/>
        <a:lstStyle/>
        <a:p>
          <a:endParaRPr lang="en-US"/>
        </a:p>
      </dgm:t>
    </dgm:pt>
    <dgm:pt modelId="{12514677-D62C-4697-88A3-11CD118BBC7E}">
      <dgm:prSet/>
      <dgm:spPr/>
      <dgm:t>
        <a:bodyPr/>
        <a:lstStyle/>
        <a:p>
          <a:r>
            <a:rPr lang="en-US"/>
            <a:t>Maximum amount will be based on:</a:t>
          </a:r>
        </a:p>
      </dgm:t>
    </dgm:pt>
    <dgm:pt modelId="{7AFFD263-3F01-4AD1-B23C-D9D549573270}" type="parTrans" cxnId="{DC5EFBBE-4A29-4F66-BE3B-07D3A8534FC3}">
      <dgm:prSet/>
      <dgm:spPr/>
      <dgm:t>
        <a:bodyPr/>
        <a:lstStyle/>
        <a:p>
          <a:endParaRPr lang="en-US"/>
        </a:p>
      </dgm:t>
    </dgm:pt>
    <dgm:pt modelId="{97339293-DB82-4A74-990F-724B0847DEE0}" type="sibTrans" cxnId="{DC5EFBBE-4A29-4F66-BE3B-07D3A8534FC3}">
      <dgm:prSet/>
      <dgm:spPr/>
      <dgm:t>
        <a:bodyPr/>
        <a:lstStyle/>
        <a:p>
          <a:endParaRPr lang="en-US"/>
        </a:p>
      </dgm:t>
    </dgm:pt>
    <dgm:pt modelId="{359A814D-5469-47BF-8562-58231A21AFC9}">
      <dgm:prSet/>
      <dgm:spPr/>
      <dgm:t>
        <a:bodyPr/>
        <a:lstStyle/>
        <a:p>
          <a:r>
            <a:rPr lang="en-US" dirty="0"/>
            <a:t>Age of youngest borrower, or non-borrowing spouse. Younger borrower = lower limit.</a:t>
          </a:r>
        </a:p>
      </dgm:t>
    </dgm:pt>
    <dgm:pt modelId="{28695E00-7340-45F9-AB2E-1E537717D7CA}" type="parTrans" cxnId="{176FF96C-AF40-4444-A687-D411494C13B8}">
      <dgm:prSet/>
      <dgm:spPr/>
      <dgm:t>
        <a:bodyPr/>
        <a:lstStyle/>
        <a:p>
          <a:endParaRPr lang="en-US"/>
        </a:p>
      </dgm:t>
    </dgm:pt>
    <dgm:pt modelId="{EE3544B5-23BA-4FBE-A6DD-1A0143F359C1}" type="sibTrans" cxnId="{176FF96C-AF40-4444-A687-D411494C13B8}">
      <dgm:prSet/>
      <dgm:spPr/>
      <dgm:t>
        <a:bodyPr/>
        <a:lstStyle/>
        <a:p>
          <a:endParaRPr lang="en-US"/>
        </a:p>
      </dgm:t>
    </dgm:pt>
    <dgm:pt modelId="{A8913AA4-F53B-4A3B-A029-6E0F07EBF62F}">
      <dgm:prSet/>
      <dgm:spPr/>
      <dgm:t>
        <a:bodyPr/>
        <a:lstStyle/>
        <a:p>
          <a:r>
            <a:rPr lang="en-US" dirty="0"/>
            <a:t>Value and location of the house.</a:t>
          </a:r>
        </a:p>
      </dgm:t>
    </dgm:pt>
    <dgm:pt modelId="{2EF1331A-C68B-492E-BFCD-DE27A9821FC8}" type="parTrans" cxnId="{2BBD34CF-C2C1-42B9-BD22-A559DE5F8F79}">
      <dgm:prSet/>
      <dgm:spPr/>
      <dgm:t>
        <a:bodyPr/>
        <a:lstStyle/>
        <a:p>
          <a:endParaRPr lang="en-US"/>
        </a:p>
      </dgm:t>
    </dgm:pt>
    <dgm:pt modelId="{2CB3387A-5042-432B-9FBF-C51F380FC31B}" type="sibTrans" cxnId="{2BBD34CF-C2C1-42B9-BD22-A559DE5F8F79}">
      <dgm:prSet/>
      <dgm:spPr/>
      <dgm:t>
        <a:bodyPr/>
        <a:lstStyle/>
        <a:p>
          <a:endParaRPr lang="en-US"/>
        </a:p>
      </dgm:t>
    </dgm:pt>
    <dgm:pt modelId="{1F371069-0F06-4CD9-A317-9247FE202C45}">
      <dgm:prSet/>
      <dgm:spPr/>
      <dgm:t>
        <a:bodyPr/>
        <a:lstStyle/>
        <a:p>
          <a:r>
            <a:rPr lang="en-US" dirty="0"/>
            <a:t>Current interest rate for reverse mortgages.</a:t>
          </a:r>
        </a:p>
      </dgm:t>
    </dgm:pt>
    <dgm:pt modelId="{E88AFE70-9F68-45F5-9367-7F8F1E3C7D50}" type="parTrans" cxnId="{C97CA204-788E-4231-A75E-D67A9E68F342}">
      <dgm:prSet/>
      <dgm:spPr/>
      <dgm:t>
        <a:bodyPr/>
        <a:lstStyle/>
        <a:p>
          <a:endParaRPr lang="en-US"/>
        </a:p>
      </dgm:t>
    </dgm:pt>
    <dgm:pt modelId="{15794D8B-C044-4271-831C-19B267CABB4C}" type="sibTrans" cxnId="{C97CA204-788E-4231-A75E-D67A9E68F342}">
      <dgm:prSet/>
      <dgm:spPr/>
      <dgm:t>
        <a:bodyPr/>
        <a:lstStyle/>
        <a:p>
          <a:endParaRPr lang="en-US"/>
        </a:p>
      </dgm:t>
    </dgm:pt>
    <dgm:pt modelId="{941C1D18-72A2-4486-9DAF-BAA20E5132D2}">
      <dgm:prSet/>
      <dgm:spPr/>
      <dgm:t>
        <a:bodyPr/>
        <a:lstStyle/>
        <a:p>
          <a:r>
            <a:rPr lang="en-US"/>
            <a:t>Example:</a:t>
          </a:r>
        </a:p>
      </dgm:t>
    </dgm:pt>
    <dgm:pt modelId="{850B3F1C-62F2-4688-8A3C-A5C3F9E8CB6E}" type="parTrans" cxnId="{294720E4-51C1-4EFE-8386-6CDF643D248D}">
      <dgm:prSet/>
      <dgm:spPr/>
      <dgm:t>
        <a:bodyPr/>
        <a:lstStyle/>
        <a:p>
          <a:endParaRPr lang="en-US"/>
        </a:p>
      </dgm:t>
    </dgm:pt>
    <dgm:pt modelId="{FE953654-E89A-440E-B90F-ABAD018765E5}" type="sibTrans" cxnId="{294720E4-51C1-4EFE-8386-6CDF643D248D}">
      <dgm:prSet/>
      <dgm:spPr/>
      <dgm:t>
        <a:bodyPr/>
        <a:lstStyle/>
        <a:p>
          <a:endParaRPr lang="en-US"/>
        </a:p>
      </dgm:t>
    </dgm:pt>
    <dgm:pt modelId="{0C711D0C-14FF-4F39-8C87-F861898D775F}">
      <dgm:prSet/>
      <dgm:spPr/>
      <dgm:t>
        <a:bodyPr/>
        <a:lstStyle/>
        <a:p>
          <a:r>
            <a:rPr lang="en-US" dirty="0"/>
            <a:t>Michigan borrower, $300,000 house, no current mortgage</a:t>
          </a:r>
        </a:p>
      </dgm:t>
    </dgm:pt>
    <dgm:pt modelId="{E544A7AE-06ED-4CEA-8931-A7BFC9B656F5}" type="parTrans" cxnId="{B2B68B4E-B355-44B5-997B-4FA99D0E5EBB}">
      <dgm:prSet/>
      <dgm:spPr/>
      <dgm:t>
        <a:bodyPr/>
        <a:lstStyle/>
        <a:p>
          <a:endParaRPr lang="en-US"/>
        </a:p>
      </dgm:t>
    </dgm:pt>
    <dgm:pt modelId="{AECEF3A7-EC8E-46C5-80B5-6041F4EB22D7}" type="sibTrans" cxnId="{B2B68B4E-B355-44B5-997B-4FA99D0E5EBB}">
      <dgm:prSet/>
      <dgm:spPr/>
      <dgm:t>
        <a:bodyPr/>
        <a:lstStyle/>
        <a:p>
          <a:endParaRPr lang="en-US"/>
        </a:p>
      </dgm:t>
    </dgm:pt>
    <dgm:pt modelId="{AC0DD1F2-B50A-4296-B195-260CE99166E1}">
      <dgm:prSet/>
      <dgm:spPr/>
      <dgm:t>
        <a:bodyPr/>
        <a:lstStyle/>
        <a:p>
          <a:r>
            <a:rPr lang="en-US" dirty="0"/>
            <a:t>Youngest age 65, max loan amount: $135,000 – $144,000</a:t>
          </a:r>
        </a:p>
      </dgm:t>
    </dgm:pt>
    <dgm:pt modelId="{33379FFE-ADCC-4491-8FA2-6C0DC76A12BC}" type="parTrans" cxnId="{0F21117B-A77D-466E-8DC5-47124B25C783}">
      <dgm:prSet/>
      <dgm:spPr/>
      <dgm:t>
        <a:bodyPr/>
        <a:lstStyle/>
        <a:p>
          <a:endParaRPr lang="en-US"/>
        </a:p>
      </dgm:t>
    </dgm:pt>
    <dgm:pt modelId="{A4CDE6FD-418F-4598-8AEB-D9E1A82FDB69}" type="sibTrans" cxnId="{0F21117B-A77D-466E-8DC5-47124B25C783}">
      <dgm:prSet/>
      <dgm:spPr/>
      <dgm:t>
        <a:bodyPr/>
        <a:lstStyle/>
        <a:p>
          <a:endParaRPr lang="en-US"/>
        </a:p>
      </dgm:t>
    </dgm:pt>
    <dgm:pt modelId="{13AD9FCB-969C-4DEB-A7D0-CA5255D252F1}">
      <dgm:prSet/>
      <dgm:spPr/>
      <dgm:t>
        <a:bodyPr/>
        <a:lstStyle/>
        <a:p>
          <a:r>
            <a:rPr lang="en-US" dirty="0"/>
            <a:t>Youngest age 75, max loan amount: $153,000 – $162,000</a:t>
          </a:r>
        </a:p>
      </dgm:t>
    </dgm:pt>
    <dgm:pt modelId="{3EA8C237-FE59-471F-BF8C-E162AB350ECB}" type="parTrans" cxnId="{AC6488AC-55BC-42EE-9F4F-04D8B8E9D4F0}">
      <dgm:prSet/>
      <dgm:spPr/>
      <dgm:t>
        <a:bodyPr/>
        <a:lstStyle/>
        <a:p>
          <a:endParaRPr lang="en-US"/>
        </a:p>
      </dgm:t>
    </dgm:pt>
    <dgm:pt modelId="{96798A20-6C08-4510-92C9-4F0BBCB28635}" type="sibTrans" cxnId="{AC6488AC-55BC-42EE-9F4F-04D8B8E9D4F0}">
      <dgm:prSet/>
      <dgm:spPr/>
      <dgm:t>
        <a:bodyPr/>
        <a:lstStyle/>
        <a:p>
          <a:endParaRPr lang="en-US"/>
        </a:p>
      </dgm:t>
    </dgm:pt>
    <dgm:pt modelId="{6601C5E6-5C9A-4B9E-B5F8-B9017967103A}">
      <dgm:prSet/>
      <dgm:spPr/>
      <dgm:t>
        <a:bodyPr/>
        <a:lstStyle/>
        <a:p>
          <a:r>
            <a:rPr lang="en-US" dirty="0"/>
            <a:t>Youngest age 85: max loan amount: $182,000 – $189,000</a:t>
          </a:r>
        </a:p>
      </dgm:t>
    </dgm:pt>
    <dgm:pt modelId="{281BD4B9-858F-48CF-8296-56E9A091D505}" type="parTrans" cxnId="{490BD114-C455-42F0-B9DA-DDF800715A6B}">
      <dgm:prSet/>
      <dgm:spPr/>
      <dgm:t>
        <a:bodyPr/>
        <a:lstStyle/>
        <a:p>
          <a:endParaRPr lang="en-US"/>
        </a:p>
      </dgm:t>
    </dgm:pt>
    <dgm:pt modelId="{6FF3A273-30E8-4C03-B98C-9581BCBCE37B}" type="sibTrans" cxnId="{490BD114-C455-42F0-B9DA-DDF800715A6B}">
      <dgm:prSet/>
      <dgm:spPr/>
      <dgm:t>
        <a:bodyPr/>
        <a:lstStyle/>
        <a:p>
          <a:endParaRPr lang="en-US"/>
        </a:p>
      </dgm:t>
    </dgm:pt>
    <dgm:pt modelId="{5DF0EAE4-E484-407A-B746-BBACB70809BA}">
      <dgm:prSet/>
      <dgm:spPr/>
      <dgm:t>
        <a:bodyPr/>
        <a:lstStyle/>
        <a:p>
          <a:r>
            <a:rPr lang="en-US" dirty="0"/>
            <a:t>Borrower’s choice of payout arrangement.</a:t>
          </a:r>
        </a:p>
      </dgm:t>
    </dgm:pt>
    <dgm:pt modelId="{03828853-8897-416D-B27E-839C34B7BC38}" type="parTrans" cxnId="{CA0903BB-4F25-4BD9-AB16-F5BC64F6546C}">
      <dgm:prSet/>
      <dgm:spPr/>
    </dgm:pt>
    <dgm:pt modelId="{0A69A592-C0F1-4963-A613-C0ABD94F1F91}" type="sibTrans" cxnId="{CA0903BB-4F25-4BD9-AB16-F5BC64F6546C}">
      <dgm:prSet/>
      <dgm:spPr/>
    </dgm:pt>
    <dgm:pt modelId="{13ABB239-6202-4DE3-A700-87C308181067}" type="pres">
      <dgm:prSet presAssocID="{D88DE112-F0D4-44D4-89D5-2E3D4004AA32}" presName="linear" presStyleCnt="0">
        <dgm:presLayoutVars>
          <dgm:dir/>
          <dgm:animLvl val="lvl"/>
          <dgm:resizeHandles val="exact"/>
        </dgm:presLayoutVars>
      </dgm:prSet>
      <dgm:spPr/>
    </dgm:pt>
    <dgm:pt modelId="{C887254F-073C-4448-914F-BD21ADD75764}" type="pres">
      <dgm:prSet presAssocID="{12514677-D62C-4697-88A3-11CD118BBC7E}" presName="parentLin" presStyleCnt="0"/>
      <dgm:spPr/>
    </dgm:pt>
    <dgm:pt modelId="{D850EABA-23FF-4BB8-89C4-197AB47EC79E}" type="pres">
      <dgm:prSet presAssocID="{12514677-D62C-4697-88A3-11CD118BBC7E}" presName="parentLeftMargin" presStyleLbl="node1" presStyleIdx="0" presStyleCnt="2"/>
      <dgm:spPr/>
    </dgm:pt>
    <dgm:pt modelId="{FD0C1604-8D28-47C2-98E3-A4F9CF065078}" type="pres">
      <dgm:prSet presAssocID="{12514677-D62C-4697-88A3-11CD118BBC7E}" presName="parentText" presStyleLbl="node1" presStyleIdx="0" presStyleCnt="2">
        <dgm:presLayoutVars>
          <dgm:chMax val="0"/>
          <dgm:bulletEnabled val="1"/>
        </dgm:presLayoutVars>
      </dgm:prSet>
      <dgm:spPr/>
    </dgm:pt>
    <dgm:pt modelId="{6F21CABB-80B4-4FCF-AE2F-0ED4052F8038}" type="pres">
      <dgm:prSet presAssocID="{12514677-D62C-4697-88A3-11CD118BBC7E}" presName="negativeSpace" presStyleCnt="0"/>
      <dgm:spPr/>
    </dgm:pt>
    <dgm:pt modelId="{C198EE43-146A-4EE6-9C80-D2C60C6F0EB3}" type="pres">
      <dgm:prSet presAssocID="{12514677-D62C-4697-88A3-11CD118BBC7E}" presName="childText" presStyleLbl="conFgAcc1" presStyleIdx="0" presStyleCnt="2">
        <dgm:presLayoutVars>
          <dgm:bulletEnabled val="1"/>
        </dgm:presLayoutVars>
      </dgm:prSet>
      <dgm:spPr/>
    </dgm:pt>
    <dgm:pt modelId="{4097EB7D-7C3E-4641-839A-83F7B17B45F2}" type="pres">
      <dgm:prSet presAssocID="{97339293-DB82-4A74-990F-724B0847DEE0}" presName="spaceBetweenRectangles" presStyleCnt="0"/>
      <dgm:spPr/>
    </dgm:pt>
    <dgm:pt modelId="{BDF28201-B970-46D0-80F7-6A14707CA555}" type="pres">
      <dgm:prSet presAssocID="{941C1D18-72A2-4486-9DAF-BAA20E5132D2}" presName="parentLin" presStyleCnt="0"/>
      <dgm:spPr/>
    </dgm:pt>
    <dgm:pt modelId="{C559DDA3-2C50-4B5B-A613-5DDF4F68EDA1}" type="pres">
      <dgm:prSet presAssocID="{941C1D18-72A2-4486-9DAF-BAA20E5132D2}" presName="parentLeftMargin" presStyleLbl="node1" presStyleIdx="0" presStyleCnt="2"/>
      <dgm:spPr/>
    </dgm:pt>
    <dgm:pt modelId="{05E944EA-D95A-4889-B281-3E500F7AC8BD}" type="pres">
      <dgm:prSet presAssocID="{941C1D18-72A2-4486-9DAF-BAA20E5132D2}" presName="parentText" presStyleLbl="node1" presStyleIdx="1" presStyleCnt="2">
        <dgm:presLayoutVars>
          <dgm:chMax val="0"/>
          <dgm:bulletEnabled val="1"/>
        </dgm:presLayoutVars>
      </dgm:prSet>
      <dgm:spPr/>
    </dgm:pt>
    <dgm:pt modelId="{AF692451-1999-4439-AB39-31EAD9B6560D}" type="pres">
      <dgm:prSet presAssocID="{941C1D18-72A2-4486-9DAF-BAA20E5132D2}" presName="negativeSpace" presStyleCnt="0"/>
      <dgm:spPr/>
    </dgm:pt>
    <dgm:pt modelId="{14115542-28E0-477C-B0C1-932164A74A5C}" type="pres">
      <dgm:prSet presAssocID="{941C1D18-72A2-4486-9DAF-BAA20E5132D2}" presName="childText" presStyleLbl="conFgAcc1" presStyleIdx="1" presStyleCnt="2">
        <dgm:presLayoutVars>
          <dgm:bulletEnabled val="1"/>
        </dgm:presLayoutVars>
      </dgm:prSet>
      <dgm:spPr/>
    </dgm:pt>
  </dgm:ptLst>
  <dgm:cxnLst>
    <dgm:cxn modelId="{C97CA204-788E-4231-A75E-D67A9E68F342}" srcId="{12514677-D62C-4697-88A3-11CD118BBC7E}" destId="{1F371069-0F06-4CD9-A317-9247FE202C45}" srcOrd="2" destOrd="0" parTransId="{E88AFE70-9F68-45F5-9367-7F8F1E3C7D50}" sibTransId="{15794D8B-C044-4271-831C-19B267CABB4C}"/>
    <dgm:cxn modelId="{490BD114-C455-42F0-B9DA-DDF800715A6B}" srcId="{0C711D0C-14FF-4F39-8C87-F861898D775F}" destId="{6601C5E6-5C9A-4B9E-B5F8-B9017967103A}" srcOrd="2" destOrd="0" parTransId="{281BD4B9-858F-48CF-8296-56E9A091D505}" sibTransId="{6FF3A273-30E8-4C03-B98C-9581BCBCE37B}"/>
    <dgm:cxn modelId="{BFC6015B-38D0-4A5E-B8B9-7F166D1E8C49}" type="presOf" srcId="{12514677-D62C-4697-88A3-11CD118BBC7E}" destId="{FD0C1604-8D28-47C2-98E3-A4F9CF065078}" srcOrd="1" destOrd="0" presId="urn:microsoft.com/office/officeart/2005/8/layout/list1"/>
    <dgm:cxn modelId="{2D609642-30D2-4271-8632-DB53C213E6C3}" type="presOf" srcId="{A8913AA4-F53B-4A3B-A029-6E0F07EBF62F}" destId="{C198EE43-146A-4EE6-9C80-D2C60C6F0EB3}" srcOrd="0" destOrd="1" presId="urn:microsoft.com/office/officeart/2005/8/layout/list1"/>
    <dgm:cxn modelId="{C0F2C348-5C33-45C5-B162-799A0F1ED205}" type="presOf" srcId="{941C1D18-72A2-4486-9DAF-BAA20E5132D2}" destId="{05E944EA-D95A-4889-B281-3E500F7AC8BD}" srcOrd="1" destOrd="0" presId="urn:microsoft.com/office/officeart/2005/8/layout/list1"/>
    <dgm:cxn modelId="{E2394F69-DA7B-44A3-BE13-3F0118C622F0}" type="presOf" srcId="{13AD9FCB-969C-4DEB-A7D0-CA5255D252F1}" destId="{14115542-28E0-477C-B0C1-932164A74A5C}" srcOrd="0" destOrd="2" presId="urn:microsoft.com/office/officeart/2005/8/layout/list1"/>
    <dgm:cxn modelId="{176FF96C-AF40-4444-A687-D411494C13B8}" srcId="{12514677-D62C-4697-88A3-11CD118BBC7E}" destId="{359A814D-5469-47BF-8562-58231A21AFC9}" srcOrd="0" destOrd="0" parTransId="{28695E00-7340-45F9-AB2E-1E537717D7CA}" sibTransId="{EE3544B5-23BA-4FBE-A6DD-1A0143F359C1}"/>
    <dgm:cxn modelId="{B2B68B4E-B355-44B5-997B-4FA99D0E5EBB}" srcId="{941C1D18-72A2-4486-9DAF-BAA20E5132D2}" destId="{0C711D0C-14FF-4F39-8C87-F861898D775F}" srcOrd="0" destOrd="0" parTransId="{E544A7AE-06ED-4CEA-8931-A7BFC9B656F5}" sibTransId="{AECEF3A7-EC8E-46C5-80B5-6041F4EB22D7}"/>
    <dgm:cxn modelId="{0F21117B-A77D-466E-8DC5-47124B25C783}" srcId="{0C711D0C-14FF-4F39-8C87-F861898D775F}" destId="{AC0DD1F2-B50A-4296-B195-260CE99166E1}" srcOrd="0" destOrd="0" parTransId="{33379FFE-ADCC-4491-8FA2-6C0DC76A12BC}" sibTransId="{A4CDE6FD-418F-4598-8AEB-D9E1A82FDB69}"/>
    <dgm:cxn modelId="{A1578893-92B0-44C5-AC3B-530AA05DFC3F}" type="presOf" srcId="{12514677-D62C-4697-88A3-11CD118BBC7E}" destId="{D850EABA-23FF-4BB8-89C4-197AB47EC79E}" srcOrd="0" destOrd="0" presId="urn:microsoft.com/office/officeart/2005/8/layout/list1"/>
    <dgm:cxn modelId="{AC6488AC-55BC-42EE-9F4F-04D8B8E9D4F0}" srcId="{0C711D0C-14FF-4F39-8C87-F861898D775F}" destId="{13AD9FCB-969C-4DEB-A7D0-CA5255D252F1}" srcOrd="1" destOrd="0" parTransId="{3EA8C237-FE59-471F-BF8C-E162AB350ECB}" sibTransId="{96798A20-6C08-4510-92C9-4F0BBCB28635}"/>
    <dgm:cxn modelId="{A622ABAF-5A3D-404E-BBB2-753399494372}" type="presOf" srcId="{D88DE112-F0D4-44D4-89D5-2E3D4004AA32}" destId="{13ABB239-6202-4DE3-A700-87C308181067}" srcOrd="0" destOrd="0" presId="urn:microsoft.com/office/officeart/2005/8/layout/list1"/>
    <dgm:cxn modelId="{0B2A71B0-165A-465F-A0F7-60CE63C9BF9B}" type="presOf" srcId="{6601C5E6-5C9A-4B9E-B5F8-B9017967103A}" destId="{14115542-28E0-477C-B0C1-932164A74A5C}" srcOrd="0" destOrd="3" presId="urn:microsoft.com/office/officeart/2005/8/layout/list1"/>
    <dgm:cxn modelId="{1EADD0B0-92D7-48D8-A770-0C55F50402E8}" type="presOf" srcId="{0C711D0C-14FF-4F39-8C87-F861898D775F}" destId="{14115542-28E0-477C-B0C1-932164A74A5C}" srcOrd="0" destOrd="0" presId="urn:microsoft.com/office/officeart/2005/8/layout/list1"/>
    <dgm:cxn modelId="{71F097B2-BF38-4468-9AF0-E6473BE9E163}" type="presOf" srcId="{5DF0EAE4-E484-407A-B746-BBACB70809BA}" destId="{C198EE43-146A-4EE6-9C80-D2C60C6F0EB3}" srcOrd="0" destOrd="3" presId="urn:microsoft.com/office/officeart/2005/8/layout/list1"/>
    <dgm:cxn modelId="{EA2FF0B7-D374-44DF-8908-CDFCA417FF73}" type="presOf" srcId="{1F371069-0F06-4CD9-A317-9247FE202C45}" destId="{C198EE43-146A-4EE6-9C80-D2C60C6F0EB3}" srcOrd="0" destOrd="2" presId="urn:microsoft.com/office/officeart/2005/8/layout/list1"/>
    <dgm:cxn modelId="{CA0903BB-4F25-4BD9-AB16-F5BC64F6546C}" srcId="{12514677-D62C-4697-88A3-11CD118BBC7E}" destId="{5DF0EAE4-E484-407A-B746-BBACB70809BA}" srcOrd="3" destOrd="0" parTransId="{03828853-8897-416D-B27E-839C34B7BC38}" sibTransId="{0A69A592-C0F1-4963-A613-C0ABD94F1F91}"/>
    <dgm:cxn modelId="{DC5EFBBE-4A29-4F66-BE3B-07D3A8534FC3}" srcId="{D88DE112-F0D4-44D4-89D5-2E3D4004AA32}" destId="{12514677-D62C-4697-88A3-11CD118BBC7E}" srcOrd="0" destOrd="0" parTransId="{7AFFD263-3F01-4AD1-B23C-D9D549573270}" sibTransId="{97339293-DB82-4A74-990F-724B0847DEE0}"/>
    <dgm:cxn modelId="{54B526C2-F360-49E0-9084-F8ED025BA580}" type="presOf" srcId="{359A814D-5469-47BF-8562-58231A21AFC9}" destId="{C198EE43-146A-4EE6-9C80-D2C60C6F0EB3}" srcOrd="0" destOrd="0" presId="urn:microsoft.com/office/officeart/2005/8/layout/list1"/>
    <dgm:cxn modelId="{78A7ABCD-4381-4E6A-ACBD-B3762FAB1315}" type="presOf" srcId="{AC0DD1F2-B50A-4296-B195-260CE99166E1}" destId="{14115542-28E0-477C-B0C1-932164A74A5C}" srcOrd="0" destOrd="1" presId="urn:microsoft.com/office/officeart/2005/8/layout/list1"/>
    <dgm:cxn modelId="{2BBD34CF-C2C1-42B9-BD22-A559DE5F8F79}" srcId="{12514677-D62C-4697-88A3-11CD118BBC7E}" destId="{A8913AA4-F53B-4A3B-A029-6E0F07EBF62F}" srcOrd="1" destOrd="0" parTransId="{2EF1331A-C68B-492E-BFCD-DE27A9821FC8}" sibTransId="{2CB3387A-5042-432B-9FBF-C51F380FC31B}"/>
    <dgm:cxn modelId="{294720E4-51C1-4EFE-8386-6CDF643D248D}" srcId="{D88DE112-F0D4-44D4-89D5-2E3D4004AA32}" destId="{941C1D18-72A2-4486-9DAF-BAA20E5132D2}" srcOrd="1" destOrd="0" parTransId="{850B3F1C-62F2-4688-8A3C-A5C3F9E8CB6E}" sibTransId="{FE953654-E89A-440E-B90F-ABAD018765E5}"/>
    <dgm:cxn modelId="{884791EE-647A-4F45-B5EC-2075D16296AF}" type="presOf" srcId="{941C1D18-72A2-4486-9DAF-BAA20E5132D2}" destId="{C559DDA3-2C50-4B5B-A613-5DDF4F68EDA1}" srcOrd="0" destOrd="0" presId="urn:microsoft.com/office/officeart/2005/8/layout/list1"/>
    <dgm:cxn modelId="{BDBC7DAD-C7EF-47C5-B5F0-490C6D7ABA04}" type="presParOf" srcId="{13ABB239-6202-4DE3-A700-87C308181067}" destId="{C887254F-073C-4448-914F-BD21ADD75764}" srcOrd="0" destOrd="0" presId="urn:microsoft.com/office/officeart/2005/8/layout/list1"/>
    <dgm:cxn modelId="{68D6031E-6B99-4D9E-A74D-F67026CAA301}" type="presParOf" srcId="{C887254F-073C-4448-914F-BD21ADD75764}" destId="{D850EABA-23FF-4BB8-89C4-197AB47EC79E}" srcOrd="0" destOrd="0" presId="urn:microsoft.com/office/officeart/2005/8/layout/list1"/>
    <dgm:cxn modelId="{7199DC2A-F7C4-435A-AC60-74E272522196}" type="presParOf" srcId="{C887254F-073C-4448-914F-BD21ADD75764}" destId="{FD0C1604-8D28-47C2-98E3-A4F9CF065078}" srcOrd="1" destOrd="0" presId="urn:microsoft.com/office/officeart/2005/8/layout/list1"/>
    <dgm:cxn modelId="{6CEF75B9-A846-4F9F-81CB-96CDA120DA91}" type="presParOf" srcId="{13ABB239-6202-4DE3-A700-87C308181067}" destId="{6F21CABB-80B4-4FCF-AE2F-0ED4052F8038}" srcOrd="1" destOrd="0" presId="urn:microsoft.com/office/officeart/2005/8/layout/list1"/>
    <dgm:cxn modelId="{F3FB244B-B618-4127-B85C-8E325B239ECF}" type="presParOf" srcId="{13ABB239-6202-4DE3-A700-87C308181067}" destId="{C198EE43-146A-4EE6-9C80-D2C60C6F0EB3}" srcOrd="2" destOrd="0" presId="urn:microsoft.com/office/officeart/2005/8/layout/list1"/>
    <dgm:cxn modelId="{7A0D1D6E-5928-44B7-835B-D82542D0ECD0}" type="presParOf" srcId="{13ABB239-6202-4DE3-A700-87C308181067}" destId="{4097EB7D-7C3E-4641-839A-83F7B17B45F2}" srcOrd="3" destOrd="0" presId="urn:microsoft.com/office/officeart/2005/8/layout/list1"/>
    <dgm:cxn modelId="{F0C13D56-09B9-43C3-AAAA-DB05F22CA5E6}" type="presParOf" srcId="{13ABB239-6202-4DE3-A700-87C308181067}" destId="{BDF28201-B970-46D0-80F7-6A14707CA555}" srcOrd="4" destOrd="0" presId="urn:microsoft.com/office/officeart/2005/8/layout/list1"/>
    <dgm:cxn modelId="{DCFA9E04-7320-43CB-9A58-189223224ADB}" type="presParOf" srcId="{BDF28201-B970-46D0-80F7-6A14707CA555}" destId="{C559DDA3-2C50-4B5B-A613-5DDF4F68EDA1}" srcOrd="0" destOrd="0" presId="urn:microsoft.com/office/officeart/2005/8/layout/list1"/>
    <dgm:cxn modelId="{2B088733-4EAC-43C5-A154-4EDB293095FC}" type="presParOf" srcId="{BDF28201-B970-46D0-80F7-6A14707CA555}" destId="{05E944EA-D95A-4889-B281-3E500F7AC8BD}" srcOrd="1" destOrd="0" presId="urn:microsoft.com/office/officeart/2005/8/layout/list1"/>
    <dgm:cxn modelId="{CE4303A9-2A19-48E9-A1EF-1A72993B94D8}" type="presParOf" srcId="{13ABB239-6202-4DE3-A700-87C308181067}" destId="{AF692451-1999-4439-AB39-31EAD9B6560D}" srcOrd="5" destOrd="0" presId="urn:microsoft.com/office/officeart/2005/8/layout/list1"/>
    <dgm:cxn modelId="{14B4829C-7579-4E7C-8AF8-D05C7DB3C716}" type="presParOf" srcId="{13ABB239-6202-4DE3-A700-87C308181067}" destId="{14115542-28E0-477C-B0C1-932164A74A5C}" srcOrd="6"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CC9BA86-8561-4A44-A3E5-4264F35DEA67}"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46BBBDCD-4E7B-400E-912D-3982C74490C4}">
      <dgm:prSet custT="1"/>
      <dgm:spPr/>
      <dgm:t>
        <a:bodyPr/>
        <a:lstStyle/>
        <a:p>
          <a:r>
            <a:rPr lang="en-US" sz="3200" dirty="0"/>
            <a:t>1) High costs, and quickly growing debt.</a:t>
          </a:r>
        </a:p>
      </dgm:t>
    </dgm:pt>
    <dgm:pt modelId="{4A5A5EF0-CDAF-44A4-BAC5-673B1C2C8169}" type="parTrans" cxnId="{D756AA6F-A7FD-49F2-A1C5-4F7F1E4FC878}">
      <dgm:prSet/>
      <dgm:spPr/>
      <dgm:t>
        <a:bodyPr/>
        <a:lstStyle/>
        <a:p>
          <a:endParaRPr lang="en-US"/>
        </a:p>
      </dgm:t>
    </dgm:pt>
    <dgm:pt modelId="{3497BFFF-3697-42D7-969E-109085ACAE4A}" type="sibTrans" cxnId="{D756AA6F-A7FD-49F2-A1C5-4F7F1E4FC878}">
      <dgm:prSet/>
      <dgm:spPr/>
      <dgm:t>
        <a:bodyPr/>
        <a:lstStyle/>
        <a:p>
          <a:endParaRPr lang="en-US"/>
        </a:p>
      </dgm:t>
    </dgm:pt>
    <dgm:pt modelId="{9076B917-7AAF-4F6E-BB6F-B8C327AAD5E6}">
      <dgm:prSet custT="1"/>
      <dgm:spPr/>
      <dgm:t>
        <a:bodyPr/>
        <a:lstStyle/>
        <a:p>
          <a:r>
            <a:rPr lang="en-US" sz="3200" dirty="0"/>
            <a:t>2) Risk of foreclosure before death of all borrowers and non-borrowing spouses.</a:t>
          </a:r>
        </a:p>
      </dgm:t>
    </dgm:pt>
    <dgm:pt modelId="{88F8939E-F3BD-4FDE-B1E3-6900DF94BE7D}" type="parTrans" cxnId="{F59BA9F3-72D1-43D7-95A1-BCD5B1C0B86B}">
      <dgm:prSet/>
      <dgm:spPr/>
      <dgm:t>
        <a:bodyPr/>
        <a:lstStyle/>
        <a:p>
          <a:endParaRPr lang="en-US"/>
        </a:p>
      </dgm:t>
    </dgm:pt>
    <dgm:pt modelId="{883D741B-D7E7-4F48-96C7-772E59F04C0B}" type="sibTrans" cxnId="{F59BA9F3-72D1-43D7-95A1-BCD5B1C0B86B}">
      <dgm:prSet/>
      <dgm:spPr/>
      <dgm:t>
        <a:bodyPr/>
        <a:lstStyle/>
        <a:p>
          <a:endParaRPr lang="en-US"/>
        </a:p>
      </dgm:t>
    </dgm:pt>
    <dgm:pt modelId="{1F94AD98-5F4E-495B-A1C3-8E5612066076}" type="pres">
      <dgm:prSet presAssocID="{CCC9BA86-8561-4A44-A3E5-4264F35DEA67}" presName="linear" presStyleCnt="0">
        <dgm:presLayoutVars>
          <dgm:animLvl val="lvl"/>
          <dgm:resizeHandles val="exact"/>
        </dgm:presLayoutVars>
      </dgm:prSet>
      <dgm:spPr/>
    </dgm:pt>
    <dgm:pt modelId="{3DB59B8F-EE12-4BC6-882E-C71CE068F23C}" type="pres">
      <dgm:prSet presAssocID="{46BBBDCD-4E7B-400E-912D-3982C74490C4}" presName="parentText" presStyleLbl="node1" presStyleIdx="0" presStyleCnt="2">
        <dgm:presLayoutVars>
          <dgm:chMax val="0"/>
          <dgm:bulletEnabled val="1"/>
        </dgm:presLayoutVars>
      </dgm:prSet>
      <dgm:spPr/>
    </dgm:pt>
    <dgm:pt modelId="{780ECADD-D772-404E-B947-146F7C62DE1D}" type="pres">
      <dgm:prSet presAssocID="{3497BFFF-3697-42D7-969E-109085ACAE4A}" presName="spacer" presStyleCnt="0"/>
      <dgm:spPr/>
    </dgm:pt>
    <dgm:pt modelId="{C2696E31-6809-4CAF-8364-D24762A974EB}" type="pres">
      <dgm:prSet presAssocID="{9076B917-7AAF-4F6E-BB6F-B8C327AAD5E6}" presName="parentText" presStyleLbl="node1" presStyleIdx="1" presStyleCnt="2">
        <dgm:presLayoutVars>
          <dgm:chMax val="0"/>
          <dgm:bulletEnabled val="1"/>
        </dgm:presLayoutVars>
      </dgm:prSet>
      <dgm:spPr/>
    </dgm:pt>
  </dgm:ptLst>
  <dgm:cxnLst>
    <dgm:cxn modelId="{D35DCF0C-D130-42D5-81AA-BB462E75FBD7}" type="presOf" srcId="{9076B917-7AAF-4F6E-BB6F-B8C327AAD5E6}" destId="{C2696E31-6809-4CAF-8364-D24762A974EB}" srcOrd="0" destOrd="0" presId="urn:microsoft.com/office/officeart/2005/8/layout/vList2"/>
    <dgm:cxn modelId="{D756AA6F-A7FD-49F2-A1C5-4F7F1E4FC878}" srcId="{CCC9BA86-8561-4A44-A3E5-4264F35DEA67}" destId="{46BBBDCD-4E7B-400E-912D-3982C74490C4}" srcOrd="0" destOrd="0" parTransId="{4A5A5EF0-CDAF-44A4-BAC5-673B1C2C8169}" sibTransId="{3497BFFF-3697-42D7-969E-109085ACAE4A}"/>
    <dgm:cxn modelId="{A377E5B5-EFB5-4BEE-8C29-293F78BBBBDA}" type="presOf" srcId="{46BBBDCD-4E7B-400E-912D-3982C74490C4}" destId="{3DB59B8F-EE12-4BC6-882E-C71CE068F23C}" srcOrd="0" destOrd="0" presId="urn:microsoft.com/office/officeart/2005/8/layout/vList2"/>
    <dgm:cxn modelId="{AD4C19E5-17FC-438E-8AB7-7844B3D81DCA}" type="presOf" srcId="{CCC9BA86-8561-4A44-A3E5-4264F35DEA67}" destId="{1F94AD98-5F4E-495B-A1C3-8E5612066076}" srcOrd="0" destOrd="0" presId="urn:microsoft.com/office/officeart/2005/8/layout/vList2"/>
    <dgm:cxn modelId="{F59BA9F3-72D1-43D7-95A1-BCD5B1C0B86B}" srcId="{CCC9BA86-8561-4A44-A3E5-4264F35DEA67}" destId="{9076B917-7AAF-4F6E-BB6F-B8C327AAD5E6}" srcOrd="1" destOrd="0" parTransId="{88F8939E-F3BD-4FDE-B1E3-6900DF94BE7D}" sibTransId="{883D741B-D7E7-4F48-96C7-772E59F04C0B}"/>
    <dgm:cxn modelId="{5D424E6B-8975-43B8-A474-83EFBACFDC3E}" type="presParOf" srcId="{1F94AD98-5F4E-495B-A1C3-8E5612066076}" destId="{3DB59B8F-EE12-4BC6-882E-C71CE068F23C}" srcOrd="0" destOrd="0" presId="urn:microsoft.com/office/officeart/2005/8/layout/vList2"/>
    <dgm:cxn modelId="{1763473A-D16A-40F7-864E-6FE347BAFA40}" type="presParOf" srcId="{1F94AD98-5F4E-495B-A1C3-8E5612066076}" destId="{780ECADD-D772-404E-B947-146F7C62DE1D}" srcOrd="1" destOrd="0" presId="urn:microsoft.com/office/officeart/2005/8/layout/vList2"/>
    <dgm:cxn modelId="{59D6745A-ED52-4D0B-9EE6-141A615D7521}" type="presParOf" srcId="{1F94AD98-5F4E-495B-A1C3-8E5612066076}" destId="{C2696E31-6809-4CAF-8364-D24762A974EB}" srcOrd="2"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A21ADD1-1021-4911-82B2-0C859524617D}" type="doc">
      <dgm:prSet loTypeId="urn:microsoft.com/office/officeart/2005/8/layout/list1" loCatId="list" qsTypeId="urn:microsoft.com/office/officeart/2005/8/quickstyle/simple4" qsCatId="simple" csTypeId="urn:microsoft.com/office/officeart/2005/8/colors/accent1_2" csCatId="accent1"/>
      <dgm:spPr/>
      <dgm:t>
        <a:bodyPr/>
        <a:lstStyle/>
        <a:p>
          <a:endParaRPr lang="en-US"/>
        </a:p>
      </dgm:t>
    </dgm:pt>
    <dgm:pt modelId="{C080233D-4A89-4583-B0F4-BA7F5773D94F}">
      <dgm:prSet custT="1"/>
      <dgm:spPr/>
      <dgm:t>
        <a:bodyPr/>
        <a:lstStyle/>
        <a:p>
          <a:r>
            <a:rPr lang="en-US" sz="2400" dirty="0"/>
            <a:t>Origination fee</a:t>
          </a:r>
        </a:p>
      </dgm:t>
    </dgm:pt>
    <dgm:pt modelId="{811DFD29-55D9-42C0-A861-370820FDF290}" type="parTrans" cxnId="{824488F6-77EF-49B9-ADCC-1731A40250D2}">
      <dgm:prSet/>
      <dgm:spPr/>
      <dgm:t>
        <a:bodyPr/>
        <a:lstStyle/>
        <a:p>
          <a:endParaRPr lang="en-US"/>
        </a:p>
      </dgm:t>
    </dgm:pt>
    <dgm:pt modelId="{8EEB65FF-894A-46E7-91D4-7E6FFF825F56}" type="sibTrans" cxnId="{824488F6-77EF-49B9-ADCC-1731A40250D2}">
      <dgm:prSet/>
      <dgm:spPr/>
      <dgm:t>
        <a:bodyPr/>
        <a:lstStyle/>
        <a:p>
          <a:endParaRPr lang="en-US"/>
        </a:p>
      </dgm:t>
    </dgm:pt>
    <dgm:pt modelId="{391CF2F5-E002-4F51-BA16-0B1E7E65A935}">
      <dgm:prSet/>
      <dgm:spPr/>
      <dgm:t>
        <a:bodyPr/>
        <a:lstStyle/>
        <a:p>
          <a:r>
            <a:rPr lang="en-US"/>
            <a:t>2% of first $200,000 of home value, plus</a:t>
          </a:r>
        </a:p>
      </dgm:t>
    </dgm:pt>
    <dgm:pt modelId="{E1B109D3-E485-49D3-9665-2B14A77C839C}" type="parTrans" cxnId="{CDA65D14-928E-4255-8341-DCDC280FC12A}">
      <dgm:prSet/>
      <dgm:spPr/>
      <dgm:t>
        <a:bodyPr/>
        <a:lstStyle/>
        <a:p>
          <a:endParaRPr lang="en-US"/>
        </a:p>
      </dgm:t>
    </dgm:pt>
    <dgm:pt modelId="{732CC2BA-76EF-4629-B56F-2B67C1721747}" type="sibTrans" cxnId="{CDA65D14-928E-4255-8341-DCDC280FC12A}">
      <dgm:prSet/>
      <dgm:spPr/>
      <dgm:t>
        <a:bodyPr/>
        <a:lstStyle/>
        <a:p>
          <a:endParaRPr lang="en-US"/>
        </a:p>
      </dgm:t>
    </dgm:pt>
    <dgm:pt modelId="{D223357E-B40A-4CE5-8760-5B5626A5EF4F}">
      <dgm:prSet/>
      <dgm:spPr/>
      <dgm:t>
        <a:bodyPr/>
        <a:lstStyle/>
        <a:p>
          <a:r>
            <a:rPr lang="en-US"/>
            <a:t>1% of home value over $200,000</a:t>
          </a:r>
        </a:p>
      </dgm:t>
    </dgm:pt>
    <dgm:pt modelId="{8AA48BF1-DD86-4EBE-AF15-A7E3F257CC37}" type="parTrans" cxnId="{DC708D10-62CE-415E-8D4D-76107A98A2AD}">
      <dgm:prSet/>
      <dgm:spPr/>
      <dgm:t>
        <a:bodyPr/>
        <a:lstStyle/>
        <a:p>
          <a:endParaRPr lang="en-US"/>
        </a:p>
      </dgm:t>
    </dgm:pt>
    <dgm:pt modelId="{9ABAC076-65FF-40D4-81CD-30C9931CCDC1}" type="sibTrans" cxnId="{DC708D10-62CE-415E-8D4D-76107A98A2AD}">
      <dgm:prSet/>
      <dgm:spPr/>
      <dgm:t>
        <a:bodyPr/>
        <a:lstStyle/>
        <a:p>
          <a:endParaRPr lang="en-US"/>
        </a:p>
      </dgm:t>
    </dgm:pt>
    <dgm:pt modelId="{3471E7A4-78FF-4784-A697-10D97250A989}">
      <dgm:prSet/>
      <dgm:spPr/>
      <dgm:t>
        <a:bodyPr/>
        <a:lstStyle/>
        <a:p>
          <a:r>
            <a:rPr lang="en-US"/>
            <a:t>$6000 maximum fee.</a:t>
          </a:r>
        </a:p>
      </dgm:t>
    </dgm:pt>
    <dgm:pt modelId="{17D910BE-F394-4501-80C5-5EA89D4A505C}" type="parTrans" cxnId="{650871E9-2526-49A4-A811-9EBEC7BDD6F4}">
      <dgm:prSet/>
      <dgm:spPr/>
      <dgm:t>
        <a:bodyPr/>
        <a:lstStyle/>
        <a:p>
          <a:endParaRPr lang="en-US"/>
        </a:p>
      </dgm:t>
    </dgm:pt>
    <dgm:pt modelId="{4C485557-3644-490C-8AEE-A2117FF9CE5B}" type="sibTrans" cxnId="{650871E9-2526-49A4-A811-9EBEC7BDD6F4}">
      <dgm:prSet/>
      <dgm:spPr/>
      <dgm:t>
        <a:bodyPr/>
        <a:lstStyle/>
        <a:p>
          <a:endParaRPr lang="en-US"/>
        </a:p>
      </dgm:t>
    </dgm:pt>
    <dgm:pt modelId="{FB44A8E4-3980-47D8-A004-2D25E8D73296}">
      <dgm:prSet custT="1"/>
      <dgm:spPr/>
      <dgm:t>
        <a:bodyPr/>
        <a:lstStyle/>
        <a:p>
          <a:r>
            <a:rPr lang="en-US" sz="2400" dirty="0"/>
            <a:t>Mortgage insurance charge</a:t>
          </a:r>
        </a:p>
      </dgm:t>
    </dgm:pt>
    <dgm:pt modelId="{E0CDBC2D-4377-4147-9ECA-6B1C65ADD868}" type="parTrans" cxnId="{F79A2874-AEF8-4D81-9468-3E96E0232379}">
      <dgm:prSet/>
      <dgm:spPr/>
      <dgm:t>
        <a:bodyPr/>
        <a:lstStyle/>
        <a:p>
          <a:endParaRPr lang="en-US"/>
        </a:p>
      </dgm:t>
    </dgm:pt>
    <dgm:pt modelId="{C6DDEACB-CAE0-4B32-9861-4AC8DF50D6CF}" type="sibTrans" cxnId="{F79A2874-AEF8-4D81-9468-3E96E0232379}">
      <dgm:prSet/>
      <dgm:spPr/>
      <dgm:t>
        <a:bodyPr/>
        <a:lstStyle/>
        <a:p>
          <a:endParaRPr lang="en-US"/>
        </a:p>
      </dgm:t>
    </dgm:pt>
    <dgm:pt modelId="{47E361A6-CAAE-46E8-89E4-766D93D39F34}">
      <dgm:prSet/>
      <dgm:spPr/>
      <dgm:t>
        <a:bodyPr/>
        <a:lstStyle/>
        <a:p>
          <a:r>
            <a:rPr lang="en-US"/>
            <a:t>2% of the value of the home</a:t>
          </a:r>
        </a:p>
      </dgm:t>
    </dgm:pt>
    <dgm:pt modelId="{CE3CC2D1-302C-496A-B228-DECDE24791BA}" type="parTrans" cxnId="{67489525-6ED9-434B-8F3C-450E5AAE7E75}">
      <dgm:prSet/>
      <dgm:spPr/>
      <dgm:t>
        <a:bodyPr/>
        <a:lstStyle/>
        <a:p>
          <a:endParaRPr lang="en-US"/>
        </a:p>
      </dgm:t>
    </dgm:pt>
    <dgm:pt modelId="{B6C84977-E4FF-4669-B2E2-0400CAA155E0}" type="sibTrans" cxnId="{67489525-6ED9-434B-8F3C-450E5AAE7E75}">
      <dgm:prSet/>
      <dgm:spPr/>
      <dgm:t>
        <a:bodyPr/>
        <a:lstStyle/>
        <a:p>
          <a:endParaRPr lang="en-US"/>
        </a:p>
      </dgm:t>
    </dgm:pt>
    <dgm:pt modelId="{B2C0C3C4-14EA-4E01-91E4-C42C4FDFC39E}">
      <dgm:prSet custT="1"/>
      <dgm:spPr/>
      <dgm:t>
        <a:bodyPr/>
        <a:lstStyle/>
        <a:p>
          <a:r>
            <a:rPr lang="en-US" sz="2400" dirty="0"/>
            <a:t>Closing costs</a:t>
          </a:r>
        </a:p>
      </dgm:t>
    </dgm:pt>
    <dgm:pt modelId="{940C3FD8-6F22-483C-A9FF-E97EC7ED5F5D}" type="parTrans" cxnId="{86111F47-EC00-4AD5-AFB1-9D4AAA00105B}">
      <dgm:prSet/>
      <dgm:spPr/>
      <dgm:t>
        <a:bodyPr/>
        <a:lstStyle/>
        <a:p>
          <a:endParaRPr lang="en-US"/>
        </a:p>
      </dgm:t>
    </dgm:pt>
    <dgm:pt modelId="{6731B7D1-D202-450F-9C1C-A012B5406248}" type="sibTrans" cxnId="{86111F47-EC00-4AD5-AFB1-9D4AAA00105B}">
      <dgm:prSet/>
      <dgm:spPr/>
      <dgm:t>
        <a:bodyPr/>
        <a:lstStyle/>
        <a:p>
          <a:endParaRPr lang="en-US"/>
        </a:p>
      </dgm:t>
    </dgm:pt>
    <dgm:pt modelId="{9BCCEE46-C880-4409-80F1-1D5258D3A44C}">
      <dgm:prSet/>
      <dgm:spPr/>
      <dgm:t>
        <a:bodyPr/>
        <a:lstStyle/>
        <a:p>
          <a:r>
            <a:rPr lang="en-US"/>
            <a:t>Appraisal, title insurance, survey, recording fees, etc</a:t>
          </a:r>
        </a:p>
      </dgm:t>
    </dgm:pt>
    <dgm:pt modelId="{F041D1F4-36D3-4D88-B2FC-8D06DC92DC63}" type="parTrans" cxnId="{5CF9FAD4-D15C-460C-B6ED-7D086629E80E}">
      <dgm:prSet/>
      <dgm:spPr/>
      <dgm:t>
        <a:bodyPr/>
        <a:lstStyle/>
        <a:p>
          <a:endParaRPr lang="en-US"/>
        </a:p>
      </dgm:t>
    </dgm:pt>
    <dgm:pt modelId="{BAFF4DCF-CFD4-4FAA-925F-6B8B78763BE2}" type="sibTrans" cxnId="{5CF9FAD4-D15C-460C-B6ED-7D086629E80E}">
      <dgm:prSet/>
      <dgm:spPr/>
      <dgm:t>
        <a:bodyPr/>
        <a:lstStyle/>
        <a:p>
          <a:endParaRPr lang="en-US"/>
        </a:p>
      </dgm:t>
    </dgm:pt>
    <dgm:pt modelId="{32FC24AF-802F-47CF-99EE-4B725462F4E9}">
      <dgm:prSet custT="1"/>
      <dgm:spPr/>
      <dgm:t>
        <a:bodyPr/>
        <a:lstStyle/>
        <a:p>
          <a:r>
            <a:rPr lang="en-US" sz="2400" dirty="0"/>
            <a:t>Costs are usually bundled in loan, not paid at closing</a:t>
          </a:r>
        </a:p>
      </dgm:t>
    </dgm:pt>
    <dgm:pt modelId="{EF888F05-B823-4067-94E5-A911426E3499}" type="parTrans" cxnId="{0C137246-5162-4EDC-A385-10A43A7FE127}">
      <dgm:prSet/>
      <dgm:spPr/>
      <dgm:t>
        <a:bodyPr/>
        <a:lstStyle/>
        <a:p>
          <a:endParaRPr lang="en-US"/>
        </a:p>
      </dgm:t>
    </dgm:pt>
    <dgm:pt modelId="{448A321F-9C9D-49C0-A144-AEC22FA48A05}" type="sibTrans" cxnId="{0C137246-5162-4EDC-A385-10A43A7FE127}">
      <dgm:prSet/>
      <dgm:spPr/>
      <dgm:t>
        <a:bodyPr/>
        <a:lstStyle/>
        <a:p>
          <a:endParaRPr lang="en-US"/>
        </a:p>
      </dgm:t>
    </dgm:pt>
    <dgm:pt modelId="{6666E5CF-A1B3-4DA1-8FB4-F5A611268383}" type="pres">
      <dgm:prSet presAssocID="{0A21ADD1-1021-4911-82B2-0C859524617D}" presName="linear" presStyleCnt="0">
        <dgm:presLayoutVars>
          <dgm:dir/>
          <dgm:animLvl val="lvl"/>
          <dgm:resizeHandles val="exact"/>
        </dgm:presLayoutVars>
      </dgm:prSet>
      <dgm:spPr/>
    </dgm:pt>
    <dgm:pt modelId="{A92C8768-7865-4586-B3A2-63AC2C0FC432}" type="pres">
      <dgm:prSet presAssocID="{C080233D-4A89-4583-B0F4-BA7F5773D94F}" presName="parentLin" presStyleCnt="0"/>
      <dgm:spPr/>
    </dgm:pt>
    <dgm:pt modelId="{72AE1E52-32C0-41D4-AB9A-19849A543844}" type="pres">
      <dgm:prSet presAssocID="{C080233D-4A89-4583-B0F4-BA7F5773D94F}" presName="parentLeftMargin" presStyleLbl="node1" presStyleIdx="0" presStyleCnt="4"/>
      <dgm:spPr/>
    </dgm:pt>
    <dgm:pt modelId="{A91C5F9C-FF07-44D1-A0BC-99FC72739B33}" type="pres">
      <dgm:prSet presAssocID="{C080233D-4A89-4583-B0F4-BA7F5773D94F}" presName="parentText" presStyleLbl="node1" presStyleIdx="0" presStyleCnt="4">
        <dgm:presLayoutVars>
          <dgm:chMax val="0"/>
          <dgm:bulletEnabled val="1"/>
        </dgm:presLayoutVars>
      </dgm:prSet>
      <dgm:spPr/>
    </dgm:pt>
    <dgm:pt modelId="{70A30434-708E-4A7B-BA60-78AAF2C752F3}" type="pres">
      <dgm:prSet presAssocID="{C080233D-4A89-4583-B0F4-BA7F5773D94F}" presName="negativeSpace" presStyleCnt="0"/>
      <dgm:spPr/>
    </dgm:pt>
    <dgm:pt modelId="{418FC5A8-26D6-4A6F-AF1C-2B5A88E71F3D}" type="pres">
      <dgm:prSet presAssocID="{C080233D-4A89-4583-B0F4-BA7F5773D94F}" presName="childText" presStyleLbl="conFgAcc1" presStyleIdx="0" presStyleCnt="4">
        <dgm:presLayoutVars>
          <dgm:bulletEnabled val="1"/>
        </dgm:presLayoutVars>
      </dgm:prSet>
      <dgm:spPr/>
    </dgm:pt>
    <dgm:pt modelId="{DB035D47-02CA-43E3-BEA0-A7D2861C6087}" type="pres">
      <dgm:prSet presAssocID="{8EEB65FF-894A-46E7-91D4-7E6FFF825F56}" presName="spaceBetweenRectangles" presStyleCnt="0"/>
      <dgm:spPr/>
    </dgm:pt>
    <dgm:pt modelId="{D95FFC2F-30FD-42BF-9B06-BD1216FEDE80}" type="pres">
      <dgm:prSet presAssocID="{FB44A8E4-3980-47D8-A004-2D25E8D73296}" presName="parentLin" presStyleCnt="0"/>
      <dgm:spPr/>
    </dgm:pt>
    <dgm:pt modelId="{C285D698-E99D-46E9-8C08-2F2AF22C3409}" type="pres">
      <dgm:prSet presAssocID="{FB44A8E4-3980-47D8-A004-2D25E8D73296}" presName="parentLeftMargin" presStyleLbl="node1" presStyleIdx="0" presStyleCnt="4"/>
      <dgm:spPr/>
    </dgm:pt>
    <dgm:pt modelId="{9891B41D-AED4-4A8E-A9BB-DAC602B53C07}" type="pres">
      <dgm:prSet presAssocID="{FB44A8E4-3980-47D8-A004-2D25E8D73296}" presName="parentText" presStyleLbl="node1" presStyleIdx="1" presStyleCnt="4">
        <dgm:presLayoutVars>
          <dgm:chMax val="0"/>
          <dgm:bulletEnabled val="1"/>
        </dgm:presLayoutVars>
      </dgm:prSet>
      <dgm:spPr/>
    </dgm:pt>
    <dgm:pt modelId="{97941529-FD4F-4A56-90F9-0EBD3F3A706C}" type="pres">
      <dgm:prSet presAssocID="{FB44A8E4-3980-47D8-A004-2D25E8D73296}" presName="negativeSpace" presStyleCnt="0"/>
      <dgm:spPr/>
    </dgm:pt>
    <dgm:pt modelId="{7B3C4F8E-A4C3-4FCD-B6D0-682C70AB8A75}" type="pres">
      <dgm:prSet presAssocID="{FB44A8E4-3980-47D8-A004-2D25E8D73296}" presName="childText" presStyleLbl="conFgAcc1" presStyleIdx="1" presStyleCnt="4">
        <dgm:presLayoutVars>
          <dgm:bulletEnabled val="1"/>
        </dgm:presLayoutVars>
      </dgm:prSet>
      <dgm:spPr/>
    </dgm:pt>
    <dgm:pt modelId="{47174009-FE24-4051-98AB-CD59CAE9C274}" type="pres">
      <dgm:prSet presAssocID="{C6DDEACB-CAE0-4B32-9861-4AC8DF50D6CF}" presName="spaceBetweenRectangles" presStyleCnt="0"/>
      <dgm:spPr/>
    </dgm:pt>
    <dgm:pt modelId="{EF4DE4DB-047D-494B-8B5C-1B95A2C033A3}" type="pres">
      <dgm:prSet presAssocID="{B2C0C3C4-14EA-4E01-91E4-C42C4FDFC39E}" presName="parentLin" presStyleCnt="0"/>
      <dgm:spPr/>
    </dgm:pt>
    <dgm:pt modelId="{0FC38E21-6865-4B5C-BA63-111F26E5E127}" type="pres">
      <dgm:prSet presAssocID="{B2C0C3C4-14EA-4E01-91E4-C42C4FDFC39E}" presName="parentLeftMargin" presStyleLbl="node1" presStyleIdx="1" presStyleCnt="4"/>
      <dgm:spPr/>
    </dgm:pt>
    <dgm:pt modelId="{4F2451FF-0EFD-492A-9C60-AFC084C2877A}" type="pres">
      <dgm:prSet presAssocID="{B2C0C3C4-14EA-4E01-91E4-C42C4FDFC39E}" presName="parentText" presStyleLbl="node1" presStyleIdx="2" presStyleCnt="4">
        <dgm:presLayoutVars>
          <dgm:chMax val="0"/>
          <dgm:bulletEnabled val="1"/>
        </dgm:presLayoutVars>
      </dgm:prSet>
      <dgm:spPr/>
    </dgm:pt>
    <dgm:pt modelId="{161F1B01-6C3C-447C-A1EC-33D5570415B8}" type="pres">
      <dgm:prSet presAssocID="{B2C0C3C4-14EA-4E01-91E4-C42C4FDFC39E}" presName="negativeSpace" presStyleCnt="0"/>
      <dgm:spPr/>
    </dgm:pt>
    <dgm:pt modelId="{D85D9F55-A327-43FD-92AD-59BA30F4C78D}" type="pres">
      <dgm:prSet presAssocID="{B2C0C3C4-14EA-4E01-91E4-C42C4FDFC39E}" presName="childText" presStyleLbl="conFgAcc1" presStyleIdx="2" presStyleCnt="4">
        <dgm:presLayoutVars>
          <dgm:bulletEnabled val="1"/>
        </dgm:presLayoutVars>
      </dgm:prSet>
      <dgm:spPr/>
    </dgm:pt>
    <dgm:pt modelId="{93F2104D-ECE4-458E-8294-055689513678}" type="pres">
      <dgm:prSet presAssocID="{6731B7D1-D202-450F-9C1C-A012B5406248}" presName="spaceBetweenRectangles" presStyleCnt="0"/>
      <dgm:spPr/>
    </dgm:pt>
    <dgm:pt modelId="{E693E5DC-BA9C-4818-AD2D-EC51086E3A82}" type="pres">
      <dgm:prSet presAssocID="{32FC24AF-802F-47CF-99EE-4B725462F4E9}" presName="parentLin" presStyleCnt="0"/>
      <dgm:spPr/>
    </dgm:pt>
    <dgm:pt modelId="{F4909FFB-CF43-4303-90D9-97D92E66A857}" type="pres">
      <dgm:prSet presAssocID="{32FC24AF-802F-47CF-99EE-4B725462F4E9}" presName="parentLeftMargin" presStyleLbl="node1" presStyleIdx="2" presStyleCnt="4"/>
      <dgm:spPr/>
    </dgm:pt>
    <dgm:pt modelId="{24121030-6566-47AB-86C5-F124749ADA46}" type="pres">
      <dgm:prSet presAssocID="{32FC24AF-802F-47CF-99EE-4B725462F4E9}" presName="parentText" presStyleLbl="node1" presStyleIdx="3" presStyleCnt="4">
        <dgm:presLayoutVars>
          <dgm:chMax val="0"/>
          <dgm:bulletEnabled val="1"/>
        </dgm:presLayoutVars>
      </dgm:prSet>
      <dgm:spPr/>
    </dgm:pt>
    <dgm:pt modelId="{3B433F16-5275-4658-A190-EEE95E8D34B1}" type="pres">
      <dgm:prSet presAssocID="{32FC24AF-802F-47CF-99EE-4B725462F4E9}" presName="negativeSpace" presStyleCnt="0"/>
      <dgm:spPr/>
    </dgm:pt>
    <dgm:pt modelId="{0C3EDC52-A0C0-415B-8BBA-5AD210AE7B61}" type="pres">
      <dgm:prSet presAssocID="{32FC24AF-802F-47CF-99EE-4B725462F4E9}" presName="childText" presStyleLbl="conFgAcc1" presStyleIdx="3" presStyleCnt="4">
        <dgm:presLayoutVars>
          <dgm:bulletEnabled val="1"/>
        </dgm:presLayoutVars>
      </dgm:prSet>
      <dgm:spPr/>
    </dgm:pt>
  </dgm:ptLst>
  <dgm:cxnLst>
    <dgm:cxn modelId="{DC708D10-62CE-415E-8D4D-76107A98A2AD}" srcId="{C080233D-4A89-4583-B0F4-BA7F5773D94F}" destId="{D223357E-B40A-4CE5-8760-5B5626A5EF4F}" srcOrd="1" destOrd="0" parTransId="{8AA48BF1-DD86-4EBE-AF15-A7E3F257CC37}" sibTransId="{9ABAC076-65FF-40D4-81CD-30C9931CCDC1}"/>
    <dgm:cxn modelId="{CDA65D14-928E-4255-8341-DCDC280FC12A}" srcId="{C080233D-4A89-4583-B0F4-BA7F5773D94F}" destId="{391CF2F5-E002-4F51-BA16-0B1E7E65A935}" srcOrd="0" destOrd="0" parTransId="{E1B109D3-E485-49D3-9665-2B14A77C839C}" sibTransId="{732CC2BA-76EF-4629-B56F-2B67C1721747}"/>
    <dgm:cxn modelId="{67489525-6ED9-434B-8F3C-450E5AAE7E75}" srcId="{FB44A8E4-3980-47D8-A004-2D25E8D73296}" destId="{47E361A6-CAAE-46E8-89E4-766D93D39F34}" srcOrd="0" destOrd="0" parTransId="{CE3CC2D1-302C-496A-B228-DECDE24791BA}" sibTransId="{B6C84977-E4FF-4669-B2E2-0400CAA155E0}"/>
    <dgm:cxn modelId="{60174A2C-F1B8-4CE2-95A9-78D06CCB4370}" type="presOf" srcId="{391CF2F5-E002-4F51-BA16-0B1E7E65A935}" destId="{418FC5A8-26D6-4A6F-AF1C-2B5A88E71F3D}" srcOrd="0" destOrd="0" presId="urn:microsoft.com/office/officeart/2005/8/layout/list1"/>
    <dgm:cxn modelId="{0A68F32F-63B5-47E6-937A-299482566FCD}" type="presOf" srcId="{B2C0C3C4-14EA-4E01-91E4-C42C4FDFC39E}" destId="{4F2451FF-0EFD-492A-9C60-AFC084C2877A}" srcOrd="1" destOrd="0" presId="urn:microsoft.com/office/officeart/2005/8/layout/list1"/>
    <dgm:cxn modelId="{317A803F-65D6-482C-9C54-EDD06E572188}" type="presOf" srcId="{47E361A6-CAAE-46E8-89E4-766D93D39F34}" destId="{7B3C4F8E-A4C3-4FCD-B6D0-682C70AB8A75}" srcOrd="0" destOrd="0" presId="urn:microsoft.com/office/officeart/2005/8/layout/list1"/>
    <dgm:cxn modelId="{5150D75F-7B17-496D-AE6F-410415054B82}" type="presOf" srcId="{C080233D-4A89-4583-B0F4-BA7F5773D94F}" destId="{72AE1E52-32C0-41D4-AB9A-19849A543844}" srcOrd="0" destOrd="0" presId="urn:microsoft.com/office/officeart/2005/8/layout/list1"/>
    <dgm:cxn modelId="{0C137246-5162-4EDC-A385-10A43A7FE127}" srcId="{0A21ADD1-1021-4911-82B2-0C859524617D}" destId="{32FC24AF-802F-47CF-99EE-4B725462F4E9}" srcOrd="3" destOrd="0" parTransId="{EF888F05-B823-4067-94E5-A911426E3499}" sibTransId="{448A321F-9C9D-49C0-A144-AEC22FA48A05}"/>
    <dgm:cxn modelId="{86111F47-EC00-4AD5-AFB1-9D4AAA00105B}" srcId="{0A21ADD1-1021-4911-82B2-0C859524617D}" destId="{B2C0C3C4-14EA-4E01-91E4-C42C4FDFC39E}" srcOrd="2" destOrd="0" parTransId="{940C3FD8-6F22-483C-A9FF-E97EC7ED5F5D}" sibTransId="{6731B7D1-D202-450F-9C1C-A012B5406248}"/>
    <dgm:cxn modelId="{F9082568-9529-4169-B17E-678FE0683DD1}" type="presOf" srcId="{C080233D-4A89-4583-B0F4-BA7F5773D94F}" destId="{A91C5F9C-FF07-44D1-A0BC-99FC72739B33}" srcOrd="1" destOrd="0" presId="urn:microsoft.com/office/officeart/2005/8/layout/list1"/>
    <dgm:cxn modelId="{53DB544F-4321-4D50-A852-E40E79DBFE5E}" type="presOf" srcId="{32FC24AF-802F-47CF-99EE-4B725462F4E9}" destId="{24121030-6566-47AB-86C5-F124749ADA46}" srcOrd="1" destOrd="0" presId="urn:microsoft.com/office/officeart/2005/8/layout/list1"/>
    <dgm:cxn modelId="{F79A2874-AEF8-4D81-9468-3E96E0232379}" srcId="{0A21ADD1-1021-4911-82B2-0C859524617D}" destId="{FB44A8E4-3980-47D8-A004-2D25E8D73296}" srcOrd="1" destOrd="0" parTransId="{E0CDBC2D-4377-4147-9ECA-6B1C65ADD868}" sibTransId="{C6DDEACB-CAE0-4B32-9861-4AC8DF50D6CF}"/>
    <dgm:cxn modelId="{41E2F075-97C1-437C-A3D5-7902FA6310A3}" type="presOf" srcId="{B2C0C3C4-14EA-4E01-91E4-C42C4FDFC39E}" destId="{0FC38E21-6865-4B5C-BA63-111F26E5E127}" srcOrd="0" destOrd="0" presId="urn:microsoft.com/office/officeart/2005/8/layout/list1"/>
    <dgm:cxn modelId="{AF89627B-60CC-44E2-998D-DA78371CAE7B}" type="presOf" srcId="{D223357E-B40A-4CE5-8760-5B5626A5EF4F}" destId="{418FC5A8-26D6-4A6F-AF1C-2B5A88E71F3D}" srcOrd="0" destOrd="1" presId="urn:microsoft.com/office/officeart/2005/8/layout/list1"/>
    <dgm:cxn modelId="{AD779B7B-7850-4BB6-A94F-69718518B5BF}" type="presOf" srcId="{9BCCEE46-C880-4409-80F1-1D5258D3A44C}" destId="{D85D9F55-A327-43FD-92AD-59BA30F4C78D}" srcOrd="0" destOrd="0" presId="urn:microsoft.com/office/officeart/2005/8/layout/list1"/>
    <dgm:cxn modelId="{55405F8D-166D-46A6-B4D8-7248482EF624}" type="presOf" srcId="{32FC24AF-802F-47CF-99EE-4B725462F4E9}" destId="{F4909FFB-CF43-4303-90D9-97D92E66A857}" srcOrd="0" destOrd="0" presId="urn:microsoft.com/office/officeart/2005/8/layout/list1"/>
    <dgm:cxn modelId="{57FB4AA0-C243-4608-B758-15BD2A3F77C4}" type="presOf" srcId="{FB44A8E4-3980-47D8-A004-2D25E8D73296}" destId="{C285D698-E99D-46E9-8C08-2F2AF22C3409}" srcOrd="0" destOrd="0" presId="urn:microsoft.com/office/officeart/2005/8/layout/list1"/>
    <dgm:cxn modelId="{5CF9FAD4-D15C-460C-B6ED-7D086629E80E}" srcId="{B2C0C3C4-14EA-4E01-91E4-C42C4FDFC39E}" destId="{9BCCEE46-C880-4409-80F1-1D5258D3A44C}" srcOrd="0" destOrd="0" parTransId="{F041D1F4-36D3-4D88-B2FC-8D06DC92DC63}" sibTransId="{BAFF4DCF-CFD4-4FAA-925F-6B8B78763BE2}"/>
    <dgm:cxn modelId="{551632E0-CEFD-4C0C-8BAF-20873C4CAA68}" type="presOf" srcId="{FB44A8E4-3980-47D8-A004-2D25E8D73296}" destId="{9891B41D-AED4-4A8E-A9BB-DAC602B53C07}" srcOrd="1" destOrd="0" presId="urn:microsoft.com/office/officeart/2005/8/layout/list1"/>
    <dgm:cxn modelId="{650871E9-2526-49A4-A811-9EBEC7BDD6F4}" srcId="{C080233D-4A89-4583-B0F4-BA7F5773D94F}" destId="{3471E7A4-78FF-4784-A697-10D97250A989}" srcOrd="2" destOrd="0" parTransId="{17D910BE-F394-4501-80C5-5EA89D4A505C}" sibTransId="{4C485557-3644-490C-8AEE-A2117FF9CE5B}"/>
    <dgm:cxn modelId="{F05F39F1-519D-410C-99E6-0936A76069FB}" type="presOf" srcId="{3471E7A4-78FF-4784-A697-10D97250A989}" destId="{418FC5A8-26D6-4A6F-AF1C-2B5A88E71F3D}" srcOrd="0" destOrd="2" presId="urn:microsoft.com/office/officeart/2005/8/layout/list1"/>
    <dgm:cxn modelId="{824488F6-77EF-49B9-ADCC-1731A40250D2}" srcId="{0A21ADD1-1021-4911-82B2-0C859524617D}" destId="{C080233D-4A89-4583-B0F4-BA7F5773D94F}" srcOrd="0" destOrd="0" parTransId="{811DFD29-55D9-42C0-A861-370820FDF290}" sibTransId="{8EEB65FF-894A-46E7-91D4-7E6FFF825F56}"/>
    <dgm:cxn modelId="{CB16A2FF-72D5-4648-A930-2F1E5159FCC2}" type="presOf" srcId="{0A21ADD1-1021-4911-82B2-0C859524617D}" destId="{6666E5CF-A1B3-4DA1-8FB4-F5A611268383}" srcOrd="0" destOrd="0" presId="urn:microsoft.com/office/officeart/2005/8/layout/list1"/>
    <dgm:cxn modelId="{3A2FF75F-F323-4620-8D57-83F4391CD872}" type="presParOf" srcId="{6666E5CF-A1B3-4DA1-8FB4-F5A611268383}" destId="{A92C8768-7865-4586-B3A2-63AC2C0FC432}" srcOrd="0" destOrd="0" presId="urn:microsoft.com/office/officeart/2005/8/layout/list1"/>
    <dgm:cxn modelId="{D24ED14F-445C-49D5-AC6C-EB00E82C2441}" type="presParOf" srcId="{A92C8768-7865-4586-B3A2-63AC2C0FC432}" destId="{72AE1E52-32C0-41D4-AB9A-19849A543844}" srcOrd="0" destOrd="0" presId="urn:microsoft.com/office/officeart/2005/8/layout/list1"/>
    <dgm:cxn modelId="{5C44778E-CF72-4F60-B5A9-99E9FCE3A3CD}" type="presParOf" srcId="{A92C8768-7865-4586-B3A2-63AC2C0FC432}" destId="{A91C5F9C-FF07-44D1-A0BC-99FC72739B33}" srcOrd="1" destOrd="0" presId="urn:microsoft.com/office/officeart/2005/8/layout/list1"/>
    <dgm:cxn modelId="{48838D5C-E96F-4F71-A7F8-3613C7535FE6}" type="presParOf" srcId="{6666E5CF-A1B3-4DA1-8FB4-F5A611268383}" destId="{70A30434-708E-4A7B-BA60-78AAF2C752F3}" srcOrd="1" destOrd="0" presId="urn:microsoft.com/office/officeart/2005/8/layout/list1"/>
    <dgm:cxn modelId="{7FCBC828-CFBD-42A3-B7CC-940D1FC3E19A}" type="presParOf" srcId="{6666E5CF-A1B3-4DA1-8FB4-F5A611268383}" destId="{418FC5A8-26D6-4A6F-AF1C-2B5A88E71F3D}" srcOrd="2" destOrd="0" presId="urn:microsoft.com/office/officeart/2005/8/layout/list1"/>
    <dgm:cxn modelId="{499DD115-9F6F-4779-A5B3-7A86ABA687C9}" type="presParOf" srcId="{6666E5CF-A1B3-4DA1-8FB4-F5A611268383}" destId="{DB035D47-02CA-43E3-BEA0-A7D2861C6087}" srcOrd="3" destOrd="0" presId="urn:microsoft.com/office/officeart/2005/8/layout/list1"/>
    <dgm:cxn modelId="{211D88EF-C07C-4DC5-9A28-A071BBE76BFE}" type="presParOf" srcId="{6666E5CF-A1B3-4DA1-8FB4-F5A611268383}" destId="{D95FFC2F-30FD-42BF-9B06-BD1216FEDE80}" srcOrd="4" destOrd="0" presId="urn:microsoft.com/office/officeart/2005/8/layout/list1"/>
    <dgm:cxn modelId="{A761D68C-6F74-4703-A191-C03879E7021F}" type="presParOf" srcId="{D95FFC2F-30FD-42BF-9B06-BD1216FEDE80}" destId="{C285D698-E99D-46E9-8C08-2F2AF22C3409}" srcOrd="0" destOrd="0" presId="urn:microsoft.com/office/officeart/2005/8/layout/list1"/>
    <dgm:cxn modelId="{7047F427-A991-49CC-A3DF-C2F2934C4DBE}" type="presParOf" srcId="{D95FFC2F-30FD-42BF-9B06-BD1216FEDE80}" destId="{9891B41D-AED4-4A8E-A9BB-DAC602B53C07}" srcOrd="1" destOrd="0" presId="urn:microsoft.com/office/officeart/2005/8/layout/list1"/>
    <dgm:cxn modelId="{84E8BE56-6C31-4092-97F5-4C321B74D81B}" type="presParOf" srcId="{6666E5CF-A1B3-4DA1-8FB4-F5A611268383}" destId="{97941529-FD4F-4A56-90F9-0EBD3F3A706C}" srcOrd="5" destOrd="0" presId="urn:microsoft.com/office/officeart/2005/8/layout/list1"/>
    <dgm:cxn modelId="{B1B2AAB9-31B1-4F95-9CE8-7244EEEB66F1}" type="presParOf" srcId="{6666E5CF-A1B3-4DA1-8FB4-F5A611268383}" destId="{7B3C4F8E-A4C3-4FCD-B6D0-682C70AB8A75}" srcOrd="6" destOrd="0" presId="urn:microsoft.com/office/officeart/2005/8/layout/list1"/>
    <dgm:cxn modelId="{2B7B2382-1093-437F-86CF-7052165DAC0F}" type="presParOf" srcId="{6666E5CF-A1B3-4DA1-8FB4-F5A611268383}" destId="{47174009-FE24-4051-98AB-CD59CAE9C274}" srcOrd="7" destOrd="0" presId="urn:microsoft.com/office/officeart/2005/8/layout/list1"/>
    <dgm:cxn modelId="{F4B81A71-3804-4954-B763-F1699B05735F}" type="presParOf" srcId="{6666E5CF-A1B3-4DA1-8FB4-F5A611268383}" destId="{EF4DE4DB-047D-494B-8B5C-1B95A2C033A3}" srcOrd="8" destOrd="0" presId="urn:microsoft.com/office/officeart/2005/8/layout/list1"/>
    <dgm:cxn modelId="{6134FE6D-E2F5-4F6F-8F38-9BD26B73F51C}" type="presParOf" srcId="{EF4DE4DB-047D-494B-8B5C-1B95A2C033A3}" destId="{0FC38E21-6865-4B5C-BA63-111F26E5E127}" srcOrd="0" destOrd="0" presId="urn:microsoft.com/office/officeart/2005/8/layout/list1"/>
    <dgm:cxn modelId="{91DDF2E9-245D-4D08-9D51-84589D064EEC}" type="presParOf" srcId="{EF4DE4DB-047D-494B-8B5C-1B95A2C033A3}" destId="{4F2451FF-0EFD-492A-9C60-AFC084C2877A}" srcOrd="1" destOrd="0" presId="urn:microsoft.com/office/officeart/2005/8/layout/list1"/>
    <dgm:cxn modelId="{3D832E53-2227-4BDA-A2C5-044E26CE9533}" type="presParOf" srcId="{6666E5CF-A1B3-4DA1-8FB4-F5A611268383}" destId="{161F1B01-6C3C-447C-A1EC-33D5570415B8}" srcOrd="9" destOrd="0" presId="urn:microsoft.com/office/officeart/2005/8/layout/list1"/>
    <dgm:cxn modelId="{491E1E41-CE84-4AC7-8439-176BD5803235}" type="presParOf" srcId="{6666E5CF-A1B3-4DA1-8FB4-F5A611268383}" destId="{D85D9F55-A327-43FD-92AD-59BA30F4C78D}" srcOrd="10" destOrd="0" presId="urn:microsoft.com/office/officeart/2005/8/layout/list1"/>
    <dgm:cxn modelId="{9F1D652A-E627-41C5-909C-5369C324012C}" type="presParOf" srcId="{6666E5CF-A1B3-4DA1-8FB4-F5A611268383}" destId="{93F2104D-ECE4-458E-8294-055689513678}" srcOrd="11" destOrd="0" presId="urn:microsoft.com/office/officeart/2005/8/layout/list1"/>
    <dgm:cxn modelId="{CAE27440-15CD-4FB0-B01B-6672EF1DC9E9}" type="presParOf" srcId="{6666E5CF-A1B3-4DA1-8FB4-F5A611268383}" destId="{E693E5DC-BA9C-4818-AD2D-EC51086E3A82}" srcOrd="12" destOrd="0" presId="urn:microsoft.com/office/officeart/2005/8/layout/list1"/>
    <dgm:cxn modelId="{FE082ECC-B21A-48E8-88A0-4AB3CD5F28EE}" type="presParOf" srcId="{E693E5DC-BA9C-4818-AD2D-EC51086E3A82}" destId="{F4909FFB-CF43-4303-90D9-97D92E66A857}" srcOrd="0" destOrd="0" presId="urn:microsoft.com/office/officeart/2005/8/layout/list1"/>
    <dgm:cxn modelId="{7A0D42B6-B83A-44B7-92B7-4221550CEA21}" type="presParOf" srcId="{E693E5DC-BA9C-4818-AD2D-EC51086E3A82}" destId="{24121030-6566-47AB-86C5-F124749ADA46}" srcOrd="1" destOrd="0" presId="urn:microsoft.com/office/officeart/2005/8/layout/list1"/>
    <dgm:cxn modelId="{8D623EA3-6584-442D-BC1C-764ACEE8E9EC}" type="presParOf" srcId="{6666E5CF-A1B3-4DA1-8FB4-F5A611268383}" destId="{3B433F16-5275-4658-A190-EEE95E8D34B1}" srcOrd="13" destOrd="0" presId="urn:microsoft.com/office/officeart/2005/8/layout/list1"/>
    <dgm:cxn modelId="{965E9F4A-396B-4442-BBA9-1BF8D4434E02}" type="presParOf" srcId="{6666E5CF-A1B3-4DA1-8FB4-F5A611268383}" destId="{0C3EDC52-A0C0-415B-8BBA-5AD210AE7B61}" srcOrd="14"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94786B1-22B0-4C02-A823-C862F38BCBF8}" type="doc">
      <dgm:prSet loTypeId="urn:microsoft.com/office/officeart/2005/8/layout/vList2" loCatId="list" qsTypeId="urn:microsoft.com/office/officeart/2005/8/quickstyle/simple5" qsCatId="simple" csTypeId="urn:microsoft.com/office/officeart/2005/8/colors/colorful2" csCatId="colorful" phldr="1"/>
      <dgm:spPr/>
      <dgm:t>
        <a:bodyPr/>
        <a:lstStyle/>
        <a:p>
          <a:endParaRPr lang="en-US"/>
        </a:p>
      </dgm:t>
    </dgm:pt>
    <dgm:pt modelId="{75D6CD96-A675-4483-8784-E71059A0BEDE}">
      <dgm:prSet/>
      <dgm:spPr/>
      <dgm:t>
        <a:bodyPr/>
        <a:lstStyle/>
        <a:p>
          <a:r>
            <a:rPr lang="en-US"/>
            <a:t>Costs for reverse mortgage on a house with value of $300,000:</a:t>
          </a:r>
        </a:p>
      </dgm:t>
    </dgm:pt>
    <dgm:pt modelId="{28973279-F16D-4507-952E-191EFEFBFD68}" type="parTrans" cxnId="{C27CDF48-D41D-44A7-AAB1-C91EE025BF96}">
      <dgm:prSet/>
      <dgm:spPr/>
      <dgm:t>
        <a:bodyPr/>
        <a:lstStyle/>
        <a:p>
          <a:endParaRPr lang="en-US"/>
        </a:p>
      </dgm:t>
    </dgm:pt>
    <dgm:pt modelId="{66B4A2CE-C3F4-4EFA-9FD0-76496E87D9A0}" type="sibTrans" cxnId="{C27CDF48-D41D-44A7-AAB1-C91EE025BF96}">
      <dgm:prSet/>
      <dgm:spPr/>
      <dgm:t>
        <a:bodyPr/>
        <a:lstStyle/>
        <a:p>
          <a:endParaRPr lang="en-US"/>
        </a:p>
      </dgm:t>
    </dgm:pt>
    <dgm:pt modelId="{3932406D-B959-4B17-9BC8-49187DA2E47E}">
      <dgm:prSet/>
      <dgm:spPr/>
      <dgm:t>
        <a:bodyPr/>
        <a:lstStyle/>
        <a:p>
          <a:r>
            <a:rPr lang="en-US" dirty="0">
              <a:solidFill>
                <a:schemeClr val="bg2"/>
              </a:solidFill>
            </a:rPr>
            <a:t>Origination fee: $5000</a:t>
          </a:r>
        </a:p>
      </dgm:t>
    </dgm:pt>
    <dgm:pt modelId="{5C7FB739-4D29-452E-930A-D83903C27F2B}" type="parTrans" cxnId="{58273939-E246-4F3F-95F3-A90A7930CF8B}">
      <dgm:prSet/>
      <dgm:spPr/>
      <dgm:t>
        <a:bodyPr/>
        <a:lstStyle/>
        <a:p>
          <a:endParaRPr lang="en-US"/>
        </a:p>
      </dgm:t>
    </dgm:pt>
    <dgm:pt modelId="{711DE488-BCA8-4A09-B54A-AA7785AB270F}" type="sibTrans" cxnId="{58273939-E246-4F3F-95F3-A90A7930CF8B}">
      <dgm:prSet/>
      <dgm:spPr/>
      <dgm:t>
        <a:bodyPr/>
        <a:lstStyle/>
        <a:p>
          <a:endParaRPr lang="en-US"/>
        </a:p>
      </dgm:t>
    </dgm:pt>
    <dgm:pt modelId="{62BEEC60-CFBD-4C13-BDE9-792C80ACCBDA}">
      <dgm:prSet/>
      <dgm:spPr/>
      <dgm:t>
        <a:bodyPr/>
        <a:lstStyle/>
        <a:p>
          <a:r>
            <a:rPr lang="en-US" dirty="0">
              <a:solidFill>
                <a:schemeClr val="bg2"/>
              </a:solidFill>
            </a:rPr>
            <a:t>Mortgage insurance: $6000</a:t>
          </a:r>
        </a:p>
      </dgm:t>
    </dgm:pt>
    <dgm:pt modelId="{91AA8159-65EE-4279-B99F-03EEC1C1567B}" type="parTrans" cxnId="{F98C12F6-887C-4455-922E-D4452CD8E772}">
      <dgm:prSet/>
      <dgm:spPr/>
      <dgm:t>
        <a:bodyPr/>
        <a:lstStyle/>
        <a:p>
          <a:endParaRPr lang="en-US"/>
        </a:p>
      </dgm:t>
    </dgm:pt>
    <dgm:pt modelId="{B6654547-7FA1-482A-89B6-BBB7CD32DDE2}" type="sibTrans" cxnId="{F98C12F6-887C-4455-922E-D4452CD8E772}">
      <dgm:prSet/>
      <dgm:spPr/>
      <dgm:t>
        <a:bodyPr/>
        <a:lstStyle/>
        <a:p>
          <a:endParaRPr lang="en-US"/>
        </a:p>
      </dgm:t>
    </dgm:pt>
    <dgm:pt modelId="{0D1315F7-373D-4880-8119-74BF0A0E2CD5}">
      <dgm:prSet/>
      <dgm:spPr/>
      <dgm:t>
        <a:bodyPr/>
        <a:lstStyle/>
        <a:p>
          <a:r>
            <a:rPr lang="en-US" dirty="0">
              <a:solidFill>
                <a:schemeClr val="bg2"/>
              </a:solidFill>
            </a:rPr>
            <a:t>Closing costs (varies): $2850</a:t>
          </a:r>
        </a:p>
      </dgm:t>
    </dgm:pt>
    <dgm:pt modelId="{B39BD0D1-0A72-4D7B-9120-82AB90402FD1}" type="parTrans" cxnId="{89EEF8A6-A36F-4F06-B9DF-E84D1A21D438}">
      <dgm:prSet/>
      <dgm:spPr/>
      <dgm:t>
        <a:bodyPr/>
        <a:lstStyle/>
        <a:p>
          <a:endParaRPr lang="en-US"/>
        </a:p>
      </dgm:t>
    </dgm:pt>
    <dgm:pt modelId="{BF0313F4-AD74-40A3-B244-AD77F5F036A4}" type="sibTrans" cxnId="{89EEF8A6-A36F-4F06-B9DF-E84D1A21D438}">
      <dgm:prSet/>
      <dgm:spPr/>
      <dgm:t>
        <a:bodyPr/>
        <a:lstStyle/>
        <a:p>
          <a:endParaRPr lang="en-US"/>
        </a:p>
      </dgm:t>
    </dgm:pt>
    <dgm:pt modelId="{BA5C460B-48EE-4953-B79A-347233F341B3}">
      <dgm:prSet/>
      <dgm:spPr/>
      <dgm:t>
        <a:bodyPr/>
        <a:lstStyle/>
        <a:p>
          <a:r>
            <a:rPr lang="en-US"/>
            <a:t>Total costs added to loan at closing: $13,850</a:t>
          </a:r>
        </a:p>
      </dgm:t>
    </dgm:pt>
    <dgm:pt modelId="{677004BB-A018-4CB5-8808-14CF1B61B890}" type="parTrans" cxnId="{D5D23824-8408-409A-BE09-C97ABF231B8C}">
      <dgm:prSet/>
      <dgm:spPr/>
      <dgm:t>
        <a:bodyPr/>
        <a:lstStyle/>
        <a:p>
          <a:endParaRPr lang="en-US"/>
        </a:p>
      </dgm:t>
    </dgm:pt>
    <dgm:pt modelId="{4BA6E743-A10B-413D-9A26-DFDA8BDB3CEA}" type="sibTrans" cxnId="{D5D23824-8408-409A-BE09-C97ABF231B8C}">
      <dgm:prSet/>
      <dgm:spPr/>
      <dgm:t>
        <a:bodyPr/>
        <a:lstStyle/>
        <a:p>
          <a:endParaRPr lang="en-US"/>
        </a:p>
      </dgm:t>
    </dgm:pt>
    <dgm:pt modelId="{3C0CC2D9-498B-4275-A2E3-22B24426AAAE}">
      <dgm:prSet/>
      <dgm:spPr/>
      <dgm:t>
        <a:bodyPr/>
        <a:lstStyle/>
        <a:p>
          <a:r>
            <a:rPr lang="en-US" dirty="0"/>
            <a:t>Current interest rates: 4.5% - 5.5%</a:t>
          </a:r>
        </a:p>
      </dgm:t>
    </dgm:pt>
    <dgm:pt modelId="{FC58D4B1-309C-4D9A-B055-197F4DE881C6}" type="parTrans" cxnId="{008AFF86-97B4-4EB5-BA11-5152185D049A}">
      <dgm:prSet/>
      <dgm:spPr/>
      <dgm:t>
        <a:bodyPr/>
        <a:lstStyle/>
        <a:p>
          <a:endParaRPr lang="en-US"/>
        </a:p>
      </dgm:t>
    </dgm:pt>
    <dgm:pt modelId="{26E82556-FBFB-4822-B9F2-D4A1CBE025FD}" type="sibTrans" cxnId="{008AFF86-97B4-4EB5-BA11-5152185D049A}">
      <dgm:prSet/>
      <dgm:spPr/>
      <dgm:t>
        <a:bodyPr/>
        <a:lstStyle/>
        <a:p>
          <a:endParaRPr lang="en-US"/>
        </a:p>
      </dgm:t>
    </dgm:pt>
    <dgm:pt modelId="{C7F9E7FC-EB43-4460-9FD0-E4B9CC092827}" type="pres">
      <dgm:prSet presAssocID="{A94786B1-22B0-4C02-A823-C862F38BCBF8}" presName="linear" presStyleCnt="0">
        <dgm:presLayoutVars>
          <dgm:animLvl val="lvl"/>
          <dgm:resizeHandles val="exact"/>
        </dgm:presLayoutVars>
      </dgm:prSet>
      <dgm:spPr/>
    </dgm:pt>
    <dgm:pt modelId="{C585408B-2364-4236-905D-06BA35F934E6}" type="pres">
      <dgm:prSet presAssocID="{75D6CD96-A675-4483-8784-E71059A0BEDE}" presName="parentText" presStyleLbl="node1" presStyleIdx="0" presStyleCnt="3">
        <dgm:presLayoutVars>
          <dgm:chMax val="0"/>
          <dgm:bulletEnabled val="1"/>
        </dgm:presLayoutVars>
      </dgm:prSet>
      <dgm:spPr/>
    </dgm:pt>
    <dgm:pt modelId="{477FFF83-7772-4A99-8FC3-DECF21987ED0}" type="pres">
      <dgm:prSet presAssocID="{75D6CD96-A675-4483-8784-E71059A0BEDE}" presName="childText" presStyleLbl="revTx" presStyleIdx="0" presStyleCnt="1">
        <dgm:presLayoutVars>
          <dgm:bulletEnabled val="1"/>
        </dgm:presLayoutVars>
      </dgm:prSet>
      <dgm:spPr/>
    </dgm:pt>
    <dgm:pt modelId="{40C63BE4-0C03-498B-A885-FF20D1284DB6}" type="pres">
      <dgm:prSet presAssocID="{BA5C460B-48EE-4953-B79A-347233F341B3}" presName="parentText" presStyleLbl="node1" presStyleIdx="1" presStyleCnt="3">
        <dgm:presLayoutVars>
          <dgm:chMax val="0"/>
          <dgm:bulletEnabled val="1"/>
        </dgm:presLayoutVars>
      </dgm:prSet>
      <dgm:spPr/>
    </dgm:pt>
    <dgm:pt modelId="{CE05D182-AD0D-4636-AABB-E6B552258D3F}" type="pres">
      <dgm:prSet presAssocID="{4BA6E743-A10B-413D-9A26-DFDA8BDB3CEA}" presName="spacer" presStyleCnt="0"/>
      <dgm:spPr/>
    </dgm:pt>
    <dgm:pt modelId="{617A2337-53AD-4695-A1F4-C68071A75401}" type="pres">
      <dgm:prSet presAssocID="{3C0CC2D9-498B-4275-A2E3-22B24426AAAE}" presName="parentText" presStyleLbl="node1" presStyleIdx="2" presStyleCnt="3">
        <dgm:presLayoutVars>
          <dgm:chMax val="0"/>
          <dgm:bulletEnabled val="1"/>
        </dgm:presLayoutVars>
      </dgm:prSet>
      <dgm:spPr/>
    </dgm:pt>
  </dgm:ptLst>
  <dgm:cxnLst>
    <dgm:cxn modelId="{74708A01-7393-43F4-8779-17BB8995AB9E}" type="presOf" srcId="{3932406D-B959-4B17-9BC8-49187DA2E47E}" destId="{477FFF83-7772-4A99-8FC3-DECF21987ED0}" srcOrd="0" destOrd="0" presId="urn:microsoft.com/office/officeart/2005/8/layout/vList2"/>
    <dgm:cxn modelId="{53FC5323-5F44-44D1-B9BA-387972D32767}" type="presOf" srcId="{0D1315F7-373D-4880-8119-74BF0A0E2CD5}" destId="{477FFF83-7772-4A99-8FC3-DECF21987ED0}" srcOrd="0" destOrd="2" presId="urn:microsoft.com/office/officeart/2005/8/layout/vList2"/>
    <dgm:cxn modelId="{D5D23824-8408-409A-BE09-C97ABF231B8C}" srcId="{A94786B1-22B0-4C02-A823-C862F38BCBF8}" destId="{BA5C460B-48EE-4953-B79A-347233F341B3}" srcOrd="1" destOrd="0" parTransId="{677004BB-A018-4CB5-8808-14CF1B61B890}" sibTransId="{4BA6E743-A10B-413D-9A26-DFDA8BDB3CEA}"/>
    <dgm:cxn modelId="{58273939-E246-4F3F-95F3-A90A7930CF8B}" srcId="{75D6CD96-A675-4483-8784-E71059A0BEDE}" destId="{3932406D-B959-4B17-9BC8-49187DA2E47E}" srcOrd="0" destOrd="0" parTransId="{5C7FB739-4D29-452E-930A-D83903C27F2B}" sibTransId="{711DE488-BCA8-4A09-B54A-AA7785AB270F}"/>
    <dgm:cxn modelId="{C27CDF48-D41D-44A7-AAB1-C91EE025BF96}" srcId="{A94786B1-22B0-4C02-A823-C862F38BCBF8}" destId="{75D6CD96-A675-4483-8784-E71059A0BEDE}" srcOrd="0" destOrd="0" parTransId="{28973279-F16D-4507-952E-191EFEFBFD68}" sibTransId="{66B4A2CE-C3F4-4EFA-9FD0-76496E87D9A0}"/>
    <dgm:cxn modelId="{94D4C281-9A48-47EA-B221-142AE783C8CB}" type="presOf" srcId="{75D6CD96-A675-4483-8784-E71059A0BEDE}" destId="{C585408B-2364-4236-905D-06BA35F934E6}" srcOrd="0" destOrd="0" presId="urn:microsoft.com/office/officeart/2005/8/layout/vList2"/>
    <dgm:cxn modelId="{008AFF86-97B4-4EB5-BA11-5152185D049A}" srcId="{A94786B1-22B0-4C02-A823-C862F38BCBF8}" destId="{3C0CC2D9-498B-4275-A2E3-22B24426AAAE}" srcOrd="2" destOrd="0" parTransId="{FC58D4B1-309C-4D9A-B055-197F4DE881C6}" sibTransId="{26E82556-FBFB-4822-B9F2-D4A1CBE025FD}"/>
    <dgm:cxn modelId="{2DB547A5-2646-45A3-B326-CA9C08EBE6C1}" type="presOf" srcId="{BA5C460B-48EE-4953-B79A-347233F341B3}" destId="{40C63BE4-0C03-498B-A885-FF20D1284DB6}" srcOrd="0" destOrd="0" presId="urn:microsoft.com/office/officeart/2005/8/layout/vList2"/>
    <dgm:cxn modelId="{89EEF8A6-A36F-4F06-B9DF-E84D1A21D438}" srcId="{75D6CD96-A675-4483-8784-E71059A0BEDE}" destId="{0D1315F7-373D-4880-8119-74BF0A0E2CD5}" srcOrd="2" destOrd="0" parTransId="{B39BD0D1-0A72-4D7B-9120-82AB90402FD1}" sibTransId="{BF0313F4-AD74-40A3-B244-AD77F5F036A4}"/>
    <dgm:cxn modelId="{CFDBDBD5-4662-45B9-BADB-B685E1F2D312}" type="presOf" srcId="{A94786B1-22B0-4C02-A823-C862F38BCBF8}" destId="{C7F9E7FC-EB43-4460-9FD0-E4B9CC092827}" srcOrd="0" destOrd="0" presId="urn:microsoft.com/office/officeart/2005/8/layout/vList2"/>
    <dgm:cxn modelId="{300943D8-4F0F-46FD-8632-914E2736DC2E}" type="presOf" srcId="{3C0CC2D9-498B-4275-A2E3-22B24426AAAE}" destId="{617A2337-53AD-4695-A1F4-C68071A75401}" srcOrd="0" destOrd="0" presId="urn:microsoft.com/office/officeart/2005/8/layout/vList2"/>
    <dgm:cxn modelId="{21F36BE7-4209-402C-8435-342DAD5C3098}" type="presOf" srcId="{62BEEC60-CFBD-4C13-BDE9-792C80ACCBDA}" destId="{477FFF83-7772-4A99-8FC3-DECF21987ED0}" srcOrd="0" destOrd="1" presId="urn:microsoft.com/office/officeart/2005/8/layout/vList2"/>
    <dgm:cxn modelId="{F98C12F6-887C-4455-922E-D4452CD8E772}" srcId="{75D6CD96-A675-4483-8784-E71059A0BEDE}" destId="{62BEEC60-CFBD-4C13-BDE9-792C80ACCBDA}" srcOrd="1" destOrd="0" parTransId="{91AA8159-65EE-4279-B99F-03EEC1C1567B}" sibTransId="{B6654547-7FA1-482A-89B6-BBB7CD32DDE2}"/>
    <dgm:cxn modelId="{B148808B-7C47-4EAB-BCF3-0AA0C23A1409}" type="presParOf" srcId="{C7F9E7FC-EB43-4460-9FD0-E4B9CC092827}" destId="{C585408B-2364-4236-905D-06BA35F934E6}" srcOrd="0" destOrd="0" presId="urn:microsoft.com/office/officeart/2005/8/layout/vList2"/>
    <dgm:cxn modelId="{E6005083-F83D-4028-8C95-2E74B1CF4D86}" type="presParOf" srcId="{C7F9E7FC-EB43-4460-9FD0-E4B9CC092827}" destId="{477FFF83-7772-4A99-8FC3-DECF21987ED0}" srcOrd="1" destOrd="0" presId="urn:microsoft.com/office/officeart/2005/8/layout/vList2"/>
    <dgm:cxn modelId="{DDAFEBD2-DE38-4927-9F9C-E38CD5430067}" type="presParOf" srcId="{C7F9E7FC-EB43-4460-9FD0-E4B9CC092827}" destId="{40C63BE4-0C03-498B-A885-FF20D1284DB6}" srcOrd="2" destOrd="0" presId="urn:microsoft.com/office/officeart/2005/8/layout/vList2"/>
    <dgm:cxn modelId="{AA6ECEA5-39D8-4521-98DB-6E39BA63984B}" type="presParOf" srcId="{C7F9E7FC-EB43-4460-9FD0-E4B9CC092827}" destId="{CE05D182-AD0D-4636-AABB-E6B552258D3F}" srcOrd="3" destOrd="0" presId="urn:microsoft.com/office/officeart/2005/8/layout/vList2"/>
    <dgm:cxn modelId="{70F7C4DC-4D78-4320-B442-8B9C1CFB0861}" type="presParOf" srcId="{C7F9E7FC-EB43-4460-9FD0-E4B9CC092827}" destId="{617A2337-53AD-4695-A1F4-C68071A75401}" srcOrd="4"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30CA52F-8FD8-43FD-95A2-290A247ECE59}" type="doc">
      <dgm:prSet loTypeId="urn:microsoft.com/office/officeart/2005/8/layout/vList5" loCatId="list" qsTypeId="urn:microsoft.com/office/officeart/2005/8/quickstyle/simple4" qsCatId="simple" csTypeId="urn:microsoft.com/office/officeart/2005/8/colors/colorful2" csCatId="colorful" phldr="1"/>
      <dgm:spPr/>
      <dgm:t>
        <a:bodyPr/>
        <a:lstStyle/>
        <a:p>
          <a:endParaRPr lang="en-US"/>
        </a:p>
      </dgm:t>
    </dgm:pt>
    <dgm:pt modelId="{7F69E400-4BD3-49AA-ABD0-38A8371B43B6}">
      <dgm:prSet/>
      <dgm:spPr/>
      <dgm:t>
        <a:bodyPr/>
        <a:lstStyle/>
        <a:p>
          <a:r>
            <a:rPr lang="en-US" dirty="0"/>
            <a:t>Example: $80,000 borrowed, with $13,850 in upfront costs </a:t>
          </a:r>
        </a:p>
      </dgm:t>
    </dgm:pt>
    <dgm:pt modelId="{DA38A9B9-D387-4585-97FF-8E8D6E95B993}" type="parTrans" cxnId="{7524D243-2D97-43D5-9FBA-9BE8FB29DB41}">
      <dgm:prSet/>
      <dgm:spPr/>
      <dgm:t>
        <a:bodyPr/>
        <a:lstStyle/>
        <a:p>
          <a:endParaRPr lang="en-US"/>
        </a:p>
      </dgm:t>
    </dgm:pt>
    <dgm:pt modelId="{38C6054C-1A60-4FD6-8455-4DB624D6D0AF}" type="sibTrans" cxnId="{7524D243-2D97-43D5-9FBA-9BE8FB29DB41}">
      <dgm:prSet/>
      <dgm:spPr/>
      <dgm:t>
        <a:bodyPr/>
        <a:lstStyle/>
        <a:p>
          <a:endParaRPr lang="en-US"/>
        </a:p>
      </dgm:t>
    </dgm:pt>
    <dgm:pt modelId="{80C6AA98-35BA-409F-BB97-E6A7A6196AF8}">
      <dgm:prSet custT="1"/>
      <dgm:spPr/>
      <dgm:t>
        <a:bodyPr/>
        <a:lstStyle/>
        <a:p>
          <a:r>
            <a:rPr lang="en-US" sz="2000" b="1" i="1" dirty="0"/>
            <a:t>Total amount received by borrower: $80,000</a:t>
          </a:r>
          <a:endParaRPr lang="en-US" sz="2000" dirty="0"/>
        </a:p>
      </dgm:t>
    </dgm:pt>
    <dgm:pt modelId="{6B46FF68-5923-4323-8A7A-0FD5E5C23305}" type="parTrans" cxnId="{A7D49BC5-EAE1-4C16-9BC8-D0B77585C573}">
      <dgm:prSet/>
      <dgm:spPr/>
      <dgm:t>
        <a:bodyPr/>
        <a:lstStyle/>
        <a:p>
          <a:endParaRPr lang="en-US"/>
        </a:p>
      </dgm:t>
    </dgm:pt>
    <dgm:pt modelId="{5B95CB3A-9B35-4CB0-BB5E-D52C0BDBFBB4}" type="sibTrans" cxnId="{A7D49BC5-EAE1-4C16-9BC8-D0B77585C573}">
      <dgm:prSet/>
      <dgm:spPr/>
      <dgm:t>
        <a:bodyPr/>
        <a:lstStyle/>
        <a:p>
          <a:endParaRPr lang="en-US"/>
        </a:p>
      </dgm:t>
    </dgm:pt>
    <dgm:pt modelId="{7D08D1FF-5C91-4C44-8702-6848AF0BBE1A}">
      <dgm:prSet/>
      <dgm:spPr/>
      <dgm:t>
        <a:bodyPr/>
        <a:lstStyle/>
        <a:p>
          <a:r>
            <a:rPr lang="en-US" dirty="0"/>
            <a:t>Costs and interest push debt up</a:t>
          </a:r>
        </a:p>
      </dgm:t>
    </dgm:pt>
    <dgm:pt modelId="{E9B2CA35-E4B8-49B6-86FC-7C2E77CB254C}" type="parTrans" cxnId="{845E24BE-E677-481B-98FD-28BDE486AF4F}">
      <dgm:prSet/>
      <dgm:spPr/>
      <dgm:t>
        <a:bodyPr/>
        <a:lstStyle/>
        <a:p>
          <a:endParaRPr lang="en-US"/>
        </a:p>
      </dgm:t>
    </dgm:pt>
    <dgm:pt modelId="{090BE7DA-04A7-4E93-9065-E487590CCFE9}" type="sibTrans" cxnId="{845E24BE-E677-481B-98FD-28BDE486AF4F}">
      <dgm:prSet/>
      <dgm:spPr/>
      <dgm:t>
        <a:bodyPr/>
        <a:lstStyle/>
        <a:p>
          <a:endParaRPr lang="en-US"/>
        </a:p>
      </dgm:t>
    </dgm:pt>
    <dgm:pt modelId="{CF9B2A72-0C4B-4F92-A106-20CFD593CB8B}">
      <dgm:prSet/>
      <dgm:spPr/>
      <dgm:t>
        <a:bodyPr/>
        <a:lstStyle/>
        <a:p>
          <a:r>
            <a:rPr lang="en-US" dirty="0"/>
            <a:t>Interest on costs as well as amounts borrowed </a:t>
          </a:r>
        </a:p>
      </dgm:t>
    </dgm:pt>
    <dgm:pt modelId="{FE99A3D6-1DAC-42D0-8A2D-1B79BE7F4358}" type="parTrans" cxnId="{3DB8EF40-01EA-4D9D-8CCD-517DB61A373A}">
      <dgm:prSet/>
      <dgm:spPr/>
      <dgm:t>
        <a:bodyPr/>
        <a:lstStyle/>
        <a:p>
          <a:endParaRPr lang="en-US"/>
        </a:p>
      </dgm:t>
    </dgm:pt>
    <dgm:pt modelId="{0A9151C5-BDB7-43A6-9262-6FF0B4BCBCEA}" type="sibTrans" cxnId="{3DB8EF40-01EA-4D9D-8CCD-517DB61A373A}">
      <dgm:prSet/>
      <dgm:spPr/>
      <dgm:t>
        <a:bodyPr/>
        <a:lstStyle/>
        <a:p>
          <a:endParaRPr lang="en-US"/>
        </a:p>
      </dgm:t>
    </dgm:pt>
    <dgm:pt modelId="{FD7D5EE1-98F0-4308-850D-FF4E4CB3A973}">
      <dgm:prSet/>
      <dgm:spPr/>
      <dgm:t>
        <a:bodyPr/>
        <a:lstStyle/>
        <a:p>
          <a:r>
            <a:rPr lang="en-US" dirty="0"/>
            <a:t>Interest on interest</a:t>
          </a:r>
        </a:p>
      </dgm:t>
    </dgm:pt>
    <dgm:pt modelId="{9A771ADA-705F-44B3-BABC-2B7E1853D132}" type="parTrans" cxnId="{1A4A087C-31AA-4AA2-AB60-5D87994ACF27}">
      <dgm:prSet/>
      <dgm:spPr/>
      <dgm:t>
        <a:bodyPr/>
        <a:lstStyle/>
        <a:p>
          <a:endParaRPr lang="en-US"/>
        </a:p>
      </dgm:t>
    </dgm:pt>
    <dgm:pt modelId="{582FEC17-EEFD-4E45-866B-1C0BC2701D4F}" type="sibTrans" cxnId="{1A4A087C-31AA-4AA2-AB60-5D87994ACF27}">
      <dgm:prSet/>
      <dgm:spPr/>
      <dgm:t>
        <a:bodyPr/>
        <a:lstStyle/>
        <a:p>
          <a:endParaRPr lang="en-US"/>
        </a:p>
      </dgm:t>
    </dgm:pt>
    <dgm:pt modelId="{20AF33B0-D8F3-476F-A6CA-4BB559F11422}">
      <dgm:prSet/>
      <dgm:spPr/>
      <dgm:t>
        <a:bodyPr/>
        <a:lstStyle/>
        <a:p>
          <a:r>
            <a:rPr lang="en-US" dirty="0"/>
            <a:t>Unlike traditional mortgage, no payments are made</a:t>
          </a:r>
        </a:p>
      </dgm:t>
    </dgm:pt>
    <dgm:pt modelId="{B22ABDC1-ED65-44EB-BD49-D9898CA80049}" type="parTrans" cxnId="{3DDFEEAF-96B2-4B66-8250-253C004124AA}">
      <dgm:prSet/>
      <dgm:spPr/>
      <dgm:t>
        <a:bodyPr/>
        <a:lstStyle/>
        <a:p>
          <a:endParaRPr lang="en-US"/>
        </a:p>
      </dgm:t>
    </dgm:pt>
    <dgm:pt modelId="{220D039E-F698-42EE-93CD-F825AB39DD9C}" type="sibTrans" cxnId="{3DDFEEAF-96B2-4B66-8250-253C004124AA}">
      <dgm:prSet/>
      <dgm:spPr/>
      <dgm:t>
        <a:bodyPr/>
        <a:lstStyle/>
        <a:p>
          <a:endParaRPr lang="en-US"/>
        </a:p>
      </dgm:t>
    </dgm:pt>
    <dgm:pt modelId="{1EB26A9D-0425-465F-A632-17C968516454}">
      <dgm:prSet/>
      <dgm:spPr/>
      <dgm:t>
        <a:bodyPr/>
        <a:lstStyle/>
        <a:p>
          <a:r>
            <a:rPr lang="en-US" dirty="0"/>
            <a:t>Borrower dies 2 years later</a:t>
          </a:r>
        </a:p>
      </dgm:t>
    </dgm:pt>
    <dgm:pt modelId="{86D524F6-C1F7-4BCF-AF41-26C8ACAD588F}" type="parTrans" cxnId="{4355CC18-AD34-4C26-8FA1-CC4404BE2E18}">
      <dgm:prSet/>
      <dgm:spPr/>
      <dgm:t>
        <a:bodyPr/>
        <a:lstStyle/>
        <a:p>
          <a:endParaRPr lang="en-US"/>
        </a:p>
      </dgm:t>
    </dgm:pt>
    <dgm:pt modelId="{6FC0FE6B-B09C-4482-B2F7-154220F20DE7}" type="sibTrans" cxnId="{4355CC18-AD34-4C26-8FA1-CC4404BE2E18}">
      <dgm:prSet/>
      <dgm:spPr/>
      <dgm:t>
        <a:bodyPr/>
        <a:lstStyle/>
        <a:p>
          <a:endParaRPr lang="en-US"/>
        </a:p>
      </dgm:t>
    </dgm:pt>
    <dgm:pt modelId="{4DA6BA8E-2082-42C7-AB04-81439B220BD2}">
      <dgm:prSet custT="1"/>
      <dgm:spPr/>
      <dgm:t>
        <a:bodyPr/>
        <a:lstStyle/>
        <a:p>
          <a:r>
            <a:rPr lang="en-US" sz="2000" b="1" i="1" dirty="0"/>
            <a:t>Loan balance and lien on house after 2 years: $104,000</a:t>
          </a:r>
        </a:p>
      </dgm:t>
    </dgm:pt>
    <dgm:pt modelId="{2519AD8F-0889-45FE-A8EB-A2F70C0BCAB0}" type="parTrans" cxnId="{303B7550-665F-4CC3-A84E-B55136D869FC}">
      <dgm:prSet/>
      <dgm:spPr/>
      <dgm:t>
        <a:bodyPr/>
        <a:lstStyle/>
        <a:p>
          <a:endParaRPr lang="en-US"/>
        </a:p>
      </dgm:t>
    </dgm:pt>
    <dgm:pt modelId="{6A4DEA9B-DCC9-4CB1-BE8B-5F5A5CC6BFC8}" type="sibTrans" cxnId="{303B7550-665F-4CC3-A84E-B55136D869FC}">
      <dgm:prSet/>
      <dgm:spPr/>
      <dgm:t>
        <a:bodyPr/>
        <a:lstStyle/>
        <a:p>
          <a:endParaRPr lang="en-US"/>
        </a:p>
      </dgm:t>
    </dgm:pt>
    <dgm:pt modelId="{482D902C-AFCA-4D0B-BA84-1E3BC0792B8D}" type="pres">
      <dgm:prSet presAssocID="{C30CA52F-8FD8-43FD-95A2-290A247ECE59}" presName="Name0" presStyleCnt="0">
        <dgm:presLayoutVars>
          <dgm:dir/>
          <dgm:animLvl val="lvl"/>
          <dgm:resizeHandles val="exact"/>
        </dgm:presLayoutVars>
      </dgm:prSet>
      <dgm:spPr/>
    </dgm:pt>
    <dgm:pt modelId="{8618B918-6BDD-49EF-8016-97E40C4EAD03}" type="pres">
      <dgm:prSet presAssocID="{7F69E400-4BD3-49AA-ABD0-38A8371B43B6}" presName="linNode" presStyleCnt="0"/>
      <dgm:spPr/>
    </dgm:pt>
    <dgm:pt modelId="{63E18FC1-9C40-47C4-975D-DAD367DC1E9D}" type="pres">
      <dgm:prSet presAssocID="{7F69E400-4BD3-49AA-ABD0-38A8371B43B6}" presName="parentText" presStyleLbl="node1" presStyleIdx="0" presStyleCnt="3">
        <dgm:presLayoutVars>
          <dgm:chMax val="1"/>
          <dgm:bulletEnabled val="1"/>
        </dgm:presLayoutVars>
      </dgm:prSet>
      <dgm:spPr/>
    </dgm:pt>
    <dgm:pt modelId="{A9DC7CFE-3135-43A2-9DD8-969ED6AD6518}" type="pres">
      <dgm:prSet presAssocID="{7F69E400-4BD3-49AA-ABD0-38A8371B43B6}" presName="descendantText" presStyleLbl="alignAccFollowNode1" presStyleIdx="0" presStyleCnt="3" custLinFactNeighborY="-3258">
        <dgm:presLayoutVars>
          <dgm:bulletEnabled val="1"/>
        </dgm:presLayoutVars>
      </dgm:prSet>
      <dgm:spPr/>
    </dgm:pt>
    <dgm:pt modelId="{B2A6C852-0013-4DC0-9C01-91FE7DD440ED}" type="pres">
      <dgm:prSet presAssocID="{38C6054C-1A60-4FD6-8455-4DB624D6D0AF}" presName="sp" presStyleCnt="0"/>
      <dgm:spPr/>
    </dgm:pt>
    <dgm:pt modelId="{958C7890-C7FD-46F0-B7F7-C561EC2A0B91}" type="pres">
      <dgm:prSet presAssocID="{1EB26A9D-0425-465F-A632-17C968516454}" presName="linNode" presStyleCnt="0"/>
      <dgm:spPr/>
    </dgm:pt>
    <dgm:pt modelId="{70226A5A-576A-4C7E-890F-A1FFE025B382}" type="pres">
      <dgm:prSet presAssocID="{1EB26A9D-0425-465F-A632-17C968516454}" presName="parentText" presStyleLbl="node1" presStyleIdx="1" presStyleCnt="3" custLinFactNeighborY="1188">
        <dgm:presLayoutVars>
          <dgm:chMax val="1"/>
          <dgm:bulletEnabled val="1"/>
        </dgm:presLayoutVars>
      </dgm:prSet>
      <dgm:spPr/>
    </dgm:pt>
    <dgm:pt modelId="{4D52845B-822F-43DB-8425-07B319D35865}" type="pres">
      <dgm:prSet presAssocID="{1EB26A9D-0425-465F-A632-17C968516454}" presName="descendantText" presStyleLbl="alignAccFollowNode1" presStyleIdx="1" presStyleCnt="3" custLinFactNeighborY="2558">
        <dgm:presLayoutVars>
          <dgm:bulletEnabled val="1"/>
        </dgm:presLayoutVars>
      </dgm:prSet>
      <dgm:spPr/>
    </dgm:pt>
    <dgm:pt modelId="{B94D7C53-65FF-475C-A2E8-0FDF1DCB1300}" type="pres">
      <dgm:prSet presAssocID="{6FC0FE6B-B09C-4482-B2F7-154220F20DE7}" presName="sp" presStyleCnt="0"/>
      <dgm:spPr/>
    </dgm:pt>
    <dgm:pt modelId="{7439F910-734D-4364-833B-2F5FC8D20032}" type="pres">
      <dgm:prSet presAssocID="{7D08D1FF-5C91-4C44-8702-6848AF0BBE1A}" presName="linNode" presStyleCnt="0"/>
      <dgm:spPr/>
    </dgm:pt>
    <dgm:pt modelId="{00E32E20-9F98-4C71-92B6-E7742632167F}" type="pres">
      <dgm:prSet presAssocID="{7D08D1FF-5C91-4C44-8702-6848AF0BBE1A}" presName="parentText" presStyleLbl="node1" presStyleIdx="2" presStyleCnt="3">
        <dgm:presLayoutVars>
          <dgm:chMax val="1"/>
          <dgm:bulletEnabled val="1"/>
        </dgm:presLayoutVars>
      </dgm:prSet>
      <dgm:spPr/>
    </dgm:pt>
    <dgm:pt modelId="{486A8CB7-B0E2-4EEF-AE21-F7578C760E90}" type="pres">
      <dgm:prSet presAssocID="{7D08D1FF-5C91-4C44-8702-6848AF0BBE1A}" presName="descendantText" presStyleLbl="alignAccFollowNode1" presStyleIdx="2" presStyleCnt="3">
        <dgm:presLayoutVars>
          <dgm:bulletEnabled val="1"/>
        </dgm:presLayoutVars>
      </dgm:prSet>
      <dgm:spPr/>
    </dgm:pt>
  </dgm:ptLst>
  <dgm:cxnLst>
    <dgm:cxn modelId="{4355CC18-AD34-4C26-8FA1-CC4404BE2E18}" srcId="{C30CA52F-8FD8-43FD-95A2-290A247ECE59}" destId="{1EB26A9D-0425-465F-A632-17C968516454}" srcOrd="1" destOrd="0" parTransId="{86D524F6-C1F7-4BCF-AF41-26C8ACAD588F}" sibTransId="{6FC0FE6B-B09C-4482-B2F7-154220F20DE7}"/>
    <dgm:cxn modelId="{EF71E11A-F891-4241-A793-401E7D251D6B}" type="presOf" srcId="{4DA6BA8E-2082-42C7-AB04-81439B220BD2}" destId="{4D52845B-822F-43DB-8425-07B319D35865}" srcOrd="0" destOrd="0" presId="urn:microsoft.com/office/officeart/2005/8/layout/vList5"/>
    <dgm:cxn modelId="{CAB6E423-24E4-4D46-A508-46D16E95F5A8}" type="presOf" srcId="{20AF33B0-D8F3-476F-A6CA-4BB559F11422}" destId="{486A8CB7-B0E2-4EEF-AE21-F7578C760E90}" srcOrd="0" destOrd="2" presId="urn:microsoft.com/office/officeart/2005/8/layout/vList5"/>
    <dgm:cxn modelId="{4C1BF92F-F2BF-4662-A45D-2509C2532157}" type="presOf" srcId="{7D08D1FF-5C91-4C44-8702-6848AF0BBE1A}" destId="{00E32E20-9F98-4C71-92B6-E7742632167F}" srcOrd="0" destOrd="0" presId="urn:microsoft.com/office/officeart/2005/8/layout/vList5"/>
    <dgm:cxn modelId="{08ED7A32-8757-4D40-994A-EF67DE6BC491}" type="presOf" srcId="{7F69E400-4BD3-49AA-ABD0-38A8371B43B6}" destId="{63E18FC1-9C40-47C4-975D-DAD367DC1E9D}" srcOrd="0" destOrd="0" presId="urn:microsoft.com/office/officeart/2005/8/layout/vList5"/>
    <dgm:cxn modelId="{3DB8EF40-01EA-4D9D-8CCD-517DB61A373A}" srcId="{7D08D1FF-5C91-4C44-8702-6848AF0BBE1A}" destId="{CF9B2A72-0C4B-4F92-A106-20CFD593CB8B}" srcOrd="0" destOrd="0" parTransId="{FE99A3D6-1DAC-42D0-8A2D-1B79BE7F4358}" sibTransId="{0A9151C5-BDB7-43A6-9262-6FF0B4BCBCEA}"/>
    <dgm:cxn modelId="{E3D0C942-3626-451C-86E8-9A996E05A5C9}" type="presOf" srcId="{C30CA52F-8FD8-43FD-95A2-290A247ECE59}" destId="{482D902C-AFCA-4D0B-BA84-1E3BC0792B8D}" srcOrd="0" destOrd="0" presId="urn:microsoft.com/office/officeart/2005/8/layout/vList5"/>
    <dgm:cxn modelId="{7524D243-2D97-43D5-9FBA-9BE8FB29DB41}" srcId="{C30CA52F-8FD8-43FD-95A2-290A247ECE59}" destId="{7F69E400-4BD3-49AA-ABD0-38A8371B43B6}" srcOrd="0" destOrd="0" parTransId="{DA38A9B9-D387-4585-97FF-8E8D6E95B993}" sibTransId="{38C6054C-1A60-4FD6-8455-4DB624D6D0AF}"/>
    <dgm:cxn modelId="{303B7550-665F-4CC3-A84E-B55136D869FC}" srcId="{1EB26A9D-0425-465F-A632-17C968516454}" destId="{4DA6BA8E-2082-42C7-AB04-81439B220BD2}" srcOrd="0" destOrd="0" parTransId="{2519AD8F-0889-45FE-A8EB-A2F70C0BCAB0}" sibTransId="{6A4DEA9B-DCC9-4CB1-BE8B-5F5A5CC6BFC8}"/>
    <dgm:cxn modelId="{F9055256-BB0D-42A2-9DC5-89F3F81B6E6E}" type="presOf" srcId="{CF9B2A72-0C4B-4F92-A106-20CFD593CB8B}" destId="{486A8CB7-B0E2-4EEF-AE21-F7578C760E90}" srcOrd="0" destOrd="0" presId="urn:microsoft.com/office/officeart/2005/8/layout/vList5"/>
    <dgm:cxn modelId="{1A4A087C-31AA-4AA2-AB60-5D87994ACF27}" srcId="{7D08D1FF-5C91-4C44-8702-6848AF0BBE1A}" destId="{FD7D5EE1-98F0-4308-850D-FF4E4CB3A973}" srcOrd="1" destOrd="0" parTransId="{9A771ADA-705F-44B3-BABC-2B7E1853D132}" sibTransId="{582FEC17-EEFD-4E45-866B-1C0BC2701D4F}"/>
    <dgm:cxn modelId="{3DDFEEAF-96B2-4B66-8250-253C004124AA}" srcId="{7D08D1FF-5C91-4C44-8702-6848AF0BBE1A}" destId="{20AF33B0-D8F3-476F-A6CA-4BB559F11422}" srcOrd="2" destOrd="0" parTransId="{B22ABDC1-ED65-44EB-BD49-D9898CA80049}" sibTransId="{220D039E-F698-42EE-93CD-F825AB39DD9C}"/>
    <dgm:cxn modelId="{1064F2AF-F664-428B-AA13-5ABF5B779C29}" type="presOf" srcId="{80C6AA98-35BA-409F-BB97-E6A7A6196AF8}" destId="{A9DC7CFE-3135-43A2-9DD8-969ED6AD6518}" srcOrd="0" destOrd="0" presId="urn:microsoft.com/office/officeart/2005/8/layout/vList5"/>
    <dgm:cxn modelId="{845E24BE-E677-481B-98FD-28BDE486AF4F}" srcId="{C30CA52F-8FD8-43FD-95A2-290A247ECE59}" destId="{7D08D1FF-5C91-4C44-8702-6848AF0BBE1A}" srcOrd="2" destOrd="0" parTransId="{E9B2CA35-E4B8-49B6-86FC-7C2E77CB254C}" sibTransId="{090BE7DA-04A7-4E93-9065-E487590CCFE9}"/>
    <dgm:cxn modelId="{A7D49BC5-EAE1-4C16-9BC8-D0B77585C573}" srcId="{7F69E400-4BD3-49AA-ABD0-38A8371B43B6}" destId="{80C6AA98-35BA-409F-BB97-E6A7A6196AF8}" srcOrd="0" destOrd="0" parTransId="{6B46FF68-5923-4323-8A7A-0FD5E5C23305}" sibTransId="{5B95CB3A-9B35-4CB0-BB5E-D52C0BDBFBB4}"/>
    <dgm:cxn modelId="{3F03D9F7-120D-426B-AA62-66048E6F4955}" type="presOf" srcId="{1EB26A9D-0425-465F-A632-17C968516454}" destId="{70226A5A-576A-4C7E-890F-A1FFE025B382}" srcOrd="0" destOrd="0" presId="urn:microsoft.com/office/officeart/2005/8/layout/vList5"/>
    <dgm:cxn modelId="{81C745FA-C5C3-4E01-9EF9-EC7D3C35E8A0}" type="presOf" srcId="{FD7D5EE1-98F0-4308-850D-FF4E4CB3A973}" destId="{486A8CB7-B0E2-4EEF-AE21-F7578C760E90}" srcOrd="0" destOrd="1" presId="urn:microsoft.com/office/officeart/2005/8/layout/vList5"/>
    <dgm:cxn modelId="{203DCB47-5A5E-4A03-8622-D336FBEAE403}" type="presParOf" srcId="{482D902C-AFCA-4D0B-BA84-1E3BC0792B8D}" destId="{8618B918-6BDD-49EF-8016-97E40C4EAD03}" srcOrd="0" destOrd="0" presId="urn:microsoft.com/office/officeart/2005/8/layout/vList5"/>
    <dgm:cxn modelId="{158FC7C4-C6BF-4F56-8928-4177EB12F3D7}" type="presParOf" srcId="{8618B918-6BDD-49EF-8016-97E40C4EAD03}" destId="{63E18FC1-9C40-47C4-975D-DAD367DC1E9D}" srcOrd="0" destOrd="0" presId="urn:microsoft.com/office/officeart/2005/8/layout/vList5"/>
    <dgm:cxn modelId="{131EFE55-AEB5-48E2-9BA1-E0F587968591}" type="presParOf" srcId="{8618B918-6BDD-49EF-8016-97E40C4EAD03}" destId="{A9DC7CFE-3135-43A2-9DD8-969ED6AD6518}" srcOrd="1" destOrd="0" presId="urn:microsoft.com/office/officeart/2005/8/layout/vList5"/>
    <dgm:cxn modelId="{C488104A-73E7-447E-A2C9-AC4471190C70}" type="presParOf" srcId="{482D902C-AFCA-4D0B-BA84-1E3BC0792B8D}" destId="{B2A6C852-0013-4DC0-9C01-91FE7DD440ED}" srcOrd="1" destOrd="0" presId="urn:microsoft.com/office/officeart/2005/8/layout/vList5"/>
    <dgm:cxn modelId="{BEEBBC23-E6B4-4C83-8CCD-362C7702EACD}" type="presParOf" srcId="{482D902C-AFCA-4D0B-BA84-1E3BC0792B8D}" destId="{958C7890-C7FD-46F0-B7F7-C561EC2A0B91}" srcOrd="2" destOrd="0" presId="urn:microsoft.com/office/officeart/2005/8/layout/vList5"/>
    <dgm:cxn modelId="{6D937A12-08AA-4E4A-98DB-D8396D997031}" type="presParOf" srcId="{958C7890-C7FD-46F0-B7F7-C561EC2A0B91}" destId="{70226A5A-576A-4C7E-890F-A1FFE025B382}" srcOrd="0" destOrd="0" presId="urn:microsoft.com/office/officeart/2005/8/layout/vList5"/>
    <dgm:cxn modelId="{AE88DF29-0C05-4A91-917F-069CB5B8D86A}" type="presParOf" srcId="{958C7890-C7FD-46F0-B7F7-C561EC2A0B91}" destId="{4D52845B-822F-43DB-8425-07B319D35865}" srcOrd="1" destOrd="0" presId="urn:microsoft.com/office/officeart/2005/8/layout/vList5"/>
    <dgm:cxn modelId="{59B5C02D-4B83-4E85-8B8B-518B2B5C4B50}" type="presParOf" srcId="{482D902C-AFCA-4D0B-BA84-1E3BC0792B8D}" destId="{B94D7C53-65FF-475C-A2E8-0FDF1DCB1300}" srcOrd="3" destOrd="0" presId="urn:microsoft.com/office/officeart/2005/8/layout/vList5"/>
    <dgm:cxn modelId="{05269399-785D-4CFD-9161-B5D64FF01C25}" type="presParOf" srcId="{482D902C-AFCA-4D0B-BA84-1E3BC0792B8D}" destId="{7439F910-734D-4364-833B-2F5FC8D20032}" srcOrd="4" destOrd="0" presId="urn:microsoft.com/office/officeart/2005/8/layout/vList5"/>
    <dgm:cxn modelId="{50487638-22CB-4627-802B-77DA6BD6E94B}" type="presParOf" srcId="{7439F910-734D-4364-833B-2F5FC8D20032}" destId="{00E32E20-9F98-4C71-92B6-E7742632167F}" srcOrd="0" destOrd="0" presId="urn:microsoft.com/office/officeart/2005/8/layout/vList5"/>
    <dgm:cxn modelId="{F6964585-2FE6-4E90-B564-4D644E5D11E0}" type="presParOf" srcId="{7439F910-734D-4364-833B-2F5FC8D20032}" destId="{486A8CB7-B0E2-4EEF-AE21-F7578C760E90}" srcOrd="1" destOrd="0" presId="urn:microsoft.com/office/officeart/2005/8/layout/vList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682EA74-6CE5-4B84-9CC0-D50813FC5697}" type="doc">
      <dgm:prSet loTypeId="urn:microsoft.com/office/officeart/2005/8/layout/process4" loCatId="process" qsTypeId="urn:microsoft.com/office/officeart/2005/8/quickstyle/simple5" qsCatId="simple" csTypeId="urn:microsoft.com/office/officeart/2005/8/colors/colorful2" csCatId="colorful" phldr="1"/>
      <dgm:spPr/>
      <dgm:t>
        <a:bodyPr/>
        <a:lstStyle/>
        <a:p>
          <a:endParaRPr lang="en-US"/>
        </a:p>
      </dgm:t>
    </dgm:pt>
    <dgm:pt modelId="{8D2DED3A-772B-45E7-8A0E-8AC7A99095DC}">
      <dgm:prSet/>
      <dgm:spPr/>
      <dgm:t>
        <a:bodyPr/>
        <a:lstStyle/>
        <a:p>
          <a:r>
            <a:rPr lang="en-US"/>
            <a:t>Reverse mortgage requirements for borrowers:</a:t>
          </a:r>
        </a:p>
      </dgm:t>
    </dgm:pt>
    <dgm:pt modelId="{E31F0404-FB0B-4A76-AB46-3A06EF278166}" type="parTrans" cxnId="{852139E8-C21B-41D1-BE08-FF4D148AA245}">
      <dgm:prSet/>
      <dgm:spPr/>
      <dgm:t>
        <a:bodyPr/>
        <a:lstStyle/>
        <a:p>
          <a:endParaRPr lang="en-US"/>
        </a:p>
      </dgm:t>
    </dgm:pt>
    <dgm:pt modelId="{9D1FBB66-6A92-4383-BCA0-8B1CB9641E06}" type="sibTrans" cxnId="{852139E8-C21B-41D1-BE08-FF4D148AA245}">
      <dgm:prSet/>
      <dgm:spPr/>
      <dgm:t>
        <a:bodyPr/>
        <a:lstStyle/>
        <a:p>
          <a:endParaRPr lang="en-US"/>
        </a:p>
      </dgm:t>
    </dgm:pt>
    <dgm:pt modelId="{964D779B-73E6-4E5B-8390-47D7AA95E36A}">
      <dgm:prSet/>
      <dgm:spPr/>
      <dgm:t>
        <a:bodyPr/>
        <a:lstStyle/>
        <a:p>
          <a:r>
            <a:rPr lang="en-US" dirty="0"/>
            <a:t>Keep up to date on payment of property taxes, assessments;</a:t>
          </a:r>
        </a:p>
      </dgm:t>
    </dgm:pt>
    <dgm:pt modelId="{5CB8117E-63FC-4C3E-90C1-881C1FDDA60F}" type="parTrans" cxnId="{B7ABA640-F728-4B84-B94D-F5DC1E1244E8}">
      <dgm:prSet/>
      <dgm:spPr/>
      <dgm:t>
        <a:bodyPr/>
        <a:lstStyle/>
        <a:p>
          <a:endParaRPr lang="en-US"/>
        </a:p>
      </dgm:t>
    </dgm:pt>
    <dgm:pt modelId="{8F2734DC-F4AF-48AB-86E2-EE27ABD82F22}" type="sibTrans" cxnId="{B7ABA640-F728-4B84-B94D-F5DC1E1244E8}">
      <dgm:prSet/>
      <dgm:spPr/>
      <dgm:t>
        <a:bodyPr/>
        <a:lstStyle/>
        <a:p>
          <a:endParaRPr lang="en-US"/>
        </a:p>
      </dgm:t>
    </dgm:pt>
    <dgm:pt modelId="{F40E3939-2E38-4F4B-92C4-1AD2131F1EEB}">
      <dgm:prSet/>
      <dgm:spPr/>
      <dgm:t>
        <a:bodyPr/>
        <a:lstStyle/>
        <a:p>
          <a:r>
            <a:rPr lang="en-US"/>
            <a:t>Keep homeowner’s insurance paid and in effect;</a:t>
          </a:r>
        </a:p>
      </dgm:t>
    </dgm:pt>
    <dgm:pt modelId="{BA635A99-CB3E-4D53-8777-133A0ED2FBA8}" type="parTrans" cxnId="{8FB75832-C950-4D62-AA12-2D766B4DCE2D}">
      <dgm:prSet/>
      <dgm:spPr/>
      <dgm:t>
        <a:bodyPr/>
        <a:lstStyle/>
        <a:p>
          <a:endParaRPr lang="en-US"/>
        </a:p>
      </dgm:t>
    </dgm:pt>
    <dgm:pt modelId="{62DEEFBB-824D-4415-924B-738EA08FC093}" type="sibTrans" cxnId="{8FB75832-C950-4D62-AA12-2D766B4DCE2D}">
      <dgm:prSet/>
      <dgm:spPr/>
      <dgm:t>
        <a:bodyPr/>
        <a:lstStyle/>
        <a:p>
          <a:endParaRPr lang="en-US"/>
        </a:p>
      </dgm:t>
    </dgm:pt>
    <dgm:pt modelId="{DFD2B745-4A70-49D8-88F9-0613FF1E129D}">
      <dgm:prSet/>
      <dgm:spPr/>
      <dgm:t>
        <a:bodyPr/>
        <a:lstStyle/>
        <a:p>
          <a:r>
            <a:rPr lang="en-US" dirty="0"/>
            <a:t>Keep property in good repair.</a:t>
          </a:r>
        </a:p>
      </dgm:t>
    </dgm:pt>
    <dgm:pt modelId="{095F7CD2-CDED-4F1F-BF8A-BD162FCC85A8}" type="parTrans" cxnId="{D1C50879-B32D-47E9-9148-40B5A7C98544}">
      <dgm:prSet/>
      <dgm:spPr/>
      <dgm:t>
        <a:bodyPr/>
        <a:lstStyle/>
        <a:p>
          <a:endParaRPr lang="en-US"/>
        </a:p>
      </dgm:t>
    </dgm:pt>
    <dgm:pt modelId="{75CBF4C5-EAE2-40DA-BF9A-A09469B1378A}" type="sibTrans" cxnId="{D1C50879-B32D-47E9-9148-40B5A7C98544}">
      <dgm:prSet/>
      <dgm:spPr/>
      <dgm:t>
        <a:bodyPr/>
        <a:lstStyle/>
        <a:p>
          <a:endParaRPr lang="en-US"/>
        </a:p>
      </dgm:t>
    </dgm:pt>
    <dgm:pt modelId="{926DE393-9B72-4066-A4DC-E04B7419E710}">
      <dgm:prSet/>
      <dgm:spPr/>
      <dgm:t>
        <a:bodyPr/>
        <a:lstStyle/>
        <a:p>
          <a:r>
            <a:rPr lang="en-US" dirty="0"/>
            <a:t>2017 HUD figures: 18% of reverse mortgages in danger of </a:t>
          </a:r>
          <a:r>
            <a:rPr lang="en-US" i="1" dirty="0"/>
            <a:t>foreclosure</a:t>
          </a:r>
          <a:r>
            <a:rPr lang="en-US" dirty="0"/>
            <a:t> due to delinquent taxes or insurance.</a:t>
          </a:r>
        </a:p>
      </dgm:t>
    </dgm:pt>
    <dgm:pt modelId="{C8A496C9-D5FA-4CFB-9E15-ABD68D8E683B}" type="parTrans" cxnId="{6119F742-9DFF-4FE6-B765-851EB61600EF}">
      <dgm:prSet/>
      <dgm:spPr/>
      <dgm:t>
        <a:bodyPr/>
        <a:lstStyle/>
        <a:p>
          <a:endParaRPr lang="en-US"/>
        </a:p>
      </dgm:t>
    </dgm:pt>
    <dgm:pt modelId="{618A02FA-CBB2-470A-A4C1-47AE18A4C713}" type="sibTrans" cxnId="{6119F742-9DFF-4FE6-B765-851EB61600EF}">
      <dgm:prSet/>
      <dgm:spPr/>
      <dgm:t>
        <a:bodyPr/>
        <a:lstStyle/>
        <a:p>
          <a:endParaRPr lang="en-US"/>
        </a:p>
      </dgm:t>
    </dgm:pt>
    <dgm:pt modelId="{4E9C2FBA-3B0D-480E-AEE5-E7DECC0B891D}">
      <dgm:prSet/>
      <dgm:spPr/>
      <dgm:t>
        <a:bodyPr/>
        <a:lstStyle/>
        <a:p>
          <a:r>
            <a:rPr lang="en-US" dirty="0"/>
            <a:t>New requirement: Some borrowers must set aside money in initial loan for future taxes and insurance.</a:t>
          </a:r>
        </a:p>
      </dgm:t>
    </dgm:pt>
    <dgm:pt modelId="{D2000129-4D52-4AFC-9DCB-11A566911142}" type="parTrans" cxnId="{4D5AB358-6F9A-43C3-9696-7FB962C19E2C}">
      <dgm:prSet/>
      <dgm:spPr/>
      <dgm:t>
        <a:bodyPr/>
        <a:lstStyle/>
        <a:p>
          <a:endParaRPr lang="en-US"/>
        </a:p>
      </dgm:t>
    </dgm:pt>
    <dgm:pt modelId="{F6221450-8C56-46F4-9E42-D1C3B25907AF}" type="sibTrans" cxnId="{4D5AB358-6F9A-43C3-9696-7FB962C19E2C}">
      <dgm:prSet/>
      <dgm:spPr/>
      <dgm:t>
        <a:bodyPr/>
        <a:lstStyle/>
        <a:p>
          <a:endParaRPr lang="en-US"/>
        </a:p>
      </dgm:t>
    </dgm:pt>
    <dgm:pt modelId="{116DB288-203E-4352-ABEC-F3C7371229FE}" type="pres">
      <dgm:prSet presAssocID="{9682EA74-6CE5-4B84-9CC0-D50813FC5697}" presName="Name0" presStyleCnt="0">
        <dgm:presLayoutVars>
          <dgm:dir/>
          <dgm:animLvl val="lvl"/>
          <dgm:resizeHandles val="exact"/>
        </dgm:presLayoutVars>
      </dgm:prSet>
      <dgm:spPr/>
    </dgm:pt>
    <dgm:pt modelId="{E5089C54-7B99-4CEA-B950-87F106B2041F}" type="pres">
      <dgm:prSet presAssocID="{4E9C2FBA-3B0D-480E-AEE5-E7DECC0B891D}" presName="boxAndChildren" presStyleCnt="0"/>
      <dgm:spPr/>
    </dgm:pt>
    <dgm:pt modelId="{24BBD9AC-78FC-433E-9753-8991591D62C7}" type="pres">
      <dgm:prSet presAssocID="{4E9C2FBA-3B0D-480E-AEE5-E7DECC0B891D}" presName="parentTextBox" presStyleLbl="node1" presStyleIdx="0" presStyleCnt="3"/>
      <dgm:spPr/>
    </dgm:pt>
    <dgm:pt modelId="{A5F45C45-CDDD-4A80-A377-6B8FA08D117E}" type="pres">
      <dgm:prSet presAssocID="{618A02FA-CBB2-470A-A4C1-47AE18A4C713}" presName="sp" presStyleCnt="0"/>
      <dgm:spPr/>
    </dgm:pt>
    <dgm:pt modelId="{619A8969-A20B-4FA2-A217-FB61AAE3EFC1}" type="pres">
      <dgm:prSet presAssocID="{926DE393-9B72-4066-A4DC-E04B7419E710}" presName="arrowAndChildren" presStyleCnt="0"/>
      <dgm:spPr/>
    </dgm:pt>
    <dgm:pt modelId="{303AF49B-0C3E-489B-8CD1-0E977C9D024B}" type="pres">
      <dgm:prSet presAssocID="{926DE393-9B72-4066-A4DC-E04B7419E710}" presName="parentTextArrow" presStyleLbl="node1" presStyleIdx="1" presStyleCnt="3"/>
      <dgm:spPr/>
    </dgm:pt>
    <dgm:pt modelId="{B03AAF3D-6699-469B-B7D0-ABAA3552BAF3}" type="pres">
      <dgm:prSet presAssocID="{9D1FBB66-6A92-4383-BCA0-8B1CB9641E06}" presName="sp" presStyleCnt="0"/>
      <dgm:spPr/>
    </dgm:pt>
    <dgm:pt modelId="{A4645869-6D75-46AC-A331-185F3B67608A}" type="pres">
      <dgm:prSet presAssocID="{8D2DED3A-772B-45E7-8A0E-8AC7A99095DC}" presName="arrowAndChildren" presStyleCnt="0"/>
      <dgm:spPr/>
    </dgm:pt>
    <dgm:pt modelId="{C6807436-9853-4474-9AE3-94D520B3A20B}" type="pres">
      <dgm:prSet presAssocID="{8D2DED3A-772B-45E7-8A0E-8AC7A99095DC}" presName="parentTextArrow" presStyleLbl="node1" presStyleIdx="1" presStyleCnt="3"/>
      <dgm:spPr/>
    </dgm:pt>
    <dgm:pt modelId="{D9D1BFAB-4AFF-4329-B9A7-483996A7B425}" type="pres">
      <dgm:prSet presAssocID="{8D2DED3A-772B-45E7-8A0E-8AC7A99095DC}" presName="arrow" presStyleLbl="node1" presStyleIdx="2" presStyleCnt="3"/>
      <dgm:spPr/>
    </dgm:pt>
    <dgm:pt modelId="{6485C80F-8624-4DB1-9B0C-C32144214D86}" type="pres">
      <dgm:prSet presAssocID="{8D2DED3A-772B-45E7-8A0E-8AC7A99095DC}" presName="descendantArrow" presStyleCnt="0"/>
      <dgm:spPr/>
    </dgm:pt>
    <dgm:pt modelId="{2EE1CB7E-8D59-4B6F-9E5B-734FC96139DC}" type="pres">
      <dgm:prSet presAssocID="{964D779B-73E6-4E5B-8390-47D7AA95E36A}" presName="childTextArrow" presStyleLbl="fgAccFollowNode1" presStyleIdx="0" presStyleCnt="3">
        <dgm:presLayoutVars>
          <dgm:bulletEnabled val="1"/>
        </dgm:presLayoutVars>
      </dgm:prSet>
      <dgm:spPr/>
    </dgm:pt>
    <dgm:pt modelId="{775C3591-DFB3-4863-8047-19CFDFE6CA09}" type="pres">
      <dgm:prSet presAssocID="{F40E3939-2E38-4F4B-92C4-1AD2131F1EEB}" presName="childTextArrow" presStyleLbl="fgAccFollowNode1" presStyleIdx="1" presStyleCnt="3">
        <dgm:presLayoutVars>
          <dgm:bulletEnabled val="1"/>
        </dgm:presLayoutVars>
      </dgm:prSet>
      <dgm:spPr/>
    </dgm:pt>
    <dgm:pt modelId="{C8EAFA74-BFA7-4B92-8B35-39CA9F77C746}" type="pres">
      <dgm:prSet presAssocID="{DFD2B745-4A70-49D8-88F9-0613FF1E129D}" presName="childTextArrow" presStyleLbl="fgAccFollowNode1" presStyleIdx="2" presStyleCnt="3">
        <dgm:presLayoutVars>
          <dgm:bulletEnabled val="1"/>
        </dgm:presLayoutVars>
      </dgm:prSet>
      <dgm:spPr/>
    </dgm:pt>
  </dgm:ptLst>
  <dgm:cxnLst>
    <dgm:cxn modelId="{82C0431B-8B03-4F26-9765-03455BC55B7C}" type="presOf" srcId="{DFD2B745-4A70-49D8-88F9-0613FF1E129D}" destId="{C8EAFA74-BFA7-4B92-8B35-39CA9F77C746}" srcOrd="0" destOrd="0" presId="urn:microsoft.com/office/officeart/2005/8/layout/process4"/>
    <dgm:cxn modelId="{8FB75832-C950-4D62-AA12-2D766B4DCE2D}" srcId="{8D2DED3A-772B-45E7-8A0E-8AC7A99095DC}" destId="{F40E3939-2E38-4F4B-92C4-1AD2131F1EEB}" srcOrd="1" destOrd="0" parTransId="{BA635A99-CB3E-4D53-8777-133A0ED2FBA8}" sibTransId="{62DEEFBB-824D-4415-924B-738EA08FC093}"/>
    <dgm:cxn modelId="{B7ABA640-F728-4B84-B94D-F5DC1E1244E8}" srcId="{8D2DED3A-772B-45E7-8A0E-8AC7A99095DC}" destId="{964D779B-73E6-4E5B-8390-47D7AA95E36A}" srcOrd="0" destOrd="0" parTransId="{5CB8117E-63FC-4C3E-90C1-881C1FDDA60F}" sibTransId="{8F2734DC-F4AF-48AB-86E2-EE27ABD82F22}"/>
    <dgm:cxn modelId="{6119F742-9DFF-4FE6-B765-851EB61600EF}" srcId="{9682EA74-6CE5-4B84-9CC0-D50813FC5697}" destId="{926DE393-9B72-4066-A4DC-E04B7419E710}" srcOrd="1" destOrd="0" parTransId="{C8A496C9-D5FA-4CFB-9E15-ABD68D8E683B}" sibTransId="{618A02FA-CBB2-470A-A4C1-47AE18A4C713}"/>
    <dgm:cxn modelId="{16A6246F-055C-4485-93C3-683FF9DA7E42}" type="presOf" srcId="{9682EA74-6CE5-4B84-9CC0-D50813FC5697}" destId="{116DB288-203E-4352-ABEC-F3C7371229FE}" srcOrd="0" destOrd="0" presId="urn:microsoft.com/office/officeart/2005/8/layout/process4"/>
    <dgm:cxn modelId="{4D5AB358-6F9A-43C3-9696-7FB962C19E2C}" srcId="{9682EA74-6CE5-4B84-9CC0-D50813FC5697}" destId="{4E9C2FBA-3B0D-480E-AEE5-E7DECC0B891D}" srcOrd="2" destOrd="0" parTransId="{D2000129-4D52-4AFC-9DCB-11A566911142}" sibTransId="{F6221450-8C56-46F4-9E42-D1C3B25907AF}"/>
    <dgm:cxn modelId="{D1C50879-B32D-47E9-9148-40B5A7C98544}" srcId="{8D2DED3A-772B-45E7-8A0E-8AC7A99095DC}" destId="{DFD2B745-4A70-49D8-88F9-0613FF1E129D}" srcOrd="2" destOrd="0" parTransId="{095F7CD2-CDED-4F1F-BF8A-BD162FCC85A8}" sibTransId="{75CBF4C5-EAE2-40DA-BF9A-A09469B1378A}"/>
    <dgm:cxn modelId="{9A3C1DB4-7123-4EFB-ABDD-F58DA578B45B}" type="presOf" srcId="{8D2DED3A-772B-45E7-8A0E-8AC7A99095DC}" destId="{C6807436-9853-4474-9AE3-94D520B3A20B}" srcOrd="0" destOrd="0" presId="urn:microsoft.com/office/officeart/2005/8/layout/process4"/>
    <dgm:cxn modelId="{5D774BB4-2A80-4ED1-A27C-9ADC79CCBA59}" type="presOf" srcId="{4E9C2FBA-3B0D-480E-AEE5-E7DECC0B891D}" destId="{24BBD9AC-78FC-433E-9753-8991591D62C7}" srcOrd="0" destOrd="0" presId="urn:microsoft.com/office/officeart/2005/8/layout/process4"/>
    <dgm:cxn modelId="{CAD235C3-ED09-444B-BC28-45B453F0F248}" type="presOf" srcId="{964D779B-73E6-4E5B-8390-47D7AA95E36A}" destId="{2EE1CB7E-8D59-4B6F-9E5B-734FC96139DC}" srcOrd="0" destOrd="0" presId="urn:microsoft.com/office/officeart/2005/8/layout/process4"/>
    <dgm:cxn modelId="{30B9AACB-12F6-40B7-B59B-4C298328A994}" type="presOf" srcId="{F40E3939-2E38-4F4B-92C4-1AD2131F1EEB}" destId="{775C3591-DFB3-4863-8047-19CFDFE6CA09}" srcOrd="0" destOrd="0" presId="urn:microsoft.com/office/officeart/2005/8/layout/process4"/>
    <dgm:cxn modelId="{852139E8-C21B-41D1-BE08-FF4D148AA245}" srcId="{9682EA74-6CE5-4B84-9CC0-D50813FC5697}" destId="{8D2DED3A-772B-45E7-8A0E-8AC7A99095DC}" srcOrd="0" destOrd="0" parTransId="{E31F0404-FB0B-4A76-AB46-3A06EF278166}" sibTransId="{9D1FBB66-6A92-4383-BCA0-8B1CB9641E06}"/>
    <dgm:cxn modelId="{BCFE60E9-14C7-494B-A83F-B1C38852F752}" type="presOf" srcId="{8D2DED3A-772B-45E7-8A0E-8AC7A99095DC}" destId="{D9D1BFAB-4AFF-4329-B9A7-483996A7B425}" srcOrd="1" destOrd="0" presId="urn:microsoft.com/office/officeart/2005/8/layout/process4"/>
    <dgm:cxn modelId="{E49D47F5-9F63-4BED-B1DE-DDC796F4424C}" type="presOf" srcId="{926DE393-9B72-4066-A4DC-E04B7419E710}" destId="{303AF49B-0C3E-489B-8CD1-0E977C9D024B}" srcOrd="0" destOrd="0" presId="urn:microsoft.com/office/officeart/2005/8/layout/process4"/>
    <dgm:cxn modelId="{929AD8BF-0AC7-4701-9512-D8A2498DCAF5}" type="presParOf" srcId="{116DB288-203E-4352-ABEC-F3C7371229FE}" destId="{E5089C54-7B99-4CEA-B950-87F106B2041F}" srcOrd="0" destOrd="0" presId="urn:microsoft.com/office/officeart/2005/8/layout/process4"/>
    <dgm:cxn modelId="{5AE599E1-86FA-43E3-AD69-34AAABF153F4}" type="presParOf" srcId="{E5089C54-7B99-4CEA-B950-87F106B2041F}" destId="{24BBD9AC-78FC-433E-9753-8991591D62C7}" srcOrd="0" destOrd="0" presId="urn:microsoft.com/office/officeart/2005/8/layout/process4"/>
    <dgm:cxn modelId="{D4C4E926-7345-4390-AAE9-2E3D5D8AF86D}" type="presParOf" srcId="{116DB288-203E-4352-ABEC-F3C7371229FE}" destId="{A5F45C45-CDDD-4A80-A377-6B8FA08D117E}" srcOrd="1" destOrd="0" presId="urn:microsoft.com/office/officeart/2005/8/layout/process4"/>
    <dgm:cxn modelId="{F852F933-B86B-4120-884C-4C78AC97C770}" type="presParOf" srcId="{116DB288-203E-4352-ABEC-F3C7371229FE}" destId="{619A8969-A20B-4FA2-A217-FB61AAE3EFC1}" srcOrd="2" destOrd="0" presId="urn:microsoft.com/office/officeart/2005/8/layout/process4"/>
    <dgm:cxn modelId="{9495361E-3875-44DA-A090-87E8D8694D30}" type="presParOf" srcId="{619A8969-A20B-4FA2-A217-FB61AAE3EFC1}" destId="{303AF49B-0C3E-489B-8CD1-0E977C9D024B}" srcOrd="0" destOrd="0" presId="urn:microsoft.com/office/officeart/2005/8/layout/process4"/>
    <dgm:cxn modelId="{F3A35553-22A0-4787-BA5D-54080590B728}" type="presParOf" srcId="{116DB288-203E-4352-ABEC-F3C7371229FE}" destId="{B03AAF3D-6699-469B-B7D0-ABAA3552BAF3}" srcOrd="3" destOrd="0" presId="urn:microsoft.com/office/officeart/2005/8/layout/process4"/>
    <dgm:cxn modelId="{F87B8616-C207-4372-9BAC-841CBC34E23E}" type="presParOf" srcId="{116DB288-203E-4352-ABEC-F3C7371229FE}" destId="{A4645869-6D75-46AC-A331-185F3B67608A}" srcOrd="4" destOrd="0" presId="urn:microsoft.com/office/officeart/2005/8/layout/process4"/>
    <dgm:cxn modelId="{67A1A30A-91EC-4F43-BCDF-36AA7DFE0D62}" type="presParOf" srcId="{A4645869-6D75-46AC-A331-185F3B67608A}" destId="{C6807436-9853-4474-9AE3-94D520B3A20B}" srcOrd="0" destOrd="0" presId="urn:microsoft.com/office/officeart/2005/8/layout/process4"/>
    <dgm:cxn modelId="{6EE7ECC5-D113-4738-B77D-06891AC08962}" type="presParOf" srcId="{A4645869-6D75-46AC-A331-185F3B67608A}" destId="{D9D1BFAB-4AFF-4329-B9A7-483996A7B425}" srcOrd="1" destOrd="0" presId="urn:microsoft.com/office/officeart/2005/8/layout/process4"/>
    <dgm:cxn modelId="{7366A25C-618B-4719-9DA0-B692092FE1F3}" type="presParOf" srcId="{A4645869-6D75-46AC-A331-185F3B67608A}" destId="{6485C80F-8624-4DB1-9B0C-C32144214D86}" srcOrd="2" destOrd="0" presId="urn:microsoft.com/office/officeart/2005/8/layout/process4"/>
    <dgm:cxn modelId="{1A043E1E-786E-4F8B-B5BB-CA5D47315426}" type="presParOf" srcId="{6485C80F-8624-4DB1-9B0C-C32144214D86}" destId="{2EE1CB7E-8D59-4B6F-9E5B-734FC96139DC}" srcOrd="0" destOrd="0" presId="urn:microsoft.com/office/officeart/2005/8/layout/process4"/>
    <dgm:cxn modelId="{9B0E25F2-2BD8-4088-989C-1B0056687BAE}" type="presParOf" srcId="{6485C80F-8624-4DB1-9B0C-C32144214D86}" destId="{775C3591-DFB3-4863-8047-19CFDFE6CA09}" srcOrd="1" destOrd="0" presId="urn:microsoft.com/office/officeart/2005/8/layout/process4"/>
    <dgm:cxn modelId="{B16AB6C6-7B03-411E-99C5-ED1A6F9CA1FA}" type="presParOf" srcId="{6485C80F-8624-4DB1-9B0C-C32144214D86}" destId="{C8EAFA74-BFA7-4B92-8B35-39CA9F77C746}" srcOrd="2" destOrd="0" presId="urn:microsoft.com/office/officeart/2005/8/layout/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FFF52B-AD37-4211-9257-00FE7E6F686E}">
      <dsp:nvSpPr>
        <dsp:cNvPr id="0" name=""/>
        <dsp:cNvSpPr/>
      </dsp:nvSpPr>
      <dsp:spPr>
        <a:xfrm>
          <a:off x="0" y="2315"/>
          <a:ext cx="6261100" cy="117344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9E9186-FC77-4172-8904-F6B2173CB268}">
      <dsp:nvSpPr>
        <dsp:cNvPr id="0" name=""/>
        <dsp:cNvSpPr/>
      </dsp:nvSpPr>
      <dsp:spPr>
        <a:xfrm>
          <a:off x="354965" y="266339"/>
          <a:ext cx="645392" cy="6453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7365C0F-8B56-4576-9F92-62564A960385}">
      <dsp:nvSpPr>
        <dsp:cNvPr id="0" name=""/>
        <dsp:cNvSpPr/>
      </dsp:nvSpPr>
      <dsp:spPr>
        <a:xfrm>
          <a:off x="1355324" y="2315"/>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1066800">
            <a:lnSpc>
              <a:spcPct val="100000"/>
            </a:lnSpc>
            <a:spcBef>
              <a:spcPct val="0"/>
            </a:spcBef>
            <a:spcAft>
              <a:spcPct val="35000"/>
            </a:spcAft>
            <a:buNone/>
          </a:pPr>
          <a:r>
            <a:rPr lang="en-US" sz="2400" kern="1200" dirty="0"/>
            <a:t>A Reverse Mortgage is also a loan secured by a home.</a:t>
          </a:r>
        </a:p>
      </dsp:txBody>
      <dsp:txXfrm>
        <a:off x="1355324" y="2315"/>
        <a:ext cx="4905775" cy="1173440"/>
      </dsp:txXfrm>
    </dsp:sp>
    <dsp:sp modelId="{4A8AB601-E74B-4CB8-9DB8-9B113D95BCAD}">
      <dsp:nvSpPr>
        <dsp:cNvPr id="0" name=""/>
        <dsp:cNvSpPr/>
      </dsp:nvSpPr>
      <dsp:spPr>
        <a:xfrm>
          <a:off x="0" y="1469116"/>
          <a:ext cx="6261100" cy="117344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DE7F30-8468-4D29-882C-98347D514AD1}">
      <dsp:nvSpPr>
        <dsp:cNvPr id="0" name=""/>
        <dsp:cNvSpPr/>
      </dsp:nvSpPr>
      <dsp:spPr>
        <a:xfrm>
          <a:off x="354965" y="1733140"/>
          <a:ext cx="645392" cy="6453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550A903-3365-41FE-9CF3-16A9C3912AFD}">
      <dsp:nvSpPr>
        <dsp:cNvPr id="0" name=""/>
        <dsp:cNvSpPr/>
      </dsp:nvSpPr>
      <dsp:spPr>
        <a:xfrm>
          <a:off x="1355324" y="1469116"/>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1066800">
            <a:lnSpc>
              <a:spcPct val="100000"/>
            </a:lnSpc>
            <a:spcBef>
              <a:spcPct val="0"/>
            </a:spcBef>
            <a:spcAft>
              <a:spcPct val="35000"/>
            </a:spcAft>
            <a:buNone/>
          </a:pPr>
          <a:r>
            <a:rPr lang="en-US" sz="2400" kern="1200" dirty="0"/>
            <a:t>A Reverse Mortgage loan also must be paid back with interest.</a:t>
          </a:r>
        </a:p>
      </dsp:txBody>
      <dsp:txXfrm>
        <a:off x="1355324" y="1469116"/>
        <a:ext cx="4905775" cy="1173440"/>
      </dsp:txXfrm>
    </dsp:sp>
    <dsp:sp modelId="{0EFF14D7-B14E-4368-8813-6EF85C34C30F}">
      <dsp:nvSpPr>
        <dsp:cNvPr id="0" name=""/>
        <dsp:cNvSpPr/>
      </dsp:nvSpPr>
      <dsp:spPr>
        <a:xfrm>
          <a:off x="0" y="2935917"/>
          <a:ext cx="6261100" cy="117344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211413-33D0-4D48-814D-82B6036DBB2D}">
      <dsp:nvSpPr>
        <dsp:cNvPr id="0" name=""/>
        <dsp:cNvSpPr/>
      </dsp:nvSpPr>
      <dsp:spPr>
        <a:xfrm>
          <a:off x="354965" y="3199941"/>
          <a:ext cx="645392" cy="6453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F4C76E1-FBED-49A7-8602-DCB5B19FA7E5}">
      <dsp:nvSpPr>
        <dsp:cNvPr id="0" name=""/>
        <dsp:cNvSpPr/>
      </dsp:nvSpPr>
      <dsp:spPr>
        <a:xfrm>
          <a:off x="1355324" y="2935917"/>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889000">
            <a:lnSpc>
              <a:spcPct val="100000"/>
            </a:lnSpc>
            <a:spcBef>
              <a:spcPct val="0"/>
            </a:spcBef>
            <a:spcAft>
              <a:spcPct val="35000"/>
            </a:spcAft>
            <a:buNone/>
          </a:pPr>
          <a:r>
            <a:rPr lang="en-US" sz="2000" kern="1200" dirty="0"/>
            <a:t>But the borrower of a reverse mortgage does not make payments. The loan is paid on the sale of the house.</a:t>
          </a:r>
        </a:p>
      </dsp:txBody>
      <dsp:txXfrm>
        <a:off x="1355324" y="2935917"/>
        <a:ext cx="4905775" cy="1173440"/>
      </dsp:txXfrm>
    </dsp:sp>
    <dsp:sp modelId="{A6EB66EA-DE9C-4E4F-B162-360D0624A0CD}">
      <dsp:nvSpPr>
        <dsp:cNvPr id="0" name=""/>
        <dsp:cNvSpPr/>
      </dsp:nvSpPr>
      <dsp:spPr>
        <a:xfrm>
          <a:off x="0" y="4402718"/>
          <a:ext cx="6261100" cy="117344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3A8914-B093-41E4-AB2C-13B2B89A72B5}">
      <dsp:nvSpPr>
        <dsp:cNvPr id="0" name=""/>
        <dsp:cNvSpPr/>
      </dsp:nvSpPr>
      <dsp:spPr>
        <a:xfrm>
          <a:off x="354965" y="4666742"/>
          <a:ext cx="645392" cy="64539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E043EE-3C95-4D3D-8829-DAB8A0CD6761}">
      <dsp:nvSpPr>
        <dsp:cNvPr id="0" name=""/>
        <dsp:cNvSpPr/>
      </dsp:nvSpPr>
      <dsp:spPr>
        <a:xfrm>
          <a:off x="1355324" y="4402718"/>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889000">
            <a:lnSpc>
              <a:spcPct val="100000"/>
            </a:lnSpc>
            <a:spcBef>
              <a:spcPct val="0"/>
            </a:spcBef>
            <a:spcAft>
              <a:spcPct val="35000"/>
            </a:spcAft>
            <a:buNone/>
          </a:pPr>
          <a:r>
            <a:rPr lang="en-US" sz="2000" kern="1200" dirty="0"/>
            <a:t>Reverse Mortgage borrower is not liable for debt if it grows to be greater than the value of the house.</a:t>
          </a:r>
        </a:p>
      </dsp:txBody>
      <dsp:txXfrm>
        <a:off x="1355324" y="4402718"/>
        <a:ext cx="4905775" cy="11734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8296A9-AB8C-4389-BDB1-6509572DF6E9}">
      <dsp:nvSpPr>
        <dsp:cNvPr id="0" name=""/>
        <dsp:cNvSpPr/>
      </dsp:nvSpPr>
      <dsp:spPr>
        <a:xfrm>
          <a:off x="0" y="808609"/>
          <a:ext cx="6261100" cy="1887027"/>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Requirement: At least one borrower (or listed non-borrowing spouse) must continue to reside in house.</a:t>
          </a:r>
        </a:p>
      </dsp:txBody>
      <dsp:txXfrm>
        <a:off x="92117" y="900726"/>
        <a:ext cx="6076866" cy="1702793"/>
      </dsp:txXfrm>
    </dsp:sp>
    <dsp:sp modelId="{417A4459-7F7C-43CE-9EC6-0B6583F1C3BB}">
      <dsp:nvSpPr>
        <dsp:cNvPr id="0" name=""/>
        <dsp:cNvSpPr/>
      </dsp:nvSpPr>
      <dsp:spPr>
        <a:xfrm>
          <a:off x="0" y="2882837"/>
          <a:ext cx="6261100" cy="1887027"/>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A 12-month stay outside the home (in a nursing home, assisted living or relative’s care) may trigger loan default and foreclosure.</a:t>
          </a:r>
        </a:p>
      </dsp:txBody>
      <dsp:txXfrm>
        <a:off x="92117" y="2974954"/>
        <a:ext cx="6076866" cy="170279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C431C8-CA15-41D1-9B10-C336CB738A0F}">
      <dsp:nvSpPr>
        <dsp:cNvPr id="0" name=""/>
        <dsp:cNvSpPr/>
      </dsp:nvSpPr>
      <dsp:spPr>
        <a:xfrm>
          <a:off x="0" y="2315"/>
          <a:ext cx="6261100" cy="117344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299DC2-01A3-4ABC-A52F-115A3FEE9A18}">
      <dsp:nvSpPr>
        <dsp:cNvPr id="0" name=""/>
        <dsp:cNvSpPr/>
      </dsp:nvSpPr>
      <dsp:spPr>
        <a:xfrm>
          <a:off x="354965" y="266339"/>
          <a:ext cx="645392" cy="6453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F43C1B0-E1A9-48C0-9678-68085B571FE6}">
      <dsp:nvSpPr>
        <dsp:cNvPr id="0" name=""/>
        <dsp:cNvSpPr/>
      </dsp:nvSpPr>
      <dsp:spPr>
        <a:xfrm>
          <a:off x="1355324" y="2315"/>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755650">
            <a:lnSpc>
              <a:spcPct val="90000"/>
            </a:lnSpc>
            <a:spcBef>
              <a:spcPct val="0"/>
            </a:spcBef>
            <a:spcAft>
              <a:spcPct val="35000"/>
            </a:spcAft>
            <a:buNone/>
          </a:pPr>
          <a:r>
            <a:rPr lang="en-US" sz="1700" kern="1200" dirty="0"/>
            <a:t>When borrowers die, heirs may sell house or pay off lesser of loan balance or 95% of house value. Otherwise, house will be sold at foreclosure sale.</a:t>
          </a:r>
        </a:p>
      </dsp:txBody>
      <dsp:txXfrm>
        <a:off x="1355324" y="2315"/>
        <a:ext cx="4905775" cy="1173440"/>
      </dsp:txXfrm>
    </dsp:sp>
    <dsp:sp modelId="{DF97C30B-27A2-47A6-9A9D-EC5A12080E4D}">
      <dsp:nvSpPr>
        <dsp:cNvPr id="0" name=""/>
        <dsp:cNvSpPr/>
      </dsp:nvSpPr>
      <dsp:spPr>
        <a:xfrm>
          <a:off x="0" y="1469116"/>
          <a:ext cx="6261100" cy="117344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A9C9F2-6244-4B27-87C3-EB9524C2FF4C}">
      <dsp:nvSpPr>
        <dsp:cNvPr id="0" name=""/>
        <dsp:cNvSpPr/>
      </dsp:nvSpPr>
      <dsp:spPr>
        <a:xfrm>
          <a:off x="354965" y="1733140"/>
          <a:ext cx="645392" cy="6453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F97AE7C-FB1E-42AF-A690-A48E69676DFD}">
      <dsp:nvSpPr>
        <dsp:cNvPr id="0" name=""/>
        <dsp:cNvSpPr/>
      </dsp:nvSpPr>
      <dsp:spPr>
        <a:xfrm>
          <a:off x="1355324" y="1469116"/>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755650">
            <a:lnSpc>
              <a:spcPct val="90000"/>
            </a:lnSpc>
            <a:spcBef>
              <a:spcPct val="0"/>
            </a:spcBef>
            <a:spcAft>
              <a:spcPct val="35000"/>
            </a:spcAft>
            <a:buNone/>
          </a:pPr>
          <a:r>
            <a:rPr lang="en-US" sz="1700" kern="1200"/>
            <a:t>Reverse mortgage may mean no equity in house for heirs.</a:t>
          </a:r>
        </a:p>
      </dsp:txBody>
      <dsp:txXfrm>
        <a:off x="1355324" y="1469116"/>
        <a:ext cx="4905775" cy="1173440"/>
      </dsp:txXfrm>
    </dsp:sp>
    <dsp:sp modelId="{CE9507DF-55F4-4728-A075-AFE71CFA5A29}">
      <dsp:nvSpPr>
        <dsp:cNvPr id="0" name=""/>
        <dsp:cNvSpPr/>
      </dsp:nvSpPr>
      <dsp:spPr>
        <a:xfrm>
          <a:off x="0" y="2935917"/>
          <a:ext cx="6261100" cy="117344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176CDE-C1CA-4ACA-A493-3616405BB9A6}">
      <dsp:nvSpPr>
        <dsp:cNvPr id="0" name=""/>
        <dsp:cNvSpPr/>
      </dsp:nvSpPr>
      <dsp:spPr>
        <a:xfrm>
          <a:off x="354965" y="3199941"/>
          <a:ext cx="645392" cy="6453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01E4541-FE8A-426C-B5E7-94CD6B5798A3}">
      <dsp:nvSpPr>
        <dsp:cNvPr id="0" name=""/>
        <dsp:cNvSpPr/>
      </dsp:nvSpPr>
      <dsp:spPr>
        <a:xfrm>
          <a:off x="1355324" y="2935917"/>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755650">
            <a:lnSpc>
              <a:spcPct val="90000"/>
            </a:lnSpc>
            <a:spcBef>
              <a:spcPct val="0"/>
            </a:spcBef>
            <a:spcAft>
              <a:spcPct val="35000"/>
            </a:spcAft>
            <a:buNone/>
          </a:pPr>
          <a:r>
            <a:rPr lang="en-US" sz="1700" kern="1200" dirty="0"/>
            <a:t>Non-borrower spouse listed in reverse mortgage since 2014 will be able to stay but not borrow further.</a:t>
          </a:r>
        </a:p>
      </dsp:txBody>
      <dsp:txXfrm>
        <a:off x="1355324" y="2935917"/>
        <a:ext cx="4905775" cy="1173440"/>
      </dsp:txXfrm>
    </dsp:sp>
    <dsp:sp modelId="{A6EEA9DF-0822-4D4E-8DF1-E11BE93B6168}">
      <dsp:nvSpPr>
        <dsp:cNvPr id="0" name=""/>
        <dsp:cNvSpPr/>
      </dsp:nvSpPr>
      <dsp:spPr>
        <a:xfrm>
          <a:off x="0" y="4402718"/>
          <a:ext cx="6261100" cy="117344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90C74A-0704-49FC-BB74-99B2E8928466}">
      <dsp:nvSpPr>
        <dsp:cNvPr id="0" name=""/>
        <dsp:cNvSpPr/>
      </dsp:nvSpPr>
      <dsp:spPr>
        <a:xfrm>
          <a:off x="354965" y="4666742"/>
          <a:ext cx="645392" cy="64539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A16C2BC-E4B2-4E50-80D9-DE9441F3CB1C}">
      <dsp:nvSpPr>
        <dsp:cNvPr id="0" name=""/>
        <dsp:cNvSpPr/>
      </dsp:nvSpPr>
      <dsp:spPr>
        <a:xfrm>
          <a:off x="1355324" y="4402718"/>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755650">
            <a:lnSpc>
              <a:spcPct val="90000"/>
            </a:lnSpc>
            <a:spcBef>
              <a:spcPct val="0"/>
            </a:spcBef>
            <a:spcAft>
              <a:spcPct val="35000"/>
            </a:spcAft>
            <a:buNone/>
          </a:pPr>
          <a:r>
            <a:rPr lang="en-US" sz="1700" kern="1200"/>
            <a:t>Other non-borrower relatives living in house will have no rights.</a:t>
          </a:r>
        </a:p>
      </dsp:txBody>
      <dsp:txXfrm>
        <a:off x="1355324" y="4402718"/>
        <a:ext cx="4905775" cy="11734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1EE9F7-2EED-4322-A321-5E9BA981D566}">
      <dsp:nvSpPr>
        <dsp:cNvPr id="0" name=""/>
        <dsp:cNvSpPr/>
      </dsp:nvSpPr>
      <dsp:spPr>
        <a:xfrm>
          <a:off x="0" y="0"/>
          <a:ext cx="96138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1321FC9-9828-4B16-9FA4-AA4139BEC255}">
      <dsp:nvSpPr>
        <dsp:cNvPr id="0" name=""/>
        <dsp:cNvSpPr/>
      </dsp:nvSpPr>
      <dsp:spPr>
        <a:xfrm>
          <a:off x="0" y="0"/>
          <a:ext cx="1922772" cy="3395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450" tIns="171450" rIns="171450" bIns="171450" numCol="1" spcCol="1270" anchor="t" anchorCtr="0">
          <a:noAutofit/>
        </a:bodyPr>
        <a:lstStyle/>
        <a:p>
          <a:pPr marL="0" lvl="0" indent="0" algn="l" defTabSz="2000250">
            <a:lnSpc>
              <a:spcPct val="90000"/>
            </a:lnSpc>
            <a:spcBef>
              <a:spcPct val="0"/>
            </a:spcBef>
            <a:spcAft>
              <a:spcPct val="35000"/>
            </a:spcAft>
            <a:buNone/>
          </a:pPr>
          <a:r>
            <a:rPr lang="en-US" sz="4500" kern="1200"/>
            <a:t>Watch out for:</a:t>
          </a:r>
        </a:p>
      </dsp:txBody>
      <dsp:txXfrm>
        <a:off x="0" y="0"/>
        <a:ext cx="1922772" cy="3395060"/>
      </dsp:txXfrm>
    </dsp:sp>
    <dsp:sp modelId="{27CB3ADD-111B-4382-889D-2DB124044FA2}">
      <dsp:nvSpPr>
        <dsp:cNvPr id="0" name=""/>
        <dsp:cNvSpPr/>
      </dsp:nvSpPr>
      <dsp:spPr>
        <a:xfrm>
          <a:off x="2066980" y="53047"/>
          <a:ext cx="7546880" cy="1060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Home-improvement contractors connected to brokers talk homeowners into reverse mortgages to pay for unneeded or poorly done work.</a:t>
          </a:r>
        </a:p>
      </dsp:txBody>
      <dsp:txXfrm>
        <a:off x="2066980" y="53047"/>
        <a:ext cx="7546880" cy="1060956"/>
      </dsp:txXfrm>
    </dsp:sp>
    <dsp:sp modelId="{90AC3226-922F-4B4C-94D3-8A8585938606}">
      <dsp:nvSpPr>
        <dsp:cNvPr id="0" name=""/>
        <dsp:cNvSpPr/>
      </dsp:nvSpPr>
      <dsp:spPr>
        <a:xfrm>
          <a:off x="1922772" y="1114004"/>
          <a:ext cx="769108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4422BD3F-B906-42A9-88A8-6C2AF7B9887F}">
      <dsp:nvSpPr>
        <dsp:cNvPr id="0" name=""/>
        <dsp:cNvSpPr/>
      </dsp:nvSpPr>
      <dsp:spPr>
        <a:xfrm>
          <a:off x="2066980" y="1167051"/>
          <a:ext cx="7546880" cy="1060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Insurance salespeople and financial planners sell expensive annuities financed by reverse mortgages.</a:t>
          </a:r>
        </a:p>
      </dsp:txBody>
      <dsp:txXfrm>
        <a:off x="2066980" y="1167051"/>
        <a:ext cx="7546880" cy="1060956"/>
      </dsp:txXfrm>
    </dsp:sp>
    <dsp:sp modelId="{F6488DFB-AA07-4F23-A3C3-00EDD3272285}">
      <dsp:nvSpPr>
        <dsp:cNvPr id="0" name=""/>
        <dsp:cNvSpPr/>
      </dsp:nvSpPr>
      <dsp:spPr>
        <a:xfrm>
          <a:off x="1922772" y="2228008"/>
          <a:ext cx="769108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0A244B3B-33BE-47D5-8CDA-D582CD2DCEFF}">
      <dsp:nvSpPr>
        <dsp:cNvPr id="0" name=""/>
        <dsp:cNvSpPr/>
      </dsp:nvSpPr>
      <dsp:spPr>
        <a:xfrm>
          <a:off x="2066980" y="2281055"/>
          <a:ext cx="7546880" cy="1060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Realtors talk buyers into reverse mortgages to flip houses.</a:t>
          </a:r>
        </a:p>
      </dsp:txBody>
      <dsp:txXfrm>
        <a:off x="2066980" y="2281055"/>
        <a:ext cx="7546880" cy="1060956"/>
      </dsp:txXfrm>
    </dsp:sp>
    <dsp:sp modelId="{EA7E2419-3631-4FA1-82F4-617C05CEC3A0}">
      <dsp:nvSpPr>
        <dsp:cNvPr id="0" name=""/>
        <dsp:cNvSpPr/>
      </dsp:nvSpPr>
      <dsp:spPr>
        <a:xfrm>
          <a:off x="1922772" y="3342012"/>
          <a:ext cx="769108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69D20-653B-4340-AD1F-1AFCFC74A12D}">
      <dsp:nvSpPr>
        <dsp:cNvPr id="0" name=""/>
        <dsp:cNvSpPr/>
      </dsp:nvSpPr>
      <dsp:spPr>
        <a:xfrm>
          <a:off x="285152" y="0"/>
          <a:ext cx="5385354" cy="5385354"/>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80B9CFF5-15F1-4CF8-ADA8-33B6453FB86A}">
      <dsp:nvSpPr>
        <dsp:cNvPr id="0" name=""/>
        <dsp:cNvSpPr/>
      </dsp:nvSpPr>
      <dsp:spPr>
        <a:xfrm>
          <a:off x="796760" y="511608"/>
          <a:ext cx="2100288" cy="2100288"/>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Sale of house and downsizing.</a:t>
          </a:r>
        </a:p>
      </dsp:txBody>
      <dsp:txXfrm>
        <a:off x="899288" y="614136"/>
        <a:ext cx="1895232" cy="1895232"/>
      </dsp:txXfrm>
    </dsp:sp>
    <dsp:sp modelId="{68C66C12-03CF-459A-8E6A-3CDDC54CBF27}">
      <dsp:nvSpPr>
        <dsp:cNvPr id="0" name=""/>
        <dsp:cNvSpPr/>
      </dsp:nvSpPr>
      <dsp:spPr>
        <a:xfrm>
          <a:off x="3058609" y="511608"/>
          <a:ext cx="2100288" cy="2100288"/>
        </a:xfrm>
        <a:prstGeom prst="roundRect">
          <a:avLst/>
        </a:prstGeom>
        <a:gradFill rotWithShape="0">
          <a:gsLst>
            <a:gs pos="0">
              <a:schemeClr val="accent2">
                <a:hueOff val="1847440"/>
                <a:satOff val="-318"/>
                <a:lumOff val="-3268"/>
                <a:alphaOff val="0"/>
                <a:tint val="94000"/>
                <a:satMod val="103000"/>
                <a:lumMod val="102000"/>
              </a:schemeClr>
            </a:gs>
            <a:gs pos="50000">
              <a:schemeClr val="accent2">
                <a:hueOff val="1847440"/>
                <a:satOff val="-318"/>
                <a:lumOff val="-3268"/>
                <a:alphaOff val="0"/>
                <a:shade val="100000"/>
                <a:satMod val="110000"/>
                <a:lumMod val="100000"/>
              </a:schemeClr>
            </a:gs>
            <a:gs pos="100000">
              <a:schemeClr val="accent2">
                <a:hueOff val="1847440"/>
                <a:satOff val="-318"/>
                <a:lumOff val="-3268"/>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Refi of current mortgage or added line of credit.</a:t>
          </a:r>
        </a:p>
      </dsp:txBody>
      <dsp:txXfrm>
        <a:off x="3161137" y="614136"/>
        <a:ext cx="1895232" cy="1895232"/>
      </dsp:txXfrm>
    </dsp:sp>
    <dsp:sp modelId="{1D66D21B-7198-477A-8A11-859DBFF0012F}">
      <dsp:nvSpPr>
        <dsp:cNvPr id="0" name=""/>
        <dsp:cNvSpPr/>
      </dsp:nvSpPr>
      <dsp:spPr>
        <a:xfrm>
          <a:off x="796760" y="2773457"/>
          <a:ext cx="2100288" cy="2100288"/>
        </a:xfrm>
        <a:prstGeom prst="roundRect">
          <a:avLst/>
        </a:prstGeom>
        <a:gradFill rotWithShape="0">
          <a:gsLst>
            <a:gs pos="0">
              <a:schemeClr val="accent2">
                <a:hueOff val="3694879"/>
                <a:satOff val="-635"/>
                <a:lumOff val="-6536"/>
                <a:alphaOff val="0"/>
                <a:tint val="94000"/>
                <a:satMod val="103000"/>
                <a:lumMod val="102000"/>
              </a:schemeClr>
            </a:gs>
            <a:gs pos="50000">
              <a:schemeClr val="accent2">
                <a:hueOff val="3694879"/>
                <a:satOff val="-635"/>
                <a:lumOff val="-6536"/>
                <a:alphaOff val="0"/>
                <a:shade val="100000"/>
                <a:satMod val="110000"/>
                <a:lumMod val="100000"/>
              </a:schemeClr>
            </a:gs>
            <a:gs pos="100000">
              <a:schemeClr val="accent2">
                <a:hueOff val="3694879"/>
                <a:satOff val="-635"/>
                <a:lumOff val="-6536"/>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Negotiating outstanding debts, or exploring bankruptcy.</a:t>
          </a:r>
        </a:p>
      </dsp:txBody>
      <dsp:txXfrm>
        <a:off x="899288" y="2875985"/>
        <a:ext cx="1895232" cy="1895232"/>
      </dsp:txXfrm>
    </dsp:sp>
    <dsp:sp modelId="{5FEEB073-029E-444D-8E52-341423B32BA0}">
      <dsp:nvSpPr>
        <dsp:cNvPr id="0" name=""/>
        <dsp:cNvSpPr/>
      </dsp:nvSpPr>
      <dsp:spPr>
        <a:xfrm>
          <a:off x="3058609" y="2773457"/>
          <a:ext cx="2100288" cy="2100288"/>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Loans from family members, including family reverse mortgage.</a:t>
          </a:r>
        </a:p>
      </dsp:txBody>
      <dsp:txXfrm>
        <a:off x="3161137" y="2875985"/>
        <a:ext cx="1895232" cy="189523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6B8FF-CFBF-46CB-B138-1D61687947A2}">
      <dsp:nvSpPr>
        <dsp:cNvPr id="0" name=""/>
        <dsp:cNvSpPr/>
      </dsp:nvSpPr>
      <dsp:spPr>
        <a:xfrm>
          <a:off x="0" y="1804"/>
          <a:ext cx="6261100" cy="76894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86C7C8-665B-4771-BCA1-5D12944F9552}">
      <dsp:nvSpPr>
        <dsp:cNvPr id="0" name=""/>
        <dsp:cNvSpPr/>
      </dsp:nvSpPr>
      <dsp:spPr>
        <a:xfrm>
          <a:off x="232606" y="174817"/>
          <a:ext cx="422920" cy="4229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BDABD6D-EAD1-44AB-88EE-E9D71F6CF0FB}">
      <dsp:nvSpPr>
        <dsp:cNvPr id="0" name=""/>
        <dsp:cNvSpPr/>
      </dsp:nvSpPr>
      <dsp:spPr>
        <a:xfrm>
          <a:off x="888133" y="1804"/>
          <a:ext cx="5372966" cy="768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380" tIns="81380" rIns="81380" bIns="81380" numCol="1" spcCol="1270" anchor="ctr" anchorCtr="0">
          <a:noAutofit/>
        </a:bodyPr>
        <a:lstStyle/>
        <a:p>
          <a:pPr marL="0" lvl="0" indent="0" algn="l" defTabSz="844550">
            <a:lnSpc>
              <a:spcPct val="90000"/>
            </a:lnSpc>
            <a:spcBef>
              <a:spcPct val="0"/>
            </a:spcBef>
            <a:spcAft>
              <a:spcPct val="35000"/>
            </a:spcAft>
            <a:buNone/>
          </a:pPr>
          <a:r>
            <a:rPr lang="en-US" sz="1900" kern="1200" dirty="0"/>
            <a:t>Pay property taxes timely.</a:t>
          </a:r>
        </a:p>
      </dsp:txBody>
      <dsp:txXfrm>
        <a:off x="888133" y="1804"/>
        <a:ext cx="5372966" cy="768947"/>
      </dsp:txXfrm>
    </dsp:sp>
    <dsp:sp modelId="{04BE0834-DA1D-4168-9946-5CFA6EDFFC75}">
      <dsp:nvSpPr>
        <dsp:cNvPr id="0" name=""/>
        <dsp:cNvSpPr/>
      </dsp:nvSpPr>
      <dsp:spPr>
        <a:xfrm>
          <a:off x="0" y="962988"/>
          <a:ext cx="6261100" cy="76894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6C64D9-9DF6-4F8C-BF4A-9CC39D2FAA06}">
      <dsp:nvSpPr>
        <dsp:cNvPr id="0" name=""/>
        <dsp:cNvSpPr/>
      </dsp:nvSpPr>
      <dsp:spPr>
        <a:xfrm>
          <a:off x="232606" y="1136001"/>
          <a:ext cx="422920" cy="4229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A8C562-6504-48D7-AABD-E40C6C8F536D}">
      <dsp:nvSpPr>
        <dsp:cNvPr id="0" name=""/>
        <dsp:cNvSpPr/>
      </dsp:nvSpPr>
      <dsp:spPr>
        <a:xfrm>
          <a:off x="888133" y="962988"/>
          <a:ext cx="5372966" cy="768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380" tIns="81380" rIns="81380" bIns="81380" numCol="1" spcCol="1270" anchor="ctr" anchorCtr="0">
          <a:noAutofit/>
        </a:bodyPr>
        <a:lstStyle/>
        <a:p>
          <a:pPr marL="0" lvl="0" indent="0" algn="l" defTabSz="844550">
            <a:lnSpc>
              <a:spcPct val="90000"/>
            </a:lnSpc>
            <a:spcBef>
              <a:spcPct val="0"/>
            </a:spcBef>
            <a:spcAft>
              <a:spcPct val="35000"/>
            </a:spcAft>
            <a:buNone/>
          </a:pPr>
          <a:r>
            <a:rPr lang="en-US" sz="1900" kern="1200"/>
            <a:t>Keep homeowner’s insurance current.</a:t>
          </a:r>
        </a:p>
      </dsp:txBody>
      <dsp:txXfrm>
        <a:off x="888133" y="962988"/>
        <a:ext cx="5372966" cy="768947"/>
      </dsp:txXfrm>
    </dsp:sp>
    <dsp:sp modelId="{C9D53990-8672-45AE-BF4B-8D663EB7AD1A}">
      <dsp:nvSpPr>
        <dsp:cNvPr id="0" name=""/>
        <dsp:cNvSpPr/>
      </dsp:nvSpPr>
      <dsp:spPr>
        <a:xfrm>
          <a:off x="0" y="1924172"/>
          <a:ext cx="6261100" cy="76894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DF26B9-DED8-4B34-B585-860DF04DE1F2}">
      <dsp:nvSpPr>
        <dsp:cNvPr id="0" name=""/>
        <dsp:cNvSpPr/>
      </dsp:nvSpPr>
      <dsp:spPr>
        <a:xfrm>
          <a:off x="232606" y="2097185"/>
          <a:ext cx="422920" cy="4229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D45010F-34EA-4703-B6F8-10E225080BFD}">
      <dsp:nvSpPr>
        <dsp:cNvPr id="0" name=""/>
        <dsp:cNvSpPr/>
      </dsp:nvSpPr>
      <dsp:spPr>
        <a:xfrm>
          <a:off x="888133" y="1924172"/>
          <a:ext cx="5372966" cy="768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380" tIns="81380" rIns="81380" bIns="81380" numCol="1" spcCol="1270" anchor="ctr" anchorCtr="0">
          <a:noAutofit/>
        </a:bodyPr>
        <a:lstStyle/>
        <a:p>
          <a:pPr marL="0" lvl="0" indent="0" algn="l" defTabSz="844550">
            <a:lnSpc>
              <a:spcPct val="90000"/>
            </a:lnSpc>
            <a:spcBef>
              <a:spcPct val="0"/>
            </a:spcBef>
            <a:spcAft>
              <a:spcPct val="35000"/>
            </a:spcAft>
            <a:buNone/>
          </a:pPr>
          <a:r>
            <a:rPr lang="en-US" sz="1900" kern="1200"/>
            <a:t>Keep home in basic repair.</a:t>
          </a:r>
        </a:p>
      </dsp:txBody>
      <dsp:txXfrm>
        <a:off x="888133" y="1924172"/>
        <a:ext cx="5372966" cy="768947"/>
      </dsp:txXfrm>
    </dsp:sp>
    <dsp:sp modelId="{7A70696E-F1DD-45B8-A4A3-306D9B619454}">
      <dsp:nvSpPr>
        <dsp:cNvPr id="0" name=""/>
        <dsp:cNvSpPr/>
      </dsp:nvSpPr>
      <dsp:spPr>
        <a:xfrm>
          <a:off x="0" y="2885355"/>
          <a:ext cx="6261100" cy="76894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A988EE-A882-40A3-801C-530274B25D6C}">
      <dsp:nvSpPr>
        <dsp:cNvPr id="0" name=""/>
        <dsp:cNvSpPr/>
      </dsp:nvSpPr>
      <dsp:spPr>
        <a:xfrm>
          <a:off x="232606" y="3058368"/>
          <a:ext cx="422920" cy="4229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6DEBF4-A67A-40D6-912F-B8529E001D6F}">
      <dsp:nvSpPr>
        <dsp:cNvPr id="0" name=""/>
        <dsp:cNvSpPr/>
      </dsp:nvSpPr>
      <dsp:spPr>
        <a:xfrm>
          <a:off x="888133" y="2885355"/>
          <a:ext cx="5372966" cy="768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380" tIns="81380" rIns="81380" bIns="81380" numCol="1" spcCol="1270" anchor="ctr" anchorCtr="0">
          <a:noAutofit/>
        </a:bodyPr>
        <a:lstStyle/>
        <a:p>
          <a:pPr marL="0" lvl="0" indent="0" algn="l" defTabSz="844550">
            <a:lnSpc>
              <a:spcPct val="90000"/>
            </a:lnSpc>
            <a:spcBef>
              <a:spcPct val="0"/>
            </a:spcBef>
            <a:spcAft>
              <a:spcPct val="35000"/>
            </a:spcAft>
            <a:buNone/>
          </a:pPr>
          <a:r>
            <a:rPr lang="en-US" sz="1900" kern="1200" dirty="0"/>
            <a:t>Notify reverse mortgage company of significant damage to house, and insurance claims.</a:t>
          </a:r>
        </a:p>
      </dsp:txBody>
      <dsp:txXfrm>
        <a:off x="888133" y="2885355"/>
        <a:ext cx="5372966" cy="768947"/>
      </dsp:txXfrm>
    </dsp:sp>
    <dsp:sp modelId="{72451601-CC2F-4BC6-98EF-2E70CC9FDB63}">
      <dsp:nvSpPr>
        <dsp:cNvPr id="0" name=""/>
        <dsp:cNvSpPr/>
      </dsp:nvSpPr>
      <dsp:spPr>
        <a:xfrm>
          <a:off x="0" y="3846539"/>
          <a:ext cx="6261100" cy="768947"/>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5828BC-9D19-4725-ABC9-20AB8BFB7E99}">
      <dsp:nvSpPr>
        <dsp:cNvPr id="0" name=""/>
        <dsp:cNvSpPr/>
      </dsp:nvSpPr>
      <dsp:spPr>
        <a:xfrm>
          <a:off x="232606" y="4019552"/>
          <a:ext cx="422920" cy="42292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C779D38-FF87-4430-8359-F10CACFCBB1E}">
      <dsp:nvSpPr>
        <dsp:cNvPr id="0" name=""/>
        <dsp:cNvSpPr/>
      </dsp:nvSpPr>
      <dsp:spPr>
        <a:xfrm>
          <a:off x="888133" y="3846539"/>
          <a:ext cx="5372966" cy="768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380" tIns="81380" rIns="81380" bIns="81380" numCol="1" spcCol="1270" anchor="ctr" anchorCtr="0">
          <a:noAutofit/>
        </a:bodyPr>
        <a:lstStyle/>
        <a:p>
          <a:pPr marL="0" lvl="0" indent="0" algn="l" defTabSz="844550">
            <a:lnSpc>
              <a:spcPct val="90000"/>
            </a:lnSpc>
            <a:spcBef>
              <a:spcPct val="0"/>
            </a:spcBef>
            <a:spcAft>
              <a:spcPct val="35000"/>
            </a:spcAft>
            <a:buNone/>
          </a:pPr>
          <a:r>
            <a:rPr lang="en-US" sz="1900" kern="1200"/>
            <a:t>Pay close attention to notices from reverse mortgage company.</a:t>
          </a:r>
        </a:p>
      </dsp:txBody>
      <dsp:txXfrm>
        <a:off x="888133" y="3846539"/>
        <a:ext cx="5372966" cy="768947"/>
      </dsp:txXfrm>
    </dsp:sp>
    <dsp:sp modelId="{CC582914-752F-429D-96AA-91321EFC757A}">
      <dsp:nvSpPr>
        <dsp:cNvPr id="0" name=""/>
        <dsp:cNvSpPr/>
      </dsp:nvSpPr>
      <dsp:spPr>
        <a:xfrm>
          <a:off x="0" y="4807723"/>
          <a:ext cx="6261100" cy="76894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AD43E6-621D-4CD3-B636-96172E0FAF58}">
      <dsp:nvSpPr>
        <dsp:cNvPr id="0" name=""/>
        <dsp:cNvSpPr/>
      </dsp:nvSpPr>
      <dsp:spPr>
        <a:xfrm>
          <a:off x="232606" y="4980736"/>
          <a:ext cx="422920" cy="42292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1CFE354-A729-48BA-8671-60A26DB6F57D}">
      <dsp:nvSpPr>
        <dsp:cNvPr id="0" name=""/>
        <dsp:cNvSpPr/>
      </dsp:nvSpPr>
      <dsp:spPr>
        <a:xfrm>
          <a:off x="888133" y="4807723"/>
          <a:ext cx="5372966" cy="768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380" tIns="81380" rIns="81380" bIns="81380" numCol="1" spcCol="1270" anchor="ctr" anchorCtr="0">
          <a:noAutofit/>
        </a:bodyPr>
        <a:lstStyle/>
        <a:p>
          <a:pPr marL="0" lvl="0" indent="0" algn="l" defTabSz="844550">
            <a:lnSpc>
              <a:spcPct val="90000"/>
            </a:lnSpc>
            <a:spcBef>
              <a:spcPct val="0"/>
            </a:spcBef>
            <a:spcAft>
              <a:spcPct val="35000"/>
            </a:spcAft>
            <a:buNone/>
          </a:pPr>
          <a:r>
            <a:rPr lang="en-US" sz="1900" kern="1200"/>
            <a:t>Bring notices, questions, concerns to your Legal Services Plan.</a:t>
          </a:r>
        </a:p>
      </dsp:txBody>
      <dsp:txXfrm>
        <a:off x="888133" y="4807723"/>
        <a:ext cx="5372966" cy="7689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F48ABE-A425-4BA6-9EA9-CA5D4842BEC0}">
      <dsp:nvSpPr>
        <dsp:cNvPr id="0" name=""/>
        <dsp:cNvSpPr/>
      </dsp:nvSpPr>
      <dsp:spPr>
        <a:xfrm>
          <a:off x="0" y="390054"/>
          <a:ext cx="6261100" cy="758927"/>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Home Equity Conversion Mortgage used in over 90% of reverse mortgage transactions.</a:t>
          </a:r>
        </a:p>
      </dsp:txBody>
      <dsp:txXfrm>
        <a:off x="37048" y="427102"/>
        <a:ext cx="6187004" cy="684831"/>
      </dsp:txXfrm>
    </dsp:sp>
    <dsp:sp modelId="{9597ADE7-3125-4ABD-A5E4-4EB08E47B378}">
      <dsp:nvSpPr>
        <dsp:cNvPr id="0" name=""/>
        <dsp:cNvSpPr/>
      </dsp:nvSpPr>
      <dsp:spPr>
        <a:xfrm>
          <a:off x="0" y="1197941"/>
          <a:ext cx="6261100" cy="758927"/>
        </a:xfrm>
        <a:prstGeom prst="roundRect">
          <a:avLst/>
        </a:prstGeom>
        <a:gradFill rotWithShape="0">
          <a:gsLst>
            <a:gs pos="0">
              <a:schemeClr val="accent2">
                <a:hueOff val="1108464"/>
                <a:satOff val="-191"/>
                <a:lumOff val="-1961"/>
                <a:alphaOff val="0"/>
                <a:tint val="94000"/>
                <a:satMod val="103000"/>
                <a:lumMod val="102000"/>
              </a:schemeClr>
            </a:gs>
            <a:gs pos="50000">
              <a:schemeClr val="accent2">
                <a:hueOff val="1108464"/>
                <a:satOff val="-191"/>
                <a:lumOff val="-1961"/>
                <a:alphaOff val="0"/>
                <a:shade val="100000"/>
                <a:satMod val="110000"/>
                <a:lumMod val="100000"/>
              </a:schemeClr>
            </a:gs>
            <a:gs pos="100000">
              <a:schemeClr val="accent2">
                <a:hueOff val="1108464"/>
                <a:satOff val="-191"/>
                <a:lumOff val="-1961"/>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Insured by FHA </a:t>
          </a:r>
          <a:r>
            <a:rPr lang="en-US" sz="1700" b="1" i="1" kern="1200" dirty="0"/>
            <a:t>for the benefit of the lender. </a:t>
          </a:r>
          <a:r>
            <a:rPr lang="en-US" sz="1700" kern="1200" dirty="0"/>
            <a:t>Borrower pays premium for FHA insurance.</a:t>
          </a:r>
        </a:p>
      </dsp:txBody>
      <dsp:txXfrm>
        <a:off x="37048" y="1234989"/>
        <a:ext cx="6187004" cy="684831"/>
      </dsp:txXfrm>
    </dsp:sp>
    <dsp:sp modelId="{1D9AA18E-4469-4A78-B840-C20E4B47C1AB}">
      <dsp:nvSpPr>
        <dsp:cNvPr id="0" name=""/>
        <dsp:cNvSpPr/>
      </dsp:nvSpPr>
      <dsp:spPr>
        <a:xfrm>
          <a:off x="0" y="2005829"/>
          <a:ext cx="6261100" cy="758927"/>
        </a:xfrm>
        <a:prstGeom prst="roundRect">
          <a:avLst/>
        </a:prstGeom>
        <a:gradFill rotWithShape="0">
          <a:gsLst>
            <a:gs pos="0">
              <a:schemeClr val="accent2">
                <a:hueOff val="2216927"/>
                <a:satOff val="-381"/>
                <a:lumOff val="-3922"/>
                <a:alphaOff val="0"/>
                <a:tint val="94000"/>
                <a:satMod val="103000"/>
                <a:lumMod val="102000"/>
              </a:schemeClr>
            </a:gs>
            <a:gs pos="50000">
              <a:schemeClr val="accent2">
                <a:hueOff val="2216927"/>
                <a:satOff val="-381"/>
                <a:lumOff val="-3922"/>
                <a:alphaOff val="0"/>
                <a:shade val="100000"/>
                <a:satMod val="110000"/>
                <a:lumMod val="100000"/>
              </a:schemeClr>
            </a:gs>
            <a:gs pos="100000">
              <a:schemeClr val="accent2">
                <a:hueOff val="2216927"/>
                <a:satOff val="-381"/>
                <a:lumOff val="-3922"/>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More regulated, and Interest rates may be slightly lower, but costs are still high.</a:t>
          </a:r>
        </a:p>
      </dsp:txBody>
      <dsp:txXfrm>
        <a:off x="37048" y="2042877"/>
        <a:ext cx="6187004" cy="684831"/>
      </dsp:txXfrm>
    </dsp:sp>
    <dsp:sp modelId="{8BD8BBDB-81C9-4C3C-A0F7-DEB4593F91C9}">
      <dsp:nvSpPr>
        <dsp:cNvPr id="0" name=""/>
        <dsp:cNvSpPr/>
      </dsp:nvSpPr>
      <dsp:spPr>
        <a:xfrm>
          <a:off x="0" y="2813717"/>
          <a:ext cx="6261100" cy="758927"/>
        </a:xfrm>
        <a:prstGeom prst="roundRect">
          <a:avLst/>
        </a:prstGeom>
        <a:gradFill rotWithShape="0">
          <a:gsLst>
            <a:gs pos="0">
              <a:schemeClr val="accent2">
                <a:hueOff val="3325391"/>
                <a:satOff val="-572"/>
                <a:lumOff val="-5882"/>
                <a:alphaOff val="0"/>
                <a:tint val="94000"/>
                <a:satMod val="103000"/>
                <a:lumMod val="102000"/>
              </a:schemeClr>
            </a:gs>
            <a:gs pos="50000">
              <a:schemeClr val="accent2">
                <a:hueOff val="3325391"/>
                <a:satOff val="-572"/>
                <a:lumOff val="-5882"/>
                <a:alphaOff val="0"/>
                <a:shade val="100000"/>
                <a:satMod val="110000"/>
                <a:lumMod val="100000"/>
              </a:schemeClr>
            </a:gs>
            <a:gs pos="100000">
              <a:schemeClr val="accent2">
                <a:hueOff val="3325391"/>
                <a:satOff val="-572"/>
                <a:lumOff val="-5882"/>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Money loaned under reverse mortgage, less costs, goes to borrower.</a:t>
          </a:r>
        </a:p>
      </dsp:txBody>
      <dsp:txXfrm>
        <a:off x="37048" y="2850765"/>
        <a:ext cx="6187004" cy="684831"/>
      </dsp:txXfrm>
    </dsp:sp>
    <dsp:sp modelId="{8B723F58-A101-4E87-B582-CF5C1C0B4DB6}">
      <dsp:nvSpPr>
        <dsp:cNvPr id="0" name=""/>
        <dsp:cNvSpPr/>
      </dsp:nvSpPr>
      <dsp:spPr>
        <a:xfrm>
          <a:off x="0" y="3621605"/>
          <a:ext cx="6261100" cy="758927"/>
        </a:xfrm>
        <a:prstGeom prst="roundRect">
          <a:avLst/>
        </a:prstGeom>
        <a:gradFill rotWithShape="0">
          <a:gsLst>
            <a:gs pos="0">
              <a:schemeClr val="accent2">
                <a:hueOff val="4433855"/>
                <a:satOff val="-762"/>
                <a:lumOff val="-7843"/>
                <a:alphaOff val="0"/>
                <a:tint val="94000"/>
                <a:satMod val="103000"/>
                <a:lumMod val="102000"/>
              </a:schemeClr>
            </a:gs>
            <a:gs pos="50000">
              <a:schemeClr val="accent2">
                <a:hueOff val="4433855"/>
                <a:satOff val="-762"/>
                <a:lumOff val="-7843"/>
                <a:alphaOff val="0"/>
                <a:shade val="100000"/>
                <a:satMod val="110000"/>
                <a:lumMod val="100000"/>
              </a:schemeClr>
            </a:gs>
            <a:gs pos="100000">
              <a:schemeClr val="accent2">
                <a:hueOff val="4433855"/>
                <a:satOff val="-762"/>
                <a:lumOff val="-7843"/>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dirty="0"/>
            <a:t>Government rules and insurance do not make HECM loans risk-free!</a:t>
          </a:r>
          <a:endParaRPr lang="en-US" sz="1700" kern="1200" dirty="0"/>
        </a:p>
      </dsp:txBody>
      <dsp:txXfrm>
        <a:off x="37048" y="3658653"/>
        <a:ext cx="6187004" cy="684831"/>
      </dsp:txXfrm>
    </dsp:sp>
    <dsp:sp modelId="{6D5CF8AE-99F4-48F5-B2C8-22DDE0617C89}">
      <dsp:nvSpPr>
        <dsp:cNvPr id="0" name=""/>
        <dsp:cNvSpPr/>
      </dsp:nvSpPr>
      <dsp:spPr>
        <a:xfrm>
          <a:off x="0" y="4429493"/>
          <a:ext cx="6261100" cy="758927"/>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For HUD-approved HECM lenders list:  https://www.hud.gov/</a:t>
          </a:r>
        </a:p>
        <a:p>
          <a:pPr marL="0" lvl="0" indent="0" algn="l" defTabSz="755650">
            <a:lnSpc>
              <a:spcPct val="90000"/>
            </a:lnSpc>
            <a:spcBef>
              <a:spcPct val="0"/>
            </a:spcBef>
            <a:spcAft>
              <a:spcPct val="35000"/>
            </a:spcAft>
            <a:buNone/>
          </a:pPr>
          <a:r>
            <a:rPr lang="en-US" sz="1700" kern="1200" dirty="0" err="1"/>
            <a:t>program_office</a:t>
          </a:r>
          <a:r>
            <a:rPr lang="en-US" sz="1700" kern="1200" dirty="0"/>
            <a:t>/login/housing/</a:t>
          </a:r>
          <a:r>
            <a:rPr lang="en-US" sz="1700" kern="1200" dirty="0" err="1"/>
            <a:t>sfh</a:t>
          </a:r>
          <a:r>
            <a:rPr lang="en-US" sz="1700" kern="1200" dirty="0"/>
            <a:t>/lender/</a:t>
          </a:r>
          <a:r>
            <a:rPr lang="en-US" sz="1700" kern="1200" dirty="0" err="1"/>
            <a:t>lenderlist</a:t>
          </a:r>
          <a:endParaRPr lang="en-US" sz="1700" kern="1200" dirty="0"/>
        </a:p>
      </dsp:txBody>
      <dsp:txXfrm>
        <a:off x="37048" y="4466541"/>
        <a:ext cx="6187004" cy="6848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7AB3DA-435A-4977-BC1D-503781967A1B}">
      <dsp:nvSpPr>
        <dsp:cNvPr id="0" name=""/>
        <dsp:cNvSpPr/>
      </dsp:nvSpPr>
      <dsp:spPr>
        <a:xfrm>
          <a:off x="0" y="7077"/>
          <a:ext cx="6261100" cy="84789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7B05AB-3CB4-4660-81B6-51F788AEE5B9}">
      <dsp:nvSpPr>
        <dsp:cNvPr id="0" name=""/>
        <dsp:cNvSpPr/>
      </dsp:nvSpPr>
      <dsp:spPr>
        <a:xfrm>
          <a:off x="256488" y="197854"/>
          <a:ext cx="466798" cy="46634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9F1C171-CD09-44BD-A8CC-C0F14D2EA5D8}">
      <dsp:nvSpPr>
        <dsp:cNvPr id="0" name=""/>
        <dsp:cNvSpPr/>
      </dsp:nvSpPr>
      <dsp:spPr>
        <a:xfrm>
          <a:off x="1024029" y="0"/>
          <a:ext cx="5237060" cy="927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48" tIns="98148" rIns="98148" bIns="98148" numCol="1" spcCol="1270" anchor="ctr" anchorCtr="0">
          <a:noAutofit/>
        </a:bodyPr>
        <a:lstStyle/>
        <a:p>
          <a:pPr marL="0" lvl="0" indent="0" algn="l" defTabSz="800100">
            <a:lnSpc>
              <a:spcPct val="100000"/>
            </a:lnSpc>
            <a:spcBef>
              <a:spcPct val="0"/>
            </a:spcBef>
            <a:spcAft>
              <a:spcPct val="35000"/>
            </a:spcAft>
            <a:buNone/>
          </a:pPr>
          <a:r>
            <a:rPr lang="en-US" sz="1800" kern="1200" dirty="0"/>
            <a:t>All borrowers must be at least 62 years old. (Younger spouse may be “non-borrower” with some rights.)</a:t>
          </a:r>
        </a:p>
      </dsp:txBody>
      <dsp:txXfrm>
        <a:off x="1024029" y="0"/>
        <a:ext cx="5237060" cy="927386"/>
      </dsp:txXfrm>
    </dsp:sp>
    <dsp:sp modelId="{E792FC8D-5E16-4AE4-95E1-E12AAF31E319}">
      <dsp:nvSpPr>
        <dsp:cNvPr id="0" name=""/>
        <dsp:cNvSpPr/>
      </dsp:nvSpPr>
      <dsp:spPr>
        <a:xfrm>
          <a:off x="0" y="1224468"/>
          <a:ext cx="6261100" cy="84789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39B5BF-8AC4-4589-B744-597D660C9D03}">
      <dsp:nvSpPr>
        <dsp:cNvPr id="0" name=""/>
        <dsp:cNvSpPr/>
      </dsp:nvSpPr>
      <dsp:spPr>
        <a:xfrm>
          <a:off x="256488" y="1357087"/>
          <a:ext cx="466798" cy="46634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61FAADB-7031-4B1F-8A16-15A91F16BD8F}">
      <dsp:nvSpPr>
        <dsp:cNvPr id="0" name=""/>
        <dsp:cNvSpPr/>
      </dsp:nvSpPr>
      <dsp:spPr>
        <a:xfrm>
          <a:off x="979776" y="1166311"/>
          <a:ext cx="5237060" cy="927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48" tIns="98148" rIns="98148" bIns="98148" numCol="1" spcCol="1270" anchor="ctr" anchorCtr="0">
          <a:noAutofit/>
        </a:bodyPr>
        <a:lstStyle/>
        <a:p>
          <a:pPr marL="0" lvl="0" indent="0" algn="l" defTabSz="800100">
            <a:lnSpc>
              <a:spcPct val="100000"/>
            </a:lnSpc>
            <a:spcBef>
              <a:spcPct val="0"/>
            </a:spcBef>
            <a:spcAft>
              <a:spcPct val="35000"/>
            </a:spcAft>
            <a:buNone/>
          </a:pPr>
          <a:r>
            <a:rPr lang="en-US" sz="1800" kern="1200" dirty="0"/>
            <a:t>All owners must be residents of mortgaged property.</a:t>
          </a:r>
        </a:p>
      </dsp:txBody>
      <dsp:txXfrm>
        <a:off x="979776" y="1166311"/>
        <a:ext cx="5237060" cy="927386"/>
      </dsp:txXfrm>
    </dsp:sp>
    <dsp:sp modelId="{CF7ACCBF-A518-4F5A-B958-49BE0EA2AD18}">
      <dsp:nvSpPr>
        <dsp:cNvPr id="0" name=""/>
        <dsp:cNvSpPr/>
      </dsp:nvSpPr>
      <dsp:spPr>
        <a:xfrm>
          <a:off x="0" y="2325544"/>
          <a:ext cx="6261100" cy="84789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18FD77-22F3-49BE-9D72-17D66E6F5261}">
      <dsp:nvSpPr>
        <dsp:cNvPr id="0" name=""/>
        <dsp:cNvSpPr/>
      </dsp:nvSpPr>
      <dsp:spPr>
        <a:xfrm>
          <a:off x="256488" y="2516320"/>
          <a:ext cx="466798" cy="46634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F680A36-5A76-4B77-9F24-9F59EFF7C012}">
      <dsp:nvSpPr>
        <dsp:cNvPr id="0" name=""/>
        <dsp:cNvSpPr/>
      </dsp:nvSpPr>
      <dsp:spPr>
        <a:xfrm>
          <a:off x="979776" y="2325544"/>
          <a:ext cx="5237060" cy="927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48" tIns="98148" rIns="98148" bIns="98148" numCol="1" spcCol="1270" anchor="ctr" anchorCtr="0">
          <a:noAutofit/>
        </a:bodyPr>
        <a:lstStyle/>
        <a:p>
          <a:pPr marL="0" lvl="0" indent="0" algn="l" defTabSz="800100">
            <a:lnSpc>
              <a:spcPct val="100000"/>
            </a:lnSpc>
            <a:spcBef>
              <a:spcPct val="0"/>
            </a:spcBef>
            <a:spcAft>
              <a:spcPct val="35000"/>
            </a:spcAft>
            <a:buNone/>
          </a:pPr>
          <a:r>
            <a:rPr lang="en-US" sz="1800" kern="1200" dirty="0"/>
            <a:t>New rules require review of ability of borrowers to cover taxes, insurance and repairs.</a:t>
          </a:r>
        </a:p>
      </dsp:txBody>
      <dsp:txXfrm>
        <a:off x="979776" y="2325544"/>
        <a:ext cx="5237060" cy="927386"/>
      </dsp:txXfrm>
    </dsp:sp>
    <dsp:sp modelId="{2492B690-9F06-49F8-815D-A7A9BB59F028}">
      <dsp:nvSpPr>
        <dsp:cNvPr id="0" name=""/>
        <dsp:cNvSpPr/>
      </dsp:nvSpPr>
      <dsp:spPr>
        <a:xfrm>
          <a:off x="0" y="3484777"/>
          <a:ext cx="6261100" cy="847896"/>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795982-7048-4883-A00D-ED6AF2758BB9}">
      <dsp:nvSpPr>
        <dsp:cNvPr id="0" name=""/>
        <dsp:cNvSpPr/>
      </dsp:nvSpPr>
      <dsp:spPr>
        <a:xfrm>
          <a:off x="256488" y="3675554"/>
          <a:ext cx="466798" cy="466342"/>
        </a:xfrm>
        <a:prstGeom prst="rect">
          <a:avLst/>
        </a:prstGeom>
        <a:blipFill>
          <a:blip xmlns:r="http://schemas.openxmlformats.org/officeDocument/2006/relationships"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B387264-1580-4712-BEBA-5BF8772B9AF5}">
      <dsp:nvSpPr>
        <dsp:cNvPr id="0" name=""/>
        <dsp:cNvSpPr/>
      </dsp:nvSpPr>
      <dsp:spPr>
        <a:xfrm>
          <a:off x="979776" y="3484777"/>
          <a:ext cx="5237060" cy="927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48" tIns="98148" rIns="98148" bIns="98148" numCol="1" spcCol="1270" anchor="ctr" anchorCtr="0">
          <a:noAutofit/>
        </a:bodyPr>
        <a:lstStyle/>
        <a:p>
          <a:pPr marL="0" lvl="0" indent="0" algn="l" defTabSz="800100">
            <a:lnSpc>
              <a:spcPct val="100000"/>
            </a:lnSpc>
            <a:spcBef>
              <a:spcPct val="0"/>
            </a:spcBef>
            <a:spcAft>
              <a:spcPct val="35000"/>
            </a:spcAft>
            <a:buNone/>
          </a:pPr>
          <a:r>
            <a:rPr lang="en-US" sz="1800" kern="1200" dirty="0"/>
            <a:t>Federal tax debt or other federal debt may disqualify.</a:t>
          </a:r>
        </a:p>
      </dsp:txBody>
      <dsp:txXfrm>
        <a:off x="979776" y="3484777"/>
        <a:ext cx="5237060" cy="927386"/>
      </dsp:txXfrm>
    </dsp:sp>
    <dsp:sp modelId="{12515F82-FEE9-46F2-A971-0D8099E76D40}">
      <dsp:nvSpPr>
        <dsp:cNvPr id="0" name=""/>
        <dsp:cNvSpPr/>
      </dsp:nvSpPr>
      <dsp:spPr>
        <a:xfrm>
          <a:off x="0" y="4668336"/>
          <a:ext cx="6261100" cy="847896"/>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289BB4-5895-41A1-A206-C6900E2896D4}">
      <dsp:nvSpPr>
        <dsp:cNvPr id="0" name=""/>
        <dsp:cNvSpPr/>
      </dsp:nvSpPr>
      <dsp:spPr>
        <a:xfrm>
          <a:off x="256488" y="4834787"/>
          <a:ext cx="466798" cy="46634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E8BFEC-9BEF-4CA7-AEEE-A153B4C25B99}">
      <dsp:nvSpPr>
        <dsp:cNvPr id="0" name=""/>
        <dsp:cNvSpPr/>
      </dsp:nvSpPr>
      <dsp:spPr>
        <a:xfrm>
          <a:off x="979776" y="4644010"/>
          <a:ext cx="5237060" cy="927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48" tIns="98148" rIns="98148" bIns="98148" numCol="1" spcCol="1270" anchor="ctr" anchorCtr="0">
          <a:noAutofit/>
        </a:bodyPr>
        <a:lstStyle/>
        <a:p>
          <a:pPr marL="0" lvl="0" indent="0" algn="l" defTabSz="844550">
            <a:lnSpc>
              <a:spcPct val="100000"/>
            </a:lnSpc>
            <a:spcBef>
              <a:spcPct val="0"/>
            </a:spcBef>
            <a:spcAft>
              <a:spcPct val="35000"/>
            </a:spcAft>
            <a:buNone/>
          </a:pPr>
          <a:endParaRPr lang="en-US" sz="1900" kern="1200"/>
        </a:p>
      </dsp:txBody>
      <dsp:txXfrm>
        <a:off x="979776" y="4644010"/>
        <a:ext cx="5237060" cy="9273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8EE43-146A-4EE6-9C80-D2C60C6F0EB3}">
      <dsp:nvSpPr>
        <dsp:cNvPr id="0" name=""/>
        <dsp:cNvSpPr/>
      </dsp:nvSpPr>
      <dsp:spPr>
        <a:xfrm>
          <a:off x="0" y="403787"/>
          <a:ext cx="6261100" cy="197505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485931" tIns="395732" rIns="485931"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Age of youngest borrower, or non-borrowing spouse. Younger borrower = lower limit.</a:t>
          </a:r>
        </a:p>
        <a:p>
          <a:pPr marL="171450" lvl="1" indent="-171450" algn="l" defTabSz="844550">
            <a:lnSpc>
              <a:spcPct val="90000"/>
            </a:lnSpc>
            <a:spcBef>
              <a:spcPct val="0"/>
            </a:spcBef>
            <a:spcAft>
              <a:spcPct val="15000"/>
            </a:spcAft>
            <a:buChar char="•"/>
          </a:pPr>
          <a:r>
            <a:rPr lang="en-US" sz="1900" kern="1200" dirty="0"/>
            <a:t>Value and location of the house.</a:t>
          </a:r>
        </a:p>
        <a:p>
          <a:pPr marL="171450" lvl="1" indent="-171450" algn="l" defTabSz="844550">
            <a:lnSpc>
              <a:spcPct val="90000"/>
            </a:lnSpc>
            <a:spcBef>
              <a:spcPct val="0"/>
            </a:spcBef>
            <a:spcAft>
              <a:spcPct val="15000"/>
            </a:spcAft>
            <a:buChar char="•"/>
          </a:pPr>
          <a:r>
            <a:rPr lang="en-US" sz="1900" kern="1200" dirty="0"/>
            <a:t>Current interest rate for reverse mortgages.</a:t>
          </a:r>
        </a:p>
        <a:p>
          <a:pPr marL="171450" lvl="1" indent="-171450" algn="l" defTabSz="844550">
            <a:lnSpc>
              <a:spcPct val="90000"/>
            </a:lnSpc>
            <a:spcBef>
              <a:spcPct val="0"/>
            </a:spcBef>
            <a:spcAft>
              <a:spcPct val="15000"/>
            </a:spcAft>
            <a:buChar char="•"/>
          </a:pPr>
          <a:r>
            <a:rPr lang="en-US" sz="1900" kern="1200" dirty="0"/>
            <a:t>Borrower’s choice of payout arrangement.</a:t>
          </a:r>
        </a:p>
      </dsp:txBody>
      <dsp:txXfrm>
        <a:off x="0" y="403787"/>
        <a:ext cx="6261100" cy="1975050"/>
      </dsp:txXfrm>
    </dsp:sp>
    <dsp:sp modelId="{FD0C1604-8D28-47C2-98E3-A4F9CF065078}">
      <dsp:nvSpPr>
        <dsp:cNvPr id="0" name=""/>
        <dsp:cNvSpPr/>
      </dsp:nvSpPr>
      <dsp:spPr>
        <a:xfrm>
          <a:off x="313055" y="123347"/>
          <a:ext cx="4382770" cy="56088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658" tIns="0" rIns="165658" bIns="0" numCol="1" spcCol="1270" anchor="ctr" anchorCtr="0">
          <a:noAutofit/>
        </a:bodyPr>
        <a:lstStyle/>
        <a:p>
          <a:pPr marL="0" lvl="0" indent="0" algn="l" defTabSz="844550">
            <a:lnSpc>
              <a:spcPct val="90000"/>
            </a:lnSpc>
            <a:spcBef>
              <a:spcPct val="0"/>
            </a:spcBef>
            <a:spcAft>
              <a:spcPct val="35000"/>
            </a:spcAft>
            <a:buNone/>
          </a:pPr>
          <a:r>
            <a:rPr lang="en-US" sz="1900" kern="1200"/>
            <a:t>Maximum amount will be based on:</a:t>
          </a:r>
        </a:p>
      </dsp:txBody>
      <dsp:txXfrm>
        <a:off x="340435" y="150727"/>
        <a:ext cx="4328010" cy="506120"/>
      </dsp:txXfrm>
    </dsp:sp>
    <dsp:sp modelId="{14115542-28E0-477C-B0C1-932164A74A5C}">
      <dsp:nvSpPr>
        <dsp:cNvPr id="0" name=""/>
        <dsp:cNvSpPr/>
      </dsp:nvSpPr>
      <dsp:spPr>
        <a:xfrm>
          <a:off x="0" y="2761877"/>
          <a:ext cx="6261100" cy="269325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485931" tIns="395732" rIns="485931"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Michigan borrower, $300,000 house, no current mortgage</a:t>
          </a:r>
        </a:p>
        <a:p>
          <a:pPr marL="342900" lvl="2" indent="-171450" algn="l" defTabSz="844550">
            <a:lnSpc>
              <a:spcPct val="90000"/>
            </a:lnSpc>
            <a:spcBef>
              <a:spcPct val="0"/>
            </a:spcBef>
            <a:spcAft>
              <a:spcPct val="15000"/>
            </a:spcAft>
            <a:buChar char="•"/>
          </a:pPr>
          <a:r>
            <a:rPr lang="en-US" sz="1900" kern="1200" dirty="0"/>
            <a:t>Youngest age 65, max loan amount: $135,000 – $144,000</a:t>
          </a:r>
        </a:p>
        <a:p>
          <a:pPr marL="342900" lvl="2" indent="-171450" algn="l" defTabSz="844550">
            <a:lnSpc>
              <a:spcPct val="90000"/>
            </a:lnSpc>
            <a:spcBef>
              <a:spcPct val="0"/>
            </a:spcBef>
            <a:spcAft>
              <a:spcPct val="15000"/>
            </a:spcAft>
            <a:buChar char="•"/>
          </a:pPr>
          <a:r>
            <a:rPr lang="en-US" sz="1900" kern="1200" dirty="0"/>
            <a:t>Youngest age 75, max loan amount: $153,000 – $162,000</a:t>
          </a:r>
        </a:p>
        <a:p>
          <a:pPr marL="342900" lvl="2" indent="-171450" algn="l" defTabSz="844550">
            <a:lnSpc>
              <a:spcPct val="90000"/>
            </a:lnSpc>
            <a:spcBef>
              <a:spcPct val="0"/>
            </a:spcBef>
            <a:spcAft>
              <a:spcPct val="15000"/>
            </a:spcAft>
            <a:buChar char="•"/>
          </a:pPr>
          <a:r>
            <a:rPr lang="en-US" sz="1900" kern="1200" dirty="0"/>
            <a:t>Youngest age 85: max loan amount: $182,000 – $189,000</a:t>
          </a:r>
        </a:p>
      </dsp:txBody>
      <dsp:txXfrm>
        <a:off x="0" y="2761877"/>
        <a:ext cx="6261100" cy="2693250"/>
      </dsp:txXfrm>
    </dsp:sp>
    <dsp:sp modelId="{05E944EA-D95A-4889-B281-3E500F7AC8BD}">
      <dsp:nvSpPr>
        <dsp:cNvPr id="0" name=""/>
        <dsp:cNvSpPr/>
      </dsp:nvSpPr>
      <dsp:spPr>
        <a:xfrm>
          <a:off x="313055" y="2481437"/>
          <a:ext cx="4382770" cy="56088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658" tIns="0" rIns="165658" bIns="0" numCol="1" spcCol="1270" anchor="ctr" anchorCtr="0">
          <a:noAutofit/>
        </a:bodyPr>
        <a:lstStyle/>
        <a:p>
          <a:pPr marL="0" lvl="0" indent="0" algn="l" defTabSz="844550">
            <a:lnSpc>
              <a:spcPct val="90000"/>
            </a:lnSpc>
            <a:spcBef>
              <a:spcPct val="0"/>
            </a:spcBef>
            <a:spcAft>
              <a:spcPct val="35000"/>
            </a:spcAft>
            <a:buNone/>
          </a:pPr>
          <a:r>
            <a:rPr lang="en-US" sz="1900" kern="1200"/>
            <a:t>Example:</a:t>
          </a:r>
        </a:p>
      </dsp:txBody>
      <dsp:txXfrm>
        <a:off x="340435" y="2508817"/>
        <a:ext cx="4328010" cy="5061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B59B8F-EE12-4BC6-882E-C71CE068F23C}">
      <dsp:nvSpPr>
        <dsp:cNvPr id="0" name=""/>
        <dsp:cNvSpPr/>
      </dsp:nvSpPr>
      <dsp:spPr>
        <a:xfrm>
          <a:off x="0" y="269930"/>
          <a:ext cx="9433453" cy="12168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1) High costs, and quickly growing debt.</a:t>
          </a:r>
        </a:p>
      </dsp:txBody>
      <dsp:txXfrm>
        <a:off x="59399" y="329329"/>
        <a:ext cx="9314655" cy="1098002"/>
      </dsp:txXfrm>
    </dsp:sp>
    <dsp:sp modelId="{C2696E31-6809-4CAF-8364-D24762A974EB}">
      <dsp:nvSpPr>
        <dsp:cNvPr id="0" name=""/>
        <dsp:cNvSpPr/>
      </dsp:nvSpPr>
      <dsp:spPr>
        <a:xfrm>
          <a:off x="0" y="1673930"/>
          <a:ext cx="9433453" cy="12168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2) Risk of foreclosure before death of all borrowers and non-borrowing spouses.</a:t>
          </a:r>
        </a:p>
      </dsp:txBody>
      <dsp:txXfrm>
        <a:off x="59399" y="1733329"/>
        <a:ext cx="9314655" cy="10980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8FC5A8-26D6-4A6F-AF1C-2B5A88E71F3D}">
      <dsp:nvSpPr>
        <dsp:cNvPr id="0" name=""/>
        <dsp:cNvSpPr/>
      </dsp:nvSpPr>
      <dsp:spPr>
        <a:xfrm>
          <a:off x="0" y="410468"/>
          <a:ext cx="5955658" cy="13765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62225" tIns="395732" rIns="462225"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2% of first $200,000 of home value, plus</a:t>
          </a:r>
        </a:p>
        <a:p>
          <a:pPr marL="171450" lvl="1" indent="-171450" algn="l" defTabSz="844550">
            <a:lnSpc>
              <a:spcPct val="90000"/>
            </a:lnSpc>
            <a:spcBef>
              <a:spcPct val="0"/>
            </a:spcBef>
            <a:spcAft>
              <a:spcPct val="15000"/>
            </a:spcAft>
            <a:buChar char="•"/>
          </a:pPr>
          <a:r>
            <a:rPr lang="en-US" sz="1900" kern="1200"/>
            <a:t>1% of home value over $200,000</a:t>
          </a:r>
        </a:p>
        <a:p>
          <a:pPr marL="171450" lvl="1" indent="-171450" algn="l" defTabSz="844550">
            <a:lnSpc>
              <a:spcPct val="90000"/>
            </a:lnSpc>
            <a:spcBef>
              <a:spcPct val="0"/>
            </a:spcBef>
            <a:spcAft>
              <a:spcPct val="15000"/>
            </a:spcAft>
            <a:buChar char="•"/>
          </a:pPr>
          <a:r>
            <a:rPr lang="en-US" sz="1900" kern="1200"/>
            <a:t>$6000 maximum fee.</a:t>
          </a:r>
        </a:p>
      </dsp:txBody>
      <dsp:txXfrm>
        <a:off x="0" y="410468"/>
        <a:ext cx="5955658" cy="1376550"/>
      </dsp:txXfrm>
    </dsp:sp>
    <dsp:sp modelId="{A91C5F9C-FF07-44D1-A0BC-99FC72739B33}">
      <dsp:nvSpPr>
        <dsp:cNvPr id="0" name=""/>
        <dsp:cNvSpPr/>
      </dsp:nvSpPr>
      <dsp:spPr>
        <a:xfrm>
          <a:off x="297782" y="130028"/>
          <a:ext cx="4168960" cy="56088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7577" tIns="0" rIns="157577" bIns="0" numCol="1" spcCol="1270" anchor="ctr" anchorCtr="0">
          <a:noAutofit/>
        </a:bodyPr>
        <a:lstStyle/>
        <a:p>
          <a:pPr marL="0" lvl="0" indent="0" algn="l" defTabSz="1066800">
            <a:lnSpc>
              <a:spcPct val="90000"/>
            </a:lnSpc>
            <a:spcBef>
              <a:spcPct val="0"/>
            </a:spcBef>
            <a:spcAft>
              <a:spcPct val="35000"/>
            </a:spcAft>
            <a:buNone/>
          </a:pPr>
          <a:r>
            <a:rPr lang="en-US" sz="2400" kern="1200" dirty="0"/>
            <a:t>Origination fee</a:t>
          </a:r>
        </a:p>
      </dsp:txBody>
      <dsp:txXfrm>
        <a:off x="325162" y="157408"/>
        <a:ext cx="4114200" cy="506120"/>
      </dsp:txXfrm>
    </dsp:sp>
    <dsp:sp modelId="{7B3C4F8E-A4C3-4FCD-B6D0-682C70AB8A75}">
      <dsp:nvSpPr>
        <dsp:cNvPr id="0" name=""/>
        <dsp:cNvSpPr/>
      </dsp:nvSpPr>
      <dsp:spPr>
        <a:xfrm>
          <a:off x="0" y="2170058"/>
          <a:ext cx="5955658" cy="793012"/>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62225" tIns="395732" rIns="462225"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2% of the value of the home</a:t>
          </a:r>
        </a:p>
      </dsp:txBody>
      <dsp:txXfrm>
        <a:off x="0" y="2170058"/>
        <a:ext cx="5955658" cy="793012"/>
      </dsp:txXfrm>
    </dsp:sp>
    <dsp:sp modelId="{9891B41D-AED4-4A8E-A9BB-DAC602B53C07}">
      <dsp:nvSpPr>
        <dsp:cNvPr id="0" name=""/>
        <dsp:cNvSpPr/>
      </dsp:nvSpPr>
      <dsp:spPr>
        <a:xfrm>
          <a:off x="297782" y="1889618"/>
          <a:ext cx="4168960" cy="56088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7577" tIns="0" rIns="157577" bIns="0" numCol="1" spcCol="1270" anchor="ctr" anchorCtr="0">
          <a:noAutofit/>
        </a:bodyPr>
        <a:lstStyle/>
        <a:p>
          <a:pPr marL="0" lvl="0" indent="0" algn="l" defTabSz="1066800">
            <a:lnSpc>
              <a:spcPct val="90000"/>
            </a:lnSpc>
            <a:spcBef>
              <a:spcPct val="0"/>
            </a:spcBef>
            <a:spcAft>
              <a:spcPct val="35000"/>
            </a:spcAft>
            <a:buNone/>
          </a:pPr>
          <a:r>
            <a:rPr lang="en-US" sz="2400" kern="1200" dirty="0"/>
            <a:t>Mortgage insurance charge</a:t>
          </a:r>
        </a:p>
      </dsp:txBody>
      <dsp:txXfrm>
        <a:off x="325162" y="1916998"/>
        <a:ext cx="4114200" cy="506120"/>
      </dsp:txXfrm>
    </dsp:sp>
    <dsp:sp modelId="{D85D9F55-A327-43FD-92AD-59BA30F4C78D}">
      <dsp:nvSpPr>
        <dsp:cNvPr id="0" name=""/>
        <dsp:cNvSpPr/>
      </dsp:nvSpPr>
      <dsp:spPr>
        <a:xfrm>
          <a:off x="0" y="3346110"/>
          <a:ext cx="5955658" cy="104737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62225" tIns="395732" rIns="462225"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Appraisal, title insurance, survey, recording fees, etc</a:t>
          </a:r>
        </a:p>
      </dsp:txBody>
      <dsp:txXfrm>
        <a:off x="0" y="3346110"/>
        <a:ext cx="5955658" cy="1047375"/>
      </dsp:txXfrm>
    </dsp:sp>
    <dsp:sp modelId="{4F2451FF-0EFD-492A-9C60-AFC084C2877A}">
      <dsp:nvSpPr>
        <dsp:cNvPr id="0" name=""/>
        <dsp:cNvSpPr/>
      </dsp:nvSpPr>
      <dsp:spPr>
        <a:xfrm>
          <a:off x="297782" y="3065670"/>
          <a:ext cx="4168960" cy="56088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7577" tIns="0" rIns="157577" bIns="0" numCol="1" spcCol="1270" anchor="ctr" anchorCtr="0">
          <a:noAutofit/>
        </a:bodyPr>
        <a:lstStyle/>
        <a:p>
          <a:pPr marL="0" lvl="0" indent="0" algn="l" defTabSz="1066800">
            <a:lnSpc>
              <a:spcPct val="90000"/>
            </a:lnSpc>
            <a:spcBef>
              <a:spcPct val="0"/>
            </a:spcBef>
            <a:spcAft>
              <a:spcPct val="35000"/>
            </a:spcAft>
            <a:buNone/>
          </a:pPr>
          <a:r>
            <a:rPr lang="en-US" sz="2400" kern="1200" dirty="0"/>
            <a:t>Closing costs</a:t>
          </a:r>
        </a:p>
      </dsp:txBody>
      <dsp:txXfrm>
        <a:off x="325162" y="3093050"/>
        <a:ext cx="4114200" cy="506120"/>
      </dsp:txXfrm>
    </dsp:sp>
    <dsp:sp modelId="{0C3EDC52-A0C0-415B-8BBA-5AD210AE7B61}">
      <dsp:nvSpPr>
        <dsp:cNvPr id="0" name=""/>
        <dsp:cNvSpPr/>
      </dsp:nvSpPr>
      <dsp:spPr>
        <a:xfrm>
          <a:off x="0" y="4776525"/>
          <a:ext cx="5955658" cy="478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4121030-6566-47AB-86C5-F124749ADA46}">
      <dsp:nvSpPr>
        <dsp:cNvPr id="0" name=""/>
        <dsp:cNvSpPr/>
      </dsp:nvSpPr>
      <dsp:spPr>
        <a:xfrm>
          <a:off x="297782" y="4496085"/>
          <a:ext cx="4168960" cy="56088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7577" tIns="0" rIns="157577" bIns="0" numCol="1" spcCol="1270" anchor="ctr" anchorCtr="0">
          <a:noAutofit/>
        </a:bodyPr>
        <a:lstStyle/>
        <a:p>
          <a:pPr marL="0" lvl="0" indent="0" algn="l" defTabSz="1066800">
            <a:lnSpc>
              <a:spcPct val="90000"/>
            </a:lnSpc>
            <a:spcBef>
              <a:spcPct val="0"/>
            </a:spcBef>
            <a:spcAft>
              <a:spcPct val="35000"/>
            </a:spcAft>
            <a:buNone/>
          </a:pPr>
          <a:r>
            <a:rPr lang="en-US" sz="2400" kern="1200" dirty="0"/>
            <a:t>Costs are usually bundled in loan, not paid at closing</a:t>
          </a:r>
        </a:p>
      </dsp:txBody>
      <dsp:txXfrm>
        <a:off x="325162" y="4523465"/>
        <a:ext cx="4114200" cy="5061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85408B-2364-4236-905D-06BA35F934E6}">
      <dsp:nvSpPr>
        <dsp:cNvPr id="0" name=""/>
        <dsp:cNvSpPr/>
      </dsp:nvSpPr>
      <dsp:spPr>
        <a:xfrm>
          <a:off x="0" y="277157"/>
          <a:ext cx="6261100" cy="123552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Costs for reverse mortgage on a house with value of $300,000:</a:t>
          </a:r>
        </a:p>
      </dsp:txBody>
      <dsp:txXfrm>
        <a:off x="60313" y="337470"/>
        <a:ext cx="6140474" cy="1114894"/>
      </dsp:txXfrm>
    </dsp:sp>
    <dsp:sp modelId="{477FFF83-7772-4A99-8FC3-DECF21987ED0}">
      <dsp:nvSpPr>
        <dsp:cNvPr id="0" name=""/>
        <dsp:cNvSpPr/>
      </dsp:nvSpPr>
      <dsp:spPr>
        <a:xfrm>
          <a:off x="0" y="1512677"/>
          <a:ext cx="6261100" cy="1225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solidFill>
                <a:schemeClr val="bg2"/>
              </a:solidFill>
            </a:rPr>
            <a:t>Origination fee: $5000</a:t>
          </a:r>
        </a:p>
        <a:p>
          <a:pPr marL="228600" lvl="1" indent="-228600" algn="l" defTabSz="1111250">
            <a:lnSpc>
              <a:spcPct val="90000"/>
            </a:lnSpc>
            <a:spcBef>
              <a:spcPct val="0"/>
            </a:spcBef>
            <a:spcAft>
              <a:spcPct val="20000"/>
            </a:spcAft>
            <a:buChar char="•"/>
          </a:pPr>
          <a:r>
            <a:rPr lang="en-US" sz="2500" kern="1200" dirty="0">
              <a:solidFill>
                <a:schemeClr val="bg2"/>
              </a:solidFill>
            </a:rPr>
            <a:t>Mortgage insurance: $6000</a:t>
          </a:r>
        </a:p>
        <a:p>
          <a:pPr marL="228600" lvl="1" indent="-228600" algn="l" defTabSz="1111250">
            <a:lnSpc>
              <a:spcPct val="90000"/>
            </a:lnSpc>
            <a:spcBef>
              <a:spcPct val="0"/>
            </a:spcBef>
            <a:spcAft>
              <a:spcPct val="20000"/>
            </a:spcAft>
            <a:buChar char="•"/>
          </a:pPr>
          <a:r>
            <a:rPr lang="en-US" sz="2500" kern="1200" dirty="0">
              <a:solidFill>
                <a:schemeClr val="bg2"/>
              </a:solidFill>
            </a:rPr>
            <a:t>Closing costs (varies): $2850</a:t>
          </a:r>
        </a:p>
      </dsp:txBody>
      <dsp:txXfrm>
        <a:off x="0" y="1512677"/>
        <a:ext cx="6261100" cy="1225440"/>
      </dsp:txXfrm>
    </dsp:sp>
    <dsp:sp modelId="{40C63BE4-0C03-498B-A885-FF20D1284DB6}">
      <dsp:nvSpPr>
        <dsp:cNvPr id="0" name=""/>
        <dsp:cNvSpPr/>
      </dsp:nvSpPr>
      <dsp:spPr>
        <a:xfrm>
          <a:off x="0" y="2738117"/>
          <a:ext cx="6261100" cy="1235520"/>
        </a:xfrm>
        <a:prstGeom prst="roundRect">
          <a:avLst/>
        </a:prstGeom>
        <a:gradFill rotWithShape="0">
          <a:gsLst>
            <a:gs pos="0">
              <a:schemeClr val="accent2">
                <a:hueOff val="2771159"/>
                <a:satOff val="-477"/>
                <a:lumOff val="-4902"/>
                <a:alphaOff val="0"/>
                <a:tint val="94000"/>
                <a:satMod val="103000"/>
                <a:lumMod val="102000"/>
              </a:schemeClr>
            </a:gs>
            <a:gs pos="50000">
              <a:schemeClr val="accent2">
                <a:hueOff val="2771159"/>
                <a:satOff val="-477"/>
                <a:lumOff val="-4902"/>
                <a:alphaOff val="0"/>
                <a:shade val="100000"/>
                <a:satMod val="110000"/>
                <a:lumMod val="100000"/>
              </a:schemeClr>
            </a:gs>
            <a:gs pos="100000">
              <a:schemeClr val="accent2">
                <a:hueOff val="2771159"/>
                <a:satOff val="-477"/>
                <a:lumOff val="-4902"/>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Total costs added to loan at closing: $13,850</a:t>
          </a:r>
        </a:p>
      </dsp:txBody>
      <dsp:txXfrm>
        <a:off x="60313" y="2798430"/>
        <a:ext cx="6140474" cy="1114894"/>
      </dsp:txXfrm>
    </dsp:sp>
    <dsp:sp modelId="{617A2337-53AD-4695-A1F4-C68071A75401}">
      <dsp:nvSpPr>
        <dsp:cNvPr id="0" name=""/>
        <dsp:cNvSpPr/>
      </dsp:nvSpPr>
      <dsp:spPr>
        <a:xfrm>
          <a:off x="0" y="4065797"/>
          <a:ext cx="6261100" cy="123552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Current interest rates: 4.5% - 5.5%</a:t>
          </a:r>
        </a:p>
      </dsp:txBody>
      <dsp:txXfrm>
        <a:off x="60313" y="4126110"/>
        <a:ext cx="6140474" cy="111489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DC7CFE-3135-43A2-9DD8-969ED6AD6518}">
      <dsp:nvSpPr>
        <dsp:cNvPr id="0" name=""/>
        <dsp:cNvSpPr/>
      </dsp:nvSpPr>
      <dsp:spPr>
        <a:xfrm rot="5400000">
          <a:off x="3355641" y="-1080658"/>
          <a:ext cx="1388411" cy="3811621"/>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28600" lvl="1" indent="-228600" algn="l" defTabSz="889000">
            <a:lnSpc>
              <a:spcPct val="90000"/>
            </a:lnSpc>
            <a:spcBef>
              <a:spcPct val="0"/>
            </a:spcBef>
            <a:spcAft>
              <a:spcPct val="15000"/>
            </a:spcAft>
            <a:buChar char="•"/>
          </a:pPr>
          <a:r>
            <a:rPr lang="en-US" sz="2000" b="1" i="1" kern="1200" dirty="0"/>
            <a:t>Total amount received by borrower: $80,000</a:t>
          </a:r>
          <a:endParaRPr lang="en-US" sz="2000" kern="1200" dirty="0"/>
        </a:p>
      </dsp:txBody>
      <dsp:txXfrm rot="-5400000">
        <a:off x="2144037" y="198723"/>
        <a:ext cx="3743844" cy="1252857"/>
      </dsp:txXfrm>
    </dsp:sp>
    <dsp:sp modelId="{63E18FC1-9C40-47C4-975D-DAD367DC1E9D}">
      <dsp:nvSpPr>
        <dsp:cNvPr id="0" name=""/>
        <dsp:cNvSpPr/>
      </dsp:nvSpPr>
      <dsp:spPr>
        <a:xfrm>
          <a:off x="0" y="2629"/>
          <a:ext cx="2144036" cy="1735514"/>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Example: $80,000 borrowed, with $13,850 in upfront costs </a:t>
          </a:r>
        </a:p>
      </dsp:txBody>
      <dsp:txXfrm>
        <a:off x="84721" y="87350"/>
        <a:ext cx="1974594" cy="1566072"/>
      </dsp:txXfrm>
    </dsp:sp>
    <dsp:sp modelId="{4D52845B-822F-43DB-8425-07B319D35865}">
      <dsp:nvSpPr>
        <dsp:cNvPr id="0" name=""/>
        <dsp:cNvSpPr/>
      </dsp:nvSpPr>
      <dsp:spPr>
        <a:xfrm rot="5400000">
          <a:off x="3355641" y="822382"/>
          <a:ext cx="1388411" cy="3811621"/>
        </a:xfrm>
        <a:prstGeom prst="round2SameRect">
          <a:avLst/>
        </a:prstGeom>
        <a:solidFill>
          <a:schemeClr val="accent2">
            <a:tint val="40000"/>
            <a:alpha val="90000"/>
            <a:hueOff val="2645942"/>
            <a:satOff val="-2703"/>
            <a:lumOff val="-963"/>
            <a:alphaOff val="0"/>
          </a:schemeClr>
        </a:solidFill>
        <a:ln w="9525" cap="flat" cmpd="sng" algn="ctr">
          <a:solidFill>
            <a:schemeClr val="accent2">
              <a:tint val="40000"/>
              <a:alpha val="90000"/>
              <a:hueOff val="2645942"/>
              <a:satOff val="-2703"/>
              <a:lumOff val="-96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28600" lvl="1" indent="-228600" algn="l" defTabSz="889000">
            <a:lnSpc>
              <a:spcPct val="90000"/>
            </a:lnSpc>
            <a:spcBef>
              <a:spcPct val="0"/>
            </a:spcBef>
            <a:spcAft>
              <a:spcPct val="15000"/>
            </a:spcAft>
            <a:buChar char="•"/>
          </a:pPr>
          <a:r>
            <a:rPr lang="en-US" sz="2000" b="1" i="1" kern="1200" dirty="0"/>
            <a:t>Loan balance and lien on house after 2 years: $104,000</a:t>
          </a:r>
        </a:p>
      </dsp:txBody>
      <dsp:txXfrm rot="-5400000">
        <a:off x="2144037" y="2101764"/>
        <a:ext cx="3743844" cy="1252857"/>
      </dsp:txXfrm>
    </dsp:sp>
    <dsp:sp modelId="{70226A5A-576A-4C7E-890F-A1FFE025B382}">
      <dsp:nvSpPr>
        <dsp:cNvPr id="0" name=""/>
        <dsp:cNvSpPr/>
      </dsp:nvSpPr>
      <dsp:spPr>
        <a:xfrm>
          <a:off x="0" y="1845537"/>
          <a:ext cx="2144036" cy="1735514"/>
        </a:xfrm>
        <a:prstGeom prst="roundRect">
          <a:avLst/>
        </a:prstGeom>
        <a:gradFill rotWithShape="0">
          <a:gsLst>
            <a:gs pos="0">
              <a:schemeClr val="accent2">
                <a:hueOff val="2771159"/>
                <a:satOff val="-477"/>
                <a:lumOff val="-4902"/>
                <a:alphaOff val="0"/>
                <a:tint val="94000"/>
                <a:satMod val="103000"/>
                <a:lumMod val="102000"/>
              </a:schemeClr>
            </a:gs>
            <a:gs pos="50000">
              <a:schemeClr val="accent2">
                <a:hueOff val="2771159"/>
                <a:satOff val="-477"/>
                <a:lumOff val="-4902"/>
                <a:alphaOff val="0"/>
                <a:shade val="100000"/>
                <a:satMod val="110000"/>
                <a:lumMod val="100000"/>
              </a:schemeClr>
            </a:gs>
            <a:gs pos="100000">
              <a:schemeClr val="accent2">
                <a:hueOff val="2771159"/>
                <a:satOff val="-477"/>
                <a:lumOff val="-4902"/>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Borrower dies 2 years later</a:t>
          </a:r>
        </a:p>
      </dsp:txBody>
      <dsp:txXfrm>
        <a:off x="84721" y="1930258"/>
        <a:ext cx="1974594" cy="1566072"/>
      </dsp:txXfrm>
    </dsp:sp>
    <dsp:sp modelId="{486A8CB7-B0E2-4EEF-AE21-F7578C760E90}">
      <dsp:nvSpPr>
        <dsp:cNvPr id="0" name=""/>
        <dsp:cNvSpPr/>
      </dsp:nvSpPr>
      <dsp:spPr>
        <a:xfrm rot="5400000">
          <a:off x="3355641" y="2609156"/>
          <a:ext cx="1388411" cy="3811621"/>
        </a:xfrm>
        <a:prstGeom prst="round2SameRect">
          <a:avLst/>
        </a:prstGeom>
        <a:solidFill>
          <a:schemeClr val="accent2">
            <a:tint val="40000"/>
            <a:alpha val="90000"/>
            <a:hueOff val="5291884"/>
            <a:satOff val="-5406"/>
            <a:lumOff val="-1925"/>
            <a:alphaOff val="0"/>
          </a:schemeClr>
        </a:solidFill>
        <a:ln w="9525" cap="flat" cmpd="sng" algn="ctr">
          <a:solidFill>
            <a:schemeClr val="accent2">
              <a:tint val="40000"/>
              <a:alpha val="90000"/>
              <a:hueOff val="5291884"/>
              <a:satOff val="-5406"/>
              <a:lumOff val="-192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Interest on costs as well as amounts borrowed </a:t>
          </a:r>
        </a:p>
        <a:p>
          <a:pPr marL="171450" lvl="1" indent="-171450" algn="l" defTabSz="711200">
            <a:lnSpc>
              <a:spcPct val="90000"/>
            </a:lnSpc>
            <a:spcBef>
              <a:spcPct val="0"/>
            </a:spcBef>
            <a:spcAft>
              <a:spcPct val="15000"/>
            </a:spcAft>
            <a:buChar char="•"/>
          </a:pPr>
          <a:r>
            <a:rPr lang="en-US" sz="1600" kern="1200" dirty="0"/>
            <a:t>Interest on interest</a:t>
          </a:r>
        </a:p>
        <a:p>
          <a:pPr marL="171450" lvl="1" indent="-171450" algn="l" defTabSz="711200">
            <a:lnSpc>
              <a:spcPct val="90000"/>
            </a:lnSpc>
            <a:spcBef>
              <a:spcPct val="0"/>
            </a:spcBef>
            <a:spcAft>
              <a:spcPct val="15000"/>
            </a:spcAft>
            <a:buChar char="•"/>
          </a:pPr>
          <a:r>
            <a:rPr lang="en-US" sz="1600" kern="1200" dirty="0"/>
            <a:t>Unlike traditional mortgage, no payments are made</a:t>
          </a:r>
        </a:p>
      </dsp:txBody>
      <dsp:txXfrm rot="-5400000">
        <a:off x="2144037" y="3888538"/>
        <a:ext cx="3743844" cy="1252857"/>
      </dsp:txXfrm>
    </dsp:sp>
    <dsp:sp modelId="{00E32E20-9F98-4C71-92B6-E7742632167F}">
      <dsp:nvSpPr>
        <dsp:cNvPr id="0" name=""/>
        <dsp:cNvSpPr/>
      </dsp:nvSpPr>
      <dsp:spPr>
        <a:xfrm>
          <a:off x="0" y="3647209"/>
          <a:ext cx="2144036" cy="1735514"/>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Costs and interest push debt up</a:t>
          </a:r>
        </a:p>
      </dsp:txBody>
      <dsp:txXfrm>
        <a:off x="84721" y="3731930"/>
        <a:ext cx="1974594" cy="156607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BD9AC-78FC-433E-9753-8991591D62C7}">
      <dsp:nvSpPr>
        <dsp:cNvPr id="0" name=""/>
        <dsp:cNvSpPr/>
      </dsp:nvSpPr>
      <dsp:spPr>
        <a:xfrm>
          <a:off x="0" y="4199213"/>
          <a:ext cx="6261100" cy="1378275"/>
        </a:xfrm>
        <a:prstGeom prst="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dirty="0"/>
            <a:t>New requirement: Some borrowers must set aside money in initial loan for future taxes and insurance.</a:t>
          </a:r>
        </a:p>
      </dsp:txBody>
      <dsp:txXfrm>
        <a:off x="0" y="4199213"/>
        <a:ext cx="6261100" cy="1378275"/>
      </dsp:txXfrm>
    </dsp:sp>
    <dsp:sp modelId="{303AF49B-0C3E-489B-8CD1-0E977C9D024B}">
      <dsp:nvSpPr>
        <dsp:cNvPr id="0" name=""/>
        <dsp:cNvSpPr/>
      </dsp:nvSpPr>
      <dsp:spPr>
        <a:xfrm rot="10800000">
          <a:off x="0" y="2100099"/>
          <a:ext cx="6261100" cy="2119787"/>
        </a:xfrm>
        <a:prstGeom prst="upArrowCallout">
          <a:avLst/>
        </a:prstGeom>
        <a:gradFill rotWithShape="0">
          <a:gsLst>
            <a:gs pos="0">
              <a:schemeClr val="accent2">
                <a:hueOff val="2771159"/>
                <a:satOff val="-477"/>
                <a:lumOff val="-4902"/>
                <a:alphaOff val="0"/>
                <a:tint val="94000"/>
                <a:satMod val="103000"/>
                <a:lumMod val="102000"/>
              </a:schemeClr>
            </a:gs>
            <a:gs pos="50000">
              <a:schemeClr val="accent2">
                <a:hueOff val="2771159"/>
                <a:satOff val="-477"/>
                <a:lumOff val="-4902"/>
                <a:alphaOff val="0"/>
                <a:shade val="100000"/>
                <a:satMod val="110000"/>
                <a:lumMod val="100000"/>
              </a:schemeClr>
            </a:gs>
            <a:gs pos="100000">
              <a:schemeClr val="accent2">
                <a:hueOff val="2771159"/>
                <a:satOff val="-477"/>
                <a:lumOff val="-4902"/>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dirty="0"/>
            <a:t>2017 HUD figures: 18% of reverse mortgages in danger of </a:t>
          </a:r>
          <a:r>
            <a:rPr lang="en-US" sz="2200" i="1" kern="1200" dirty="0"/>
            <a:t>foreclosure</a:t>
          </a:r>
          <a:r>
            <a:rPr lang="en-US" sz="2200" kern="1200" dirty="0"/>
            <a:t> due to delinquent taxes or insurance.</a:t>
          </a:r>
        </a:p>
      </dsp:txBody>
      <dsp:txXfrm rot="10800000">
        <a:off x="0" y="2100099"/>
        <a:ext cx="6261100" cy="1377374"/>
      </dsp:txXfrm>
    </dsp:sp>
    <dsp:sp modelId="{D9D1BFAB-4AFF-4329-B9A7-483996A7B425}">
      <dsp:nvSpPr>
        <dsp:cNvPr id="0" name=""/>
        <dsp:cNvSpPr/>
      </dsp:nvSpPr>
      <dsp:spPr>
        <a:xfrm rot="10800000">
          <a:off x="0" y="986"/>
          <a:ext cx="6261100" cy="2119787"/>
        </a:xfrm>
        <a:prstGeom prst="upArrowCallou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Reverse mortgage requirements for borrowers:</a:t>
          </a:r>
        </a:p>
      </dsp:txBody>
      <dsp:txXfrm rot="-10800000">
        <a:off x="0" y="986"/>
        <a:ext cx="6261100" cy="744045"/>
      </dsp:txXfrm>
    </dsp:sp>
    <dsp:sp modelId="{2EE1CB7E-8D59-4B6F-9E5B-734FC96139DC}">
      <dsp:nvSpPr>
        <dsp:cNvPr id="0" name=""/>
        <dsp:cNvSpPr/>
      </dsp:nvSpPr>
      <dsp:spPr>
        <a:xfrm>
          <a:off x="3057" y="745031"/>
          <a:ext cx="2084995" cy="633816"/>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dirty="0"/>
            <a:t>Keep up to date on payment of property taxes, assessments;</a:t>
          </a:r>
        </a:p>
      </dsp:txBody>
      <dsp:txXfrm>
        <a:off x="3057" y="745031"/>
        <a:ext cx="2084995" cy="633816"/>
      </dsp:txXfrm>
    </dsp:sp>
    <dsp:sp modelId="{775C3591-DFB3-4863-8047-19CFDFE6CA09}">
      <dsp:nvSpPr>
        <dsp:cNvPr id="0" name=""/>
        <dsp:cNvSpPr/>
      </dsp:nvSpPr>
      <dsp:spPr>
        <a:xfrm>
          <a:off x="2088052" y="745031"/>
          <a:ext cx="2084995" cy="633816"/>
        </a:xfrm>
        <a:prstGeom prst="rect">
          <a:avLst/>
        </a:prstGeom>
        <a:solidFill>
          <a:schemeClr val="accent2">
            <a:tint val="40000"/>
            <a:alpha val="90000"/>
            <a:hueOff val="2645942"/>
            <a:satOff val="-2703"/>
            <a:lumOff val="-963"/>
            <a:alphaOff val="0"/>
          </a:schemeClr>
        </a:solidFill>
        <a:ln w="9525" cap="flat" cmpd="sng" algn="ctr">
          <a:solidFill>
            <a:schemeClr val="accent2">
              <a:tint val="40000"/>
              <a:alpha val="90000"/>
              <a:hueOff val="2645942"/>
              <a:satOff val="-2703"/>
              <a:lumOff val="-963"/>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a:t>Keep homeowner’s insurance paid and in effect;</a:t>
          </a:r>
        </a:p>
      </dsp:txBody>
      <dsp:txXfrm>
        <a:off x="2088052" y="745031"/>
        <a:ext cx="2084995" cy="633816"/>
      </dsp:txXfrm>
    </dsp:sp>
    <dsp:sp modelId="{C8EAFA74-BFA7-4B92-8B35-39CA9F77C746}">
      <dsp:nvSpPr>
        <dsp:cNvPr id="0" name=""/>
        <dsp:cNvSpPr/>
      </dsp:nvSpPr>
      <dsp:spPr>
        <a:xfrm>
          <a:off x="4173047" y="745031"/>
          <a:ext cx="2084995" cy="633816"/>
        </a:xfrm>
        <a:prstGeom prst="rect">
          <a:avLst/>
        </a:prstGeom>
        <a:solidFill>
          <a:schemeClr val="accent2">
            <a:tint val="40000"/>
            <a:alpha val="90000"/>
            <a:hueOff val="5291884"/>
            <a:satOff val="-5406"/>
            <a:lumOff val="-1925"/>
            <a:alphaOff val="0"/>
          </a:schemeClr>
        </a:solidFill>
        <a:ln w="9525" cap="flat" cmpd="sng" algn="ctr">
          <a:solidFill>
            <a:schemeClr val="accent2">
              <a:tint val="40000"/>
              <a:alpha val="90000"/>
              <a:hueOff val="5291884"/>
              <a:satOff val="-5406"/>
              <a:lumOff val="-1925"/>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dirty="0"/>
            <a:t>Keep property in good repair.</a:t>
          </a:r>
        </a:p>
      </dsp:txBody>
      <dsp:txXfrm>
        <a:off x="4173047" y="745031"/>
        <a:ext cx="2084995" cy="63381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9DA94A-2869-4626-A336-FA6C1015C376}" type="datetimeFigureOut">
              <a:rPr lang="en-US" smtClean="0"/>
              <a:t>6/26/2019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2D5F9B-6B53-48A8-B835-9A5D4CE7FA4E}" type="slidenum">
              <a:rPr lang="en-US" smtClean="0"/>
              <a:t>‹#›</a:t>
            </a:fld>
            <a:endParaRPr lang="en-US"/>
          </a:p>
        </p:txBody>
      </p:sp>
    </p:spTree>
    <p:extLst>
      <p:ext uri="{BB962C8B-B14F-4D97-AF65-F5344CB8AC3E}">
        <p14:creationId xmlns:p14="http://schemas.microsoft.com/office/powerpoint/2010/main" val="1140607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29050"/>
          </a:xfrm>
        </p:spPr>
        <p:txBody>
          <a:bodyPr/>
          <a:lstStyle/>
          <a:p>
            <a:r>
              <a:rPr lang="en-US" dirty="0"/>
              <a:t>Welcome to the UAW Legal Services Plan webinar series. Today we will be addressing Reverse Mortgages. At the end, we ask you to fill out an online survey to help us plan future webinars. While the presentation is happening, you can ask questions by typing them in the box on your computer. When its over, you can ask questions and get help with reverse mortgages, other consumer contracts and legal issues by opening a case with the Plan.</a:t>
            </a:r>
          </a:p>
          <a:p>
            <a:endParaRPr lang="en-US" dirty="0"/>
          </a:p>
          <a:p>
            <a:r>
              <a:rPr lang="en-US" dirty="0"/>
              <a:t>My name is Fred Miller. Intro. With me is Marty </a:t>
            </a:r>
            <a:r>
              <a:rPr lang="en-US" dirty="0" err="1"/>
              <a:t>Quinnan</a:t>
            </a:r>
            <a:r>
              <a:rPr lang="en-US" dirty="0"/>
              <a:t>. Please introduce your self, Marty.</a:t>
            </a:r>
          </a:p>
          <a:p>
            <a:endParaRPr lang="en-US" dirty="0"/>
          </a:p>
          <a:p>
            <a:r>
              <a:rPr lang="en-US" dirty="0"/>
              <a:t>Retirement can be scary. We’d all like to live as long as possible, and make the best use of our time. But will our money last if we do? Reverse mortgages sound like a really good idea, especially as sold by trusted celebrities on TV. At the same time, many seniors are suspicious. After all, if it’s such a clear choice, why do they have to pay celebrities to talk us into it?</a:t>
            </a:r>
          </a:p>
          <a:p>
            <a:endParaRPr lang="en-US" dirty="0"/>
          </a:p>
          <a:p>
            <a:r>
              <a:rPr lang="en-US" dirty="0"/>
              <a:t>Time for some facts. We’re going to give you an overview of reverse mortgages today, and answer general questions about how they work. We’re not financial advisors, but mortgages are legal transactions, and your Legal Services Plan can help you understand before you sign, and help you if you have trouble later.</a:t>
            </a:r>
          </a:p>
          <a:p>
            <a:endParaRPr lang="en-US" dirty="0"/>
          </a:p>
          <a:p>
            <a:endParaRPr lang="en-US" dirty="0"/>
          </a:p>
        </p:txBody>
      </p:sp>
      <p:sp>
        <p:nvSpPr>
          <p:cNvPr id="4" name="Slide Number Placeholder 3"/>
          <p:cNvSpPr>
            <a:spLocks noGrp="1"/>
          </p:cNvSpPr>
          <p:nvPr>
            <p:ph type="sldNum" sz="quarter" idx="5"/>
          </p:nvPr>
        </p:nvSpPr>
        <p:spPr/>
        <p:txBody>
          <a:bodyPr/>
          <a:lstStyle/>
          <a:p>
            <a:fld id="{4A2D5F9B-6B53-48A8-B835-9A5D4CE7FA4E}" type="slidenum">
              <a:rPr lang="en-US" smtClean="0"/>
              <a:t>1</a:t>
            </a:fld>
            <a:endParaRPr lang="en-US"/>
          </a:p>
        </p:txBody>
      </p:sp>
    </p:spTree>
    <p:extLst>
      <p:ext uri="{BB962C8B-B14F-4D97-AF65-F5344CB8AC3E}">
        <p14:creationId xmlns:p14="http://schemas.microsoft.com/office/powerpoint/2010/main" val="3920086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To decide on whether to take out a reverse mortgage, you have to understand both the upside and the downside. We’re going to look at some of the big problems now.</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b="1" dirty="0"/>
              <a:t>Fred:</a:t>
            </a:r>
          </a:p>
          <a:p>
            <a:pPr lvl="0"/>
            <a:r>
              <a:rPr lang="en-US" b="1" dirty="0"/>
              <a:t>To start with, Marty’s going to review what the upfront costs are, and how costs and interest push reverse mortgage debt up, gobbling up house equity over time.</a:t>
            </a:r>
          </a:p>
          <a:p>
            <a:endParaRPr lang="en-US" dirty="0"/>
          </a:p>
        </p:txBody>
      </p:sp>
      <p:sp>
        <p:nvSpPr>
          <p:cNvPr id="4" name="Slide Number Placeholder 3"/>
          <p:cNvSpPr>
            <a:spLocks noGrp="1"/>
          </p:cNvSpPr>
          <p:nvPr>
            <p:ph type="sldNum" sz="quarter" idx="5"/>
          </p:nvPr>
        </p:nvSpPr>
        <p:spPr/>
        <p:txBody>
          <a:bodyPr/>
          <a:lstStyle/>
          <a:p>
            <a:fld id="{4A2D5F9B-6B53-48A8-B835-9A5D4CE7FA4E}" type="slidenum">
              <a:rPr lang="en-US" smtClean="0"/>
              <a:t>10</a:t>
            </a:fld>
            <a:endParaRPr lang="en-US"/>
          </a:p>
        </p:txBody>
      </p:sp>
    </p:spTree>
    <p:extLst>
      <p:ext uri="{BB962C8B-B14F-4D97-AF65-F5344CB8AC3E}">
        <p14:creationId xmlns:p14="http://schemas.microsoft.com/office/powerpoint/2010/main" val="4241426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	</a:t>
            </a:r>
            <a:r>
              <a:rPr lang="en-US" i="1" dirty="0"/>
              <a:t>How do these costs compare with a standard mortgage loan or the refinance of a standard mortgage loan?</a:t>
            </a:r>
          </a:p>
          <a:p>
            <a:endParaRPr lang="en-US" i="1" dirty="0"/>
          </a:p>
          <a:p>
            <a:endParaRPr lang="en-US" i="1" dirty="0"/>
          </a:p>
          <a:p>
            <a:endParaRPr lang="en-US" i="1" dirty="0"/>
          </a:p>
          <a:p>
            <a:endParaRPr lang="en-US" i="1" dirty="0"/>
          </a:p>
          <a:p>
            <a:endParaRPr lang="en-US" i="1" dirty="0"/>
          </a:p>
          <a:p>
            <a:r>
              <a:rPr lang="en-US" b="1" dirty="0"/>
              <a:t>Fred:</a:t>
            </a:r>
          </a:p>
          <a:p>
            <a:r>
              <a:rPr lang="en-US" b="1" dirty="0"/>
              <a:t>Marty, what do these fees and costs amount to in a typical reverse mortgage loan?</a:t>
            </a:r>
          </a:p>
          <a:p>
            <a:endParaRPr lang="en-US" i="1" dirty="0"/>
          </a:p>
          <a:p>
            <a:endParaRPr lang="en-US" i="1" dirty="0"/>
          </a:p>
        </p:txBody>
      </p:sp>
      <p:sp>
        <p:nvSpPr>
          <p:cNvPr id="4" name="Slide Number Placeholder 3"/>
          <p:cNvSpPr>
            <a:spLocks noGrp="1"/>
          </p:cNvSpPr>
          <p:nvPr>
            <p:ph type="sldNum" sz="quarter" idx="5"/>
          </p:nvPr>
        </p:nvSpPr>
        <p:spPr/>
        <p:txBody>
          <a:bodyPr/>
          <a:lstStyle/>
          <a:p>
            <a:fld id="{4A2D5F9B-6B53-48A8-B835-9A5D4CE7FA4E}" type="slidenum">
              <a:rPr lang="en-US" smtClean="0"/>
              <a:t>11</a:t>
            </a:fld>
            <a:endParaRPr lang="en-US"/>
          </a:p>
        </p:txBody>
      </p:sp>
    </p:spTree>
    <p:extLst>
      <p:ext uri="{BB962C8B-B14F-4D97-AF65-F5344CB8AC3E}">
        <p14:creationId xmlns:p14="http://schemas.microsoft.com/office/powerpoint/2010/main" val="1775628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	</a:t>
            </a:r>
            <a:r>
              <a:rPr lang="en-US" i="1" dirty="0"/>
              <a:t>If a borrower is not concerned with leaving the house to children or other heirs, is there any reason to be concerned about high initial costs and a growing mortgage debt?</a:t>
            </a:r>
          </a:p>
          <a:p>
            <a:endParaRPr lang="en-US" i="1" dirty="0"/>
          </a:p>
          <a:p>
            <a:endParaRPr lang="en-US" i="1" dirty="0"/>
          </a:p>
          <a:p>
            <a:endParaRPr lang="en-US" i="1" dirty="0"/>
          </a:p>
          <a:p>
            <a:endParaRPr lang="en-US" i="1" dirty="0"/>
          </a:p>
          <a:p>
            <a:endParaRPr lang="en-US" i="1" dirty="0"/>
          </a:p>
          <a:p>
            <a:endParaRPr lang="en-US" i="1" dirty="0"/>
          </a:p>
          <a:p>
            <a:r>
              <a:rPr lang="en-US" b="1" dirty="0"/>
              <a:t>Fred:</a:t>
            </a:r>
          </a:p>
          <a:p>
            <a:r>
              <a:rPr lang="en-US" b="1" dirty="0"/>
              <a:t>Marty, how do these upfront fees and costs affect the amount of the debt from the reverse mortgage loan over time?</a:t>
            </a:r>
          </a:p>
        </p:txBody>
      </p:sp>
      <p:sp>
        <p:nvSpPr>
          <p:cNvPr id="4" name="Slide Number Placeholder 3"/>
          <p:cNvSpPr>
            <a:spLocks noGrp="1"/>
          </p:cNvSpPr>
          <p:nvPr>
            <p:ph type="sldNum" sz="quarter" idx="5"/>
          </p:nvPr>
        </p:nvSpPr>
        <p:spPr/>
        <p:txBody>
          <a:bodyPr/>
          <a:lstStyle/>
          <a:p>
            <a:fld id="{4A2D5F9B-6B53-48A8-B835-9A5D4CE7FA4E}" type="slidenum">
              <a:rPr lang="en-US" smtClean="0"/>
              <a:t>12</a:t>
            </a:fld>
            <a:endParaRPr lang="en-US"/>
          </a:p>
        </p:txBody>
      </p:sp>
    </p:spTree>
    <p:extLst>
      <p:ext uri="{BB962C8B-B14F-4D97-AF65-F5344CB8AC3E}">
        <p14:creationId xmlns:p14="http://schemas.microsoft.com/office/powerpoint/2010/main" val="28620138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	</a:t>
            </a:r>
            <a:r>
              <a:rPr lang="en-US" i="1" dirty="0"/>
              <a:t>How do the financing costs and interest on a reverse mortgage loan compare with other types of loans – standard mortgages that you have to make payments on, or credit card debt, for instance?</a:t>
            </a:r>
          </a:p>
          <a:p>
            <a:endParaRPr lang="en-US" dirty="0"/>
          </a:p>
          <a:p>
            <a:endParaRPr lang="en-US" dirty="0"/>
          </a:p>
          <a:p>
            <a:endParaRPr lang="en-US" dirty="0"/>
          </a:p>
          <a:p>
            <a:endParaRPr lang="en-US" dirty="0"/>
          </a:p>
          <a:p>
            <a:endParaRPr lang="en-US" dirty="0"/>
          </a:p>
          <a:p>
            <a:endParaRPr lang="en-US" dirty="0"/>
          </a:p>
          <a:p>
            <a:r>
              <a:rPr lang="en-US" b="1" dirty="0"/>
              <a:t>Marty:</a:t>
            </a:r>
          </a:p>
          <a:p>
            <a:pPr lvl="0"/>
            <a:r>
              <a:rPr lang="en-US" b="1" dirty="0"/>
              <a:t>Fred - We see that with a reverse mortgage, unlike a standard mortgage, the debt rises over time. However, the borrower doesn’t have to make payments on the mortgage, so how could the house be lost to foreclosure?</a:t>
            </a:r>
          </a:p>
          <a:p>
            <a:endParaRPr lang="en-US" dirty="0"/>
          </a:p>
        </p:txBody>
      </p:sp>
      <p:sp>
        <p:nvSpPr>
          <p:cNvPr id="4" name="Slide Number Placeholder 3"/>
          <p:cNvSpPr>
            <a:spLocks noGrp="1"/>
          </p:cNvSpPr>
          <p:nvPr>
            <p:ph type="sldNum" sz="quarter" idx="5"/>
          </p:nvPr>
        </p:nvSpPr>
        <p:spPr/>
        <p:txBody>
          <a:bodyPr/>
          <a:lstStyle/>
          <a:p>
            <a:fld id="{4A2D5F9B-6B53-48A8-B835-9A5D4CE7FA4E}" type="slidenum">
              <a:rPr lang="en-US" smtClean="0"/>
              <a:t>13</a:t>
            </a:fld>
            <a:endParaRPr lang="en-US"/>
          </a:p>
        </p:txBody>
      </p:sp>
    </p:spTree>
    <p:extLst>
      <p:ext uri="{BB962C8B-B14F-4D97-AF65-F5344CB8AC3E}">
        <p14:creationId xmlns:p14="http://schemas.microsoft.com/office/powerpoint/2010/main" val="3175503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b="1" dirty="0"/>
              <a:t>Fred:</a:t>
            </a:r>
          </a:p>
          <a:p>
            <a:pPr lvl="0"/>
            <a:r>
              <a:rPr lang="en-US" b="1" dirty="0"/>
              <a:t>So that’s one way a house could be lost to foreclosure, with the reverse mortgage failing. Marty, are there other requirements for the borrower that could result in the losing the house before the borrower is ready to leave or sell?</a:t>
            </a:r>
          </a:p>
          <a:p>
            <a:endParaRPr lang="en-US" dirty="0"/>
          </a:p>
        </p:txBody>
      </p:sp>
      <p:sp>
        <p:nvSpPr>
          <p:cNvPr id="4" name="Slide Number Placeholder 3"/>
          <p:cNvSpPr>
            <a:spLocks noGrp="1"/>
          </p:cNvSpPr>
          <p:nvPr>
            <p:ph type="sldNum" sz="quarter" idx="5"/>
          </p:nvPr>
        </p:nvSpPr>
        <p:spPr/>
        <p:txBody>
          <a:bodyPr/>
          <a:lstStyle/>
          <a:p>
            <a:fld id="{4A2D5F9B-6B53-48A8-B835-9A5D4CE7FA4E}" type="slidenum">
              <a:rPr lang="en-US" smtClean="0"/>
              <a:t>14</a:t>
            </a:fld>
            <a:endParaRPr lang="en-US"/>
          </a:p>
        </p:txBody>
      </p:sp>
    </p:spTree>
    <p:extLst>
      <p:ext uri="{BB962C8B-B14F-4D97-AF65-F5344CB8AC3E}">
        <p14:creationId xmlns:p14="http://schemas.microsoft.com/office/powerpoint/2010/main" val="33735031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So the borrower may default on the loan agreement by being out of the house too long, even if the borrower intends to come back. </a:t>
            </a:r>
          </a:p>
          <a:p>
            <a:r>
              <a:rPr lang="en-US" dirty="0"/>
              <a:t>Eventually, the borrower will want or need to move out completely and sell, or will die. </a:t>
            </a:r>
          </a:p>
          <a:p>
            <a:endParaRPr lang="en-US" b="1" dirty="0"/>
          </a:p>
          <a:p>
            <a:r>
              <a:rPr lang="en-US" b="1" dirty="0"/>
              <a:t>Marty:</a:t>
            </a:r>
          </a:p>
          <a:p>
            <a:r>
              <a:rPr lang="en-US" b="1" dirty="0"/>
              <a:t>Fred, what happens to the house and the reverse mortgage debt when the borrowers die or sell the house?</a:t>
            </a:r>
          </a:p>
          <a:p>
            <a:endParaRPr lang="en-US" dirty="0"/>
          </a:p>
        </p:txBody>
      </p:sp>
      <p:sp>
        <p:nvSpPr>
          <p:cNvPr id="4" name="Slide Number Placeholder 3"/>
          <p:cNvSpPr>
            <a:spLocks noGrp="1"/>
          </p:cNvSpPr>
          <p:nvPr>
            <p:ph type="sldNum" sz="quarter" idx="5"/>
          </p:nvPr>
        </p:nvSpPr>
        <p:spPr/>
        <p:txBody>
          <a:bodyPr/>
          <a:lstStyle/>
          <a:p>
            <a:fld id="{4A2D5F9B-6B53-48A8-B835-9A5D4CE7FA4E}" type="slidenum">
              <a:rPr lang="en-US" smtClean="0"/>
              <a:t>15</a:t>
            </a:fld>
            <a:endParaRPr lang="en-US"/>
          </a:p>
        </p:txBody>
      </p:sp>
    </p:spTree>
    <p:extLst>
      <p:ext uri="{BB962C8B-B14F-4D97-AF65-F5344CB8AC3E}">
        <p14:creationId xmlns:p14="http://schemas.microsoft.com/office/powerpoint/2010/main" val="30916545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r>
              <a:rPr lang="en-US" i="1" dirty="0"/>
              <a:t>	So if the borrower dies, and the mortgage debt has risen over time to $350,000, but the house is only worth $300,000, what options do the borrowers kids have?</a:t>
            </a:r>
          </a:p>
          <a:p>
            <a:endParaRPr lang="en-US" dirty="0"/>
          </a:p>
          <a:p>
            <a:r>
              <a:rPr lang="en-US" dirty="0"/>
              <a:t>Non-borrower spouse example</a:t>
            </a:r>
          </a:p>
          <a:p>
            <a:r>
              <a:rPr lang="en-US" dirty="0"/>
              <a:t>Spouse married to borrower after signing of reverse mortgage example.</a:t>
            </a:r>
          </a:p>
          <a:p>
            <a:endParaRPr lang="en-US" dirty="0"/>
          </a:p>
          <a:p>
            <a:endParaRPr lang="en-US" dirty="0"/>
          </a:p>
          <a:p>
            <a:r>
              <a:rPr lang="en-US" b="1" dirty="0"/>
              <a:t>Fred:</a:t>
            </a:r>
          </a:p>
          <a:p>
            <a:pPr lvl="0"/>
            <a:r>
              <a:rPr lang="en-US" b="1" dirty="0"/>
              <a:t>So borrowers, and their families, need to be aware of the consequences for heirs and anyone else living in the house, and of the risks of premature loss of the house. Marty, is there anything else to be concerned about?</a:t>
            </a:r>
          </a:p>
          <a:p>
            <a:endParaRPr lang="en-US" dirty="0"/>
          </a:p>
        </p:txBody>
      </p:sp>
      <p:sp>
        <p:nvSpPr>
          <p:cNvPr id="4" name="Slide Number Placeholder 3"/>
          <p:cNvSpPr>
            <a:spLocks noGrp="1"/>
          </p:cNvSpPr>
          <p:nvPr>
            <p:ph type="sldNum" sz="quarter" idx="5"/>
          </p:nvPr>
        </p:nvSpPr>
        <p:spPr/>
        <p:txBody>
          <a:bodyPr/>
          <a:lstStyle/>
          <a:p>
            <a:fld id="{4A2D5F9B-6B53-48A8-B835-9A5D4CE7FA4E}" type="slidenum">
              <a:rPr lang="en-US" smtClean="0"/>
              <a:t>16</a:t>
            </a:fld>
            <a:endParaRPr lang="en-US"/>
          </a:p>
        </p:txBody>
      </p:sp>
    </p:spTree>
    <p:extLst>
      <p:ext uri="{BB962C8B-B14F-4D97-AF65-F5344CB8AC3E}">
        <p14:creationId xmlns:p14="http://schemas.microsoft.com/office/powerpoint/2010/main" val="5775318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b="1" dirty="0"/>
              <a:t>Fred:</a:t>
            </a:r>
          </a:p>
          <a:p>
            <a:r>
              <a:rPr lang="en-US" b="1" dirty="0"/>
              <a:t>Marty, we’ve given our legal services plan participants a lot of information to absorb in one sitting. Can you sum up some of the considerations a homeowner should think about before taking out a reverse mortgage loan?</a:t>
            </a:r>
          </a:p>
        </p:txBody>
      </p:sp>
      <p:sp>
        <p:nvSpPr>
          <p:cNvPr id="4" name="Slide Number Placeholder 3"/>
          <p:cNvSpPr>
            <a:spLocks noGrp="1"/>
          </p:cNvSpPr>
          <p:nvPr>
            <p:ph type="sldNum" sz="quarter" idx="5"/>
          </p:nvPr>
        </p:nvSpPr>
        <p:spPr/>
        <p:txBody>
          <a:bodyPr/>
          <a:lstStyle/>
          <a:p>
            <a:fld id="{4A2D5F9B-6B53-48A8-B835-9A5D4CE7FA4E}" type="slidenum">
              <a:rPr lang="en-US" smtClean="0"/>
              <a:t>17</a:t>
            </a:fld>
            <a:endParaRPr lang="en-US"/>
          </a:p>
        </p:txBody>
      </p:sp>
    </p:spTree>
    <p:extLst>
      <p:ext uri="{BB962C8B-B14F-4D97-AF65-F5344CB8AC3E}">
        <p14:creationId xmlns:p14="http://schemas.microsoft.com/office/powerpoint/2010/main" val="6435303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b="1" dirty="0"/>
              <a:t>Marty:</a:t>
            </a:r>
          </a:p>
          <a:p>
            <a:pPr lvl="0"/>
            <a:r>
              <a:rPr lang="en-US" b="1" dirty="0"/>
              <a:t>Fred, what are examples of some possible other options that older homeowners may have to address shortfalls of cash?</a:t>
            </a:r>
          </a:p>
          <a:p>
            <a:pPr lvl="1"/>
            <a:endParaRPr lang="en-US" dirty="0"/>
          </a:p>
          <a:p>
            <a:endParaRPr lang="en-US" dirty="0"/>
          </a:p>
        </p:txBody>
      </p:sp>
      <p:sp>
        <p:nvSpPr>
          <p:cNvPr id="4" name="Slide Number Placeholder 3"/>
          <p:cNvSpPr>
            <a:spLocks noGrp="1"/>
          </p:cNvSpPr>
          <p:nvPr>
            <p:ph type="sldNum" sz="quarter" idx="5"/>
          </p:nvPr>
        </p:nvSpPr>
        <p:spPr/>
        <p:txBody>
          <a:bodyPr/>
          <a:lstStyle/>
          <a:p>
            <a:fld id="{4A2D5F9B-6B53-48A8-B835-9A5D4CE7FA4E}" type="slidenum">
              <a:rPr lang="en-US" smtClean="0"/>
              <a:t>18</a:t>
            </a:fld>
            <a:endParaRPr lang="en-US"/>
          </a:p>
        </p:txBody>
      </p:sp>
    </p:spTree>
    <p:extLst>
      <p:ext uri="{BB962C8B-B14F-4D97-AF65-F5344CB8AC3E}">
        <p14:creationId xmlns:p14="http://schemas.microsoft.com/office/powerpoint/2010/main" val="11207691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Wait to use a reverse mortgage until you need it. Often it takes some time for retirees to see how their finances work out. Reverse mortgages are a one-time thing.</a:t>
            </a:r>
          </a:p>
          <a:p>
            <a:endParaRPr lang="en-US" dirty="0"/>
          </a:p>
          <a:p>
            <a:r>
              <a:rPr lang="en-US" i="1" dirty="0"/>
              <a:t>	Can a retiree on a fixed income still get a standard mortgage or a refi of a standard mortgage?</a:t>
            </a:r>
          </a:p>
          <a:p>
            <a:endParaRPr lang="en-US" dirty="0"/>
          </a:p>
          <a:p>
            <a:endParaRPr lang="en-US" dirty="0"/>
          </a:p>
          <a:p>
            <a:endParaRPr lang="en-US" dirty="0"/>
          </a:p>
          <a:p>
            <a:endParaRPr lang="en-US" dirty="0"/>
          </a:p>
          <a:p>
            <a:endParaRPr lang="en-US" dirty="0"/>
          </a:p>
          <a:p>
            <a:endParaRPr lang="en-US" dirty="0"/>
          </a:p>
          <a:p>
            <a:endParaRPr lang="en-US" dirty="0"/>
          </a:p>
          <a:p>
            <a:r>
              <a:rPr lang="en-US" b="1" dirty="0"/>
              <a:t>Fred:</a:t>
            </a:r>
          </a:p>
          <a:p>
            <a:pPr lvl="0"/>
            <a:r>
              <a:rPr lang="en-US" b="1" dirty="0"/>
              <a:t>Marty, if a homeowner does take out a reverse mortgage, what steps should be taken to protect the house and get the best outcome?</a:t>
            </a:r>
          </a:p>
          <a:p>
            <a:endParaRPr lang="en-US" dirty="0"/>
          </a:p>
        </p:txBody>
      </p:sp>
      <p:sp>
        <p:nvSpPr>
          <p:cNvPr id="4" name="Slide Number Placeholder 3"/>
          <p:cNvSpPr>
            <a:spLocks noGrp="1"/>
          </p:cNvSpPr>
          <p:nvPr>
            <p:ph type="sldNum" sz="quarter" idx="5"/>
          </p:nvPr>
        </p:nvSpPr>
        <p:spPr/>
        <p:txBody>
          <a:bodyPr/>
          <a:lstStyle/>
          <a:p>
            <a:fld id="{4A2D5F9B-6B53-48A8-B835-9A5D4CE7FA4E}" type="slidenum">
              <a:rPr lang="en-US" smtClean="0"/>
              <a:t>19</a:t>
            </a:fld>
            <a:endParaRPr lang="en-US"/>
          </a:p>
        </p:txBody>
      </p:sp>
    </p:spTree>
    <p:extLst>
      <p:ext uri="{BB962C8B-B14F-4D97-AF65-F5344CB8AC3E}">
        <p14:creationId xmlns:p14="http://schemas.microsoft.com/office/powerpoint/2010/main" val="152601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Here’s what we will be going over today:</a:t>
            </a:r>
          </a:p>
          <a:p>
            <a:endParaRPr lang="en-US" dirty="0"/>
          </a:p>
          <a:p>
            <a:r>
              <a:rPr lang="en-US" dirty="0"/>
              <a:t>Some of it is pretty technical – the idea of a reverse mortgage is pretty simple, but the way they work in practice is complicated, and there are a lot of things you should think about before entering into one. Keep this in mind: you have a legal services plan to help you out, to answer questions about how legal contracts like this work before you sign them.</a:t>
            </a:r>
          </a:p>
          <a:p>
            <a:endParaRPr lang="en-US" dirty="0"/>
          </a:p>
          <a:p>
            <a:endParaRPr lang="en-US" dirty="0"/>
          </a:p>
          <a:p>
            <a:endParaRPr lang="en-US" dirty="0"/>
          </a:p>
          <a:p>
            <a:endParaRPr lang="en-US" dirty="0"/>
          </a:p>
          <a:p>
            <a:r>
              <a:rPr lang="en-US" b="1" dirty="0"/>
              <a:t>Fred:</a:t>
            </a:r>
          </a:p>
          <a:p>
            <a:r>
              <a:rPr lang="en-US" b="1" dirty="0"/>
              <a:t>Marty, what exactly is a reverse mortgage and how does it differ from a standard house mortgage?</a:t>
            </a:r>
          </a:p>
        </p:txBody>
      </p:sp>
      <p:sp>
        <p:nvSpPr>
          <p:cNvPr id="4" name="Slide Number Placeholder 3"/>
          <p:cNvSpPr>
            <a:spLocks noGrp="1"/>
          </p:cNvSpPr>
          <p:nvPr>
            <p:ph type="sldNum" sz="quarter" idx="5"/>
          </p:nvPr>
        </p:nvSpPr>
        <p:spPr/>
        <p:txBody>
          <a:bodyPr/>
          <a:lstStyle/>
          <a:p>
            <a:fld id="{4A2D5F9B-6B53-48A8-B835-9A5D4CE7FA4E}" type="slidenum">
              <a:rPr lang="en-US" smtClean="0"/>
              <a:t>2</a:t>
            </a:fld>
            <a:endParaRPr lang="en-US"/>
          </a:p>
        </p:txBody>
      </p:sp>
    </p:spTree>
    <p:extLst>
      <p:ext uri="{BB962C8B-B14F-4D97-AF65-F5344CB8AC3E}">
        <p14:creationId xmlns:p14="http://schemas.microsoft.com/office/powerpoint/2010/main" val="40812030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2D5F9B-6B53-48A8-B835-9A5D4CE7FA4E}" type="slidenum">
              <a:rPr lang="en-US" smtClean="0"/>
              <a:t>20</a:t>
            </a:fld>
            <a:endParaRPr lang="en-US"/>
          </a:p>
        </p:txBody>
      </p:sp>
    </p:spTree>
    <p:extLst>
      <p:ext uri="{BB962C8B-B14F-4D97-AF65-F5344CB8AC3E}">
        <p14:creationId xmlns:p14="http://schemas.microsoft.com/office/powerpoint/2010/main" val="830348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Stay online for a few minutes to fill out our survey. It helps us immensely in creating useful webinars for our Plan participants.</a:t>
            </a:r>
          </a:p>
          <a:p>
            <a:endParaRPr lang="en-US" dirty="0"/>
          </a:p>
        </p:txBody>
      </p:sp>
      <p:sp>
        <p:nvSpPr>
          <p:cNvPr id="4" name="Slide Number Placeholder 3"/>
          <p:cNvSpPr>
            <a:spLocks noGrp="1"/>
          </p:cNvSpPr>
          <p:nvPr>
            <p:ph type="sldNum" sz="quarter" idx="5"/>
          </p:nvPr>
        </p:nvSpPr>
        <p:spPr/>
        <p:txBody>
          <a:bodyPr/>
          <a:lstStyle/>
          <a:p>
            <a:fld id="{4A2D5F9B-6B53-48A8-B835-9A5D4CE7FA4E}" type="slidenum">
              <a:rPr lang="en-US" smtClean="0"/>
              <a:t>21</a:t>
            </a:fld>
            <a:endParaRPr lang="en-US"/>
          </a:p>
        </p:txBody>
      </p:sp>
    </p:spTree>
    <p:extLst>
      <p:ext uri="{BB962C8B-B14F-4D97-AF65-F5344CB8AC3E}">
        <p14:creationId xmlns:p14="http://schemas.microsoft.com/office/powerpoint/2010/main" val="1624071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of you have or have had at some time a standard mortgage – a purchase money mortgage to buy a house, perhaps a second mortgage or line of credit to use equity in the house built up over time.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b="1" dirty="0"/>
              <a:t>Fred:</a:t>
            </a:r>
          </a:p>
          <a:p>
            <a:r>
              <a:rPr lang="en-US" b="1" dirty="0"/>
              <a:t>Marty, how does a reverse mortgage compare with a traditional standard mortgage?</a:t>
            </a:r>
          </a:p>
          <a:p>
            <a:endParaRPr lang="en-US" dirty="0"/>
          </a:p>
        </p:txBody>
      </p:sp>
      <p:sp>
        <p:nvSpPr>
          <p:cNvPr id="4" name="Slide Number Placeholder 3"/>
          <p:cNvSpPr>
            <a:spLocks noGrp="1"/>
          </p:cNvSpPr>
          <p:nvPr>
            <p:ph type="sldNum" sz="quarter" idx="5"/>
          </p:nvPr>
        </p:nvSpPr>
        <p:spPr/>
        <p:txBody>
          <a:bodyPr/>
          <a:lstStyle/>
          <a:p>
            <a:fld id="{4A2D5F9B-6B53-48A8-B835-9A5D4CE7FA4E}" type="slidenum">
              <a:rPr lang="en-US" smtClean="0"/>
              <a:t>3</a:t>
            </a:fld>
            <a:endParaRPr lang="en-US"/>
          </a:p>
        </p:txBody>
      </p:sp>
    </p:spTree>
    <p:extLst>
      <p:ext uri="{BB962C8B-B14F-4D97-AF65-F5344CB8AC3E}">
        <p14:creationId xmlns:p14="http://schemas.microsoft.com/office/powerpoint/2010/main" val="2236436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reverse mortgage is like other mortgage loans, but with differences that make it attractive.</a:t>
            </a:r>
          </a:p>
          <a:p>
            <a:endParaRPr lang="en-US" dirty="0"/>
          </a:p>
          <a:p>
            <a:endParaRPr lang="en-US" dirty="0"/>
          </a:p>
          <a:p>
            <a:endParaRPr lang="en-US" dirty="0"/>
          </a:p>
          <a:p>
            <a:r>
              <a:rPr lang="en-US" i="1" dirty="0"/>
              <a:t>	If borrowers don’t make any payments, but the loan adds interest like other mortgages, the amount of the loan debt must go up, right?</a:t>
            </a:r>
          </a:p>
          <a:p>
            <a:endParaRPr lang="en-US" i="1" dirty="0"/>
          </a:p>
          <a:p>
            <a:r>
              <a:rPr lang="en-US" i="1" dirty="0"/>
              <a:t>	So if you borrow $150,000 on a house worth $300,000, but in the next financial crisis the house’s worth drops to $100,000, the borrower can’t be sued for the additional $50,000 debt?</a:t>
            </a:r>
          </a:p>
          <a:p>
            <a:endParaRPr lang="en-US" i="1" dirty="0"/>
          </a:p>
          <a:p>
            <a:endParaRPr lang="en-US" i="1" dirty="0"/>
          </a:p>
          <a:p>
            <a:endParaRPr lang="en-US" i="1" dirty="0"/>
          </a:p>
          <a:p>
            <a:endParaRPr lang="en-US" i="1" dirty="0"/>
          </a:p>
          <a:p>
            <a:r>
              <a:rPr lang="en-US" b="1" dirty="0"/>
              <a:t>Fred:</a:t>
            </a:r>
          </a:p>
          <a:p>
            <a:r>
              <a:rPr lang="en-US" b="1" dirty="0"/>
              <a:t>Marty, could you explain the role of the federal government in the most-used type of reverse mortgage?</a:t>
            </a:r>
          </a:p>
        </p:txBody>
      </p:sp>
      <p:sp>
        <p:nvSpPr>
          <p:cNvPr id="4" name="Slide Number Placeholder 3"/>
          <p:cNvSpPr>
            <a:spLocks noGrp="1"/>
          </p:cNvSpPr>
          <p:nvPr>
            <p:ph type="sldNum" sz="quarter" idx="5"/>
          </p:nvPr>
        </p:nvSpPr>
        <p:spPr/>
        <p:txBody>
          <a:bodyPr/>
          <a:lstStyle/>
          <a:p>
            <a:fld id="{4A2D5F9B-6B53-48A8-B835-9A5D4CE7FA4E}" type="slidenum">
              <a:rPr lang="en-US" smtClean="0"/>
              <a:t>4</a:t>
            </a:fld>
            <a:endParaRPr lang="en-US"/>
          </a:p>
        </p:txBody>
      </p:sp>
    </p:spTree>
    <p:extLst>
      <p:ext uri="{BB962C8B-B14F-4D97-AF65-F5344CB8AC3E}">
        <p14:creationId xmlns:p14="http://schemas.microsoft.com/office/powerpoint/2010/main" val="3836594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Federal government established a program to encourage lenders to do reverse mortgage loans, and to regulate them, in 1987.</a:t>
            </a:r>
          </a:p>
          <a:p>
            <a:endParaRPr lang="en-US" i="1" dirty="0"/>
          </a:p>
          <a:p>
            <a:r>
              <a:rPr lang="en-US" i="1" dirty="0"/>
              <a:t>	How does mortgage insurance benefit the lenders?</a:t>
            </a:r>
          </a:p>
          <a:p>
            <a:endParaRPr lang="en-US" dirty="0"/>
          </a:p>
          <a:p>
            <a:endParaRPr lang="en-US" dirty="0"/>
          </a:p>
          <a:p>
            <a:r>
              <a:rPr lang="en-US" dirty="0"/>
              <a:t>	</a:t>
            </a:r>
            <a:r>
              <a:rPr lang="en-US" i="1" dirty="0"/>
              <a:t>Can the borrower use loan proceeds from a reverse mortgage for any purpose at all? Should we think of this as money to play with</a:t>
            </a:r>
            <a:r>
              <a:rPr lang="en-US" dirty="0"/>
              <a:t>?</a:t>
            </a:r>
          </a:p>
          <a:p>
            <a:endParaRPr lang="en-US" dirty="0"/>
          </a:p>
          <a:p>
            <a:endParaRPr lang="en-US" dirty="0"/>
          </a:p>
          <a:p>
            <a:endParaRPr lang="en-US" dirty="0"/>
          </a:p>
          <a:p>
            <a:r>
              <a:rPr lang="en-US" b="1" dirty="0"/>
              <a:t>Marty:</a:t>
            </a:r>
          </a:p>
          <a:p>
            <a:r>
              <a:rPr lang="en-US" b="1" dirty="0"/>
              <a:t>So as we’ve seen, Fred, the HECM helps lenders make these loans. But can anybody take one out?</a:t>
            </a:r>
          </a:p>
          <a:p>
            <a:pPr lvl="0"/>
            <a:endParaRPr lang="en-US" b="1" dirty="0"/>
          </a:p>
          <a:p>
            <a:endParaRPr lang="en-US" dirty="0"/>
          </a:p>
        </p:txBody>
      </p:sp>
      <p:sp>
        <p:nvSpPr>
          <p:cNvPr id="4" name="Slide Number Placeholder 3"/>
          <p:cNvSpPr>
            <a:spLocks noGrp="1"/>
          </p:cNvSpPr>
          <p:nvPr>
            <p:ph type="sldNum" sz="quarter" idx="5"/>
          </p:nvPr>
        </p:nvSpPr>
        <p:spPr/>
        <p:txBody>
          <a:bodyPr/>
          <a:lstStyle/>
          <a:p>
            <a:fld id="{4A2D5F9B-6B53-48A8-B835-9A5D4CE7FA4E}" type="slidenum">
              <a:rPr lang="en-US" smtClean="0"/>
              <a:t>5</a:t>
            </a:fld>
            <a:endParaRPr lang="en-US"/>
          </a:p>
        </p:txBody>
      </p:sp>
    </p:spTree>
    <p:extLst>
      <p:ext uri="{BB962C8B-B14F-4D97-AF65-F5344CB8AC3E}">
        <p14:creationId xmlns:p14="http://schemas.microsoft.com/office/powerpoint/2010/main" val="1893170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Like Medicare, discount movie tickets and Social Security scam phone calls, reverse mortgages are for seniors. </a:t>
            </a:r>
          </a:p>
          <a:p>
            <a:endParaRPr lang="en-US" dirty="0"/>
          </a:p>
          <a:p>
            <a:r>
              <a:rPr lang="en-US" dirty="0"/>
              <a:t>	</a:t>
            </a:r>
            <a:r>
              <a:rPr lang="en-US" i="1" dirty="0"/>
              <a:t>What if the borrowers have two residences, splitting time at them – can they still get a reverse mortgage?</a:t>
            </a:r>
          </a:p>
          <a:p>
            <a:endParaRPr lang="en-US" dirty="0"/>
          </a:p>
          <a:p>
            <a:endParaRPr lang="en-US" dirty="0"/>
          </a:p>
          <a:p>
            <a:r>
              <a:rPr lang="en-US" dirty="0"/>
              <a:t>	</a:t>
            </a:r>
            <a:r>
              <a:rPr lang="en-US" i="1" dirty="0"/>
              <a:t>Who pays for the counseling? </a:t>
            </a:r>
            <a:r>
              <a:rPr lang="en-US" dirty="0"/>
              <a:t>Homeowner, typically $125.</a:t>
            </a:r>
            <a:endParaRPr lang="en-US" i="1" dirty="0"/>
          </a:p>
          <a:p>
            <a:endParaRPr lang="en-US" i="1" dirty="0"/>
          </a:p>
          <a:p>
            <a:endParaRPr lang="en-US" dirty="0"/>
          </a:p>
          <a:p>
            <a:endParaRPr lang="en-US" dirty="0"/>
          </a:p>
          <a:p>
            <a:r>
              <a:rPr lang="en-US" b="1" dirty="0"/>
              <a:t>Fred:</a:t>
            </a:r>
          </a:p>
          <a:p>
            <a:pPr lvl="0"/>
            <a:r>
              <a:rPr lang="en-US" b="1" dirty="0"/>
              <a:t>With a standard mortgage to buy or refi, you can usually borrow 80-90% of house’s value. What about a reverse mortgage, Marty?</a:t>
            </a:r>
          </a:p>
          <a:p>
            <a:endParaRPr lang="en-US" dirty="0"/>
          </a:p>
        </p:txBody>
      </p:sp>
      <p:sp>
        <p:nvSpPr>
          <p:cNvPr id="4" name="Slide Number Placeholder 3"/>
          <p:cNvSpPr>
            <a:spLocks noGrp="1"/>
          </p:cNvSpPr>
          <p:nvPr>
            <p:ph type="sldNum" sz="quarter" idx="5"/>
          </p:nvPr>
        </p:nvSpPr>
        <p:spPr/>
        <p:txBody>
          <a:bodyPr/>
          <a:lstStyle/>
          <a:p>
            <a:fld id="{4A2D5F9B-6B53-48A8-B835-9A5D4CE7FA4E}" type="slidenum">
              <a:rPr lang="en-US" smtClean="0"/>
              <a:t>6</a:t>
            </a:fld>
            <a:endParaRPr lang="en-US"/>
          </a:p>
        </p:txBody>
      </p:sp>
    </p:spTree>
    <p:extLst>
      <p:ext uri="{BB962C8B-B14F-4D97-AF65-F5344CB8AC3E}">
        <p14:creationId xmlns:p14="http://schemas.microsoft.com/office/powerpoint/2010/main" val="1580358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r>
              <a:rPr lang="en-US" dirty="0"/>
              <a:t>	</a:t>
            </a:r>
            <a:r>
              <a:rPr lang="en-US" i="1" dirty="0"/>
              <a:t>Why are the amounts loaned lower for younger borrowers?</a:t>
            </a:r>
            <a:endParaRPr lang="en-US" dirty="0"/>
          </a:p>
          <a:p>
            <a:r>
              <a:rPr lang="en-US" dirty="0"/>
              <a:t>	</a:t>
            </a:r>
            <a:r>
              <a:rPr lang="en-US" i="1" dirty="0"/>
              <a:t>Why is the amount that can be borrowed so much lower than with a standard mortgage?</a:t>
            </a:r>
          </a:p>
          <a:p>
            <a:endParaRPr lang="en-US" i="1" dirty="0"/>
          </a:p>
          <a:p>
            <a:r>
              <a:rPr lang="en-US" i="1" dirty="0"/>
              <a:t>	Should you always borrow the max you can?</a:t>
            </a:r>
          </a:p>
          <a:p>
            <a:endParaRPr lang="en-US" i="1" dirty="0"/>
          </a:p>
          <a:p>
            <a:endParaRPr lang="en-US" i="1" dirty="0"/>
          </a:p>
          <a:p>
            <a:endParaRPr lang="en-US" i="1" dirty="0"/>
          </a:p>
          <a:p>
            <a:endParaRPr lang="en-US" i="1" dirty="0"/>
          </a:p>
          <a:p>
            <a:r>
              <a:rPr lang="en-US" b="1" dirty="0"/>
              <a:t>Fred: </a:t>
            </a:r>
          </a:p>
          <a:p>
            <a:r>
              <a:rPr lang="en-US" b="1" dirty="0"/>
              <a:t>Marty, does the borrower have a choice about how the money gets paid out?</a:t>
            </a:r>
          </a:p>
        </p:txBody>
      </p:sp>
      <p:sp>
        <p:nvSpPr>
          <p:cNvPr id="4" name="Slide Number Placeholder 3"/>
          <p:cNvSpPr>
            <a:spLocks noGrp="1"/>
          </p:cNvSpPr>
          <p:nvPr>
            <p:ph type="sldNum" sz="quarter" idx="5"/>
          </p:nvPr>
        </p:nvSpPr>
        <p:spPr/>
        <p:txBody>
          <a:bodyPr/>
          <a:lstStyle/>
          <a:p>
            <a:fld id="{4A2D5F9B-6B53-48A8-B835-9A5D4CE7FA4E}" type="slidenum">
              <a:rPr lang="en-US" smtClean="0"/>
              <a:t>7</a:t>
            </a:fld>
            <a:endParaRPr lang="en-US"/>
          </a:p>
        </p:txBody>
      </p:sp>
    </p:spTree>
    <p:extLst>
      <p:ext uri="{BB962C8B-B14F-4D97-AF65-F5344CB8AC3E}">
        <p14:creationId xmlns:p14="http://schemas.microsoft.com/office/powerpoint/2010/main" val="1120929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Give examples for each</a:t>
            </a:r>
          </a:p>
          <a:p>
            <a:endParaRPr lang="en-US" dirty="0"/>
          </a:p>
          <a:p>
            <a:r>
              <a:rPr lang="en-US" i="1" dirty="0"/>
              <a:t>	What considerations go into choosing a payout method for a reverse mortgage? Which one do most borrowers choose?</a:t>
            </a:r>
          </a:p>
          <a:p>
            <a:endParaRPr lang="en-US" dirty="0"/>
          </a:p>
          <a:p>
            <a:endParaRPr lang="en-US" dirty="0"/>
          </a:p>
          <a:p>
            <a:endParaRPr lang="en-US" dirty="0"/>
          </a:p>
          <a:p>
            <a:endParaRPr lang="en-US" dirty="0"/>
          </a:p>
          <a:p>
            <a:endParaRPr lang="en-US" b="1" dirty="0"/>
          </a:p>
          <a:p>
            <a:r>
              <a:rPr lang="en-US" b="1" dirty="0"/>
              <a:t>Marty:</a:t>
            </a:r>
          </a:p>
          <a:p>
            <a:pPr lvl="0"/>
            <a:r>
              <a:rPr lang="en-US" b="1" dirty="0"/>
              <a:t>Fred, so far, getting a reverse mortgage sounds like a good plan – it’s available to many seniors, you get options in payout, there are no monthly payments and no liability beyond the value of the house – so is a reverse mortgage a good idea for all seniors?</a:t>
            </a:r>
          </a:p>
          <a:p>
            <a:endParaRPr lang="en-US" dirty="0"/>
          </a:p>
        </p:txBody>
      </p:sp>
      <p:sp>
        <p:nvSpPr>
          <p:cNvPr id="4" name="Slide Number Placeholder 3"/>
          <p:cNvSpPr>
            <a:spLocks noGrp="1"/>
          </p:cNvSpPr>
          <p:nvPr>
            <p:ph type="sldNum" sz="quarter" idx="5"/>
          </p:nvPr>
        </p:nvSpPr>
        <p:spPr/>
        <p:txBody>
          <a:bodyPr/>
          <a:lstStyle/>
          <a:p>
            <a:fld id="{4A2D5F9B-6B53-48A8-B835-9A5D4CE7FA4E}" type="slidenum">
              <a:rPr lang="en-US" smtClean="0"/>
              <a:t>8</a:t>
            </a:fld>
            <a:endParaRPr lang="en-US"/>
          </a:p>
        </p:txBody>
      </p:sp>
    </p:spTree>
    <p:extLst>
      <p:ext uri="{BB962C8B-B14F-4D97-AF65-F5344CB8AC3E}">
        <p14:creationId xmlns:p14="http://schemas.microsoft.com/office/powerpoint/2010/main" val="4611936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Ads for reverse mortgage companies make it sound like there are no downsides to taking out a reverse mortgage. They can be misleading.</a:t>
            </a:r>
          </a:p>
          <a:p>
            <a:endParaRPr lang="en-US" dirty="0"/>
          </a:p>
          <a:p>
            <a:r>
              <a:rPr lang="en-US" dirty="0"/>
              <a:t>The late Fred Thompson, attorney, actor and senator, filmed ads for one of the largest reverse mortgage sellers for several years. CFPB fined American </a:t>
            </a:r>
            <a:r>
              <a:rPr lang="en-US" dirty="0" err="1"/>
              <a:t>Adisors</a:t>
            </a:r>
            <a:r>
              <a:rPr lang="en-US" dirty="0"/>
              <a:t> Group and two other reverse mtg sellers nearly $800,000 for misleading ads.</a:t>
            </a:r>
          </a:p>
          <a:p>
            <a:endParaRPr lang="en-US" dirty="0"/>
          </a:p>
          <a:p>
            <a:r>
              <a:rPr lang="en-US" dirty="0"/>
              <a:t>What did they say? Stuff like what’s highlighted here  under Thompson: </a:t>
            </a:r>
          </a:p>
          <a:p>
            <a:r>
              <a:rPr lang="en-US" dirty="0"/>
              <a:t>-  Government insured? True, but not really for benefit of borrowers.</a:t>
            </a:r>
          </a:p>
          <a:p>
            <a:r>
              <a:rPr lang="en-US" dirty="0"/>
              <a:t> - Safe financial tool? Not so safe if you can lose your home.</a:t>
            </a:r>
          </a:p>
          <a:p>
            <a:endParaRPr lang="en-US" dirty="0"/>
          </a:p>
          <a:p>
            <a:endParaRPr lang="en-US" dirty="0"/>
          </a:p>
          <a:p>
            <a:r>
              <a:rPr lang="en-US" b="1" dirty="0"/>
              <a:t>Marty:</a:t>
            </a:r>
          </a:p>
          <a:p>
            <a:r>
              <a:rPr lang="en-US" b="1" dirty="0"/>
              <a:t>OK, so what are the main potential problems that homeowners should think about before taking out a reverse mortgage?</a:t>
            </a:r>
          </a:p>
        </p:txBody>
      </p:sp>
      <p:sp>
        <p:nvSpPr>
          <p:cNvPr id="4" name="Slide Number Placeholder 3"/>
          <p:cNvSpPr>
            <a:spLocks noGrp="1"/>
          </p:cNvSpPr>
          <p:nvPr>
            <p:ph type="sldNum" sz="quarter" idx="5"/>
          </p:nvPr>
        </p:nvSpPr>
        <p:spPr/>
        <p:txBody>
          <a:bodyPr/>
          <a:lstStyle/>
          <a:p>
            <a:fld id="{4A2D5F9B-6B53-48A8-B835-9A5D4CE7FA4E}" type="slidenum">
              <a:rPr lang="en-US" smtClean="0"/>
              <a:t>9</a:t>
            </a:fld>
            <a:endParaRPr lang="en-US"/>
          </a:p>
        </p:txBody>
      </p:sp>
    </p:spTree>
    <p:extLst>
      <p:ext uri="{BB962C8B-B14F-4D97-AF65-F5344CB8AC3E}">
        <p14:creationId xmlns:p14="http://schemas.microsoft.com/office/powerpoint/2010/main" val="18946754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66438C-FE45-4A99-9EA5-9CEA3CC2023F}"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735371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66438C-FE45-4A99-9EA5-9CEA3CC2023F}" type="datetimeFigureOut">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2166949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66438C-FE45-4A99-9EA5-9CEA3CC2023F}" type="datetimeFigureOut">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3503231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66438C-FE45-4A99-9EA5-9CEA3CC2023F}" type="datetimeFigureOut">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824E9CFF-1D52-4114-BE78-162ABB9819BC}"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13994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66438C-FE45-4A99-9EA5-9CEA3CC2023F}" type="datetimeFigureOut">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500355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E66438C-FE45-4A99-9EA5-9CEA3CC2023F}" type="datetimeFigureOut">
              <a:rPr lang="en-US" smtClean="0"/>
              <a:t>6/26/2019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4637940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E66438C-FE45-4A99-9EA5-9CEA3CC2023F}" type="datetimeFigureOut">
              <a:rPr lang="en-US" smtClean="0"/>
              <a:t>6/26/2019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2994506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66438C-FE45-4A99-9EA5-9CEA3CC2023F}"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495247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E66438C-FE45-4A99-9EA5-9CEA3CC2023F}" type="datetimeFigureOut">
              <a:rPr lang="en-US" smtClean="0"/>
              <a:t>6/26/2019</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824E9CFF-1D52-4114-BE78-162ABB9819BC}" type="slidenum">
              <a:rPr lang="en-US" smtClean="0"/>
              <a:t>‹#›</a:t>
            </a:fld>
            <a:endParaRPr lang="en-US"/>
          </a:p>
        </p:txBody>
      </p:sp>
    </p:spTree>
    <p:extLst>
      <p:ext uri="{BB962C8B-B14F-4D97-AF65-F5344CB8AC3E}">
        <p14:creationId xmlns:p14="http://schemas.microsoft.com/office/powerpoint/2010/main" val="3729269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66438C-FE45-4A99-9EA5-9CEA3CC2023F}"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22297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66438C-FE45-4A99-9EA5-9CEA3CC2023F}"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2790356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66438C-FE45-4A99-9EA5-9CEA3CC2023F}" type="datetimeFigureOut">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3177348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66438C-FE45-4A99-9EA5-9CEA3CC2023F}" type="datetimeFigureOut">
              <a:rPr lang="en-US" smtClean="0"/>
              <a:t>6/26/2019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52355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66438C-FE45-4A99-9EA5-9CEA3CC2023F}" type="datetimeFigureOut">
              <a:rPr lang="en-US" smtClean="0"/>
              <a:t>6/26/2019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2758340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E66438C-FE45-4A99-9EA5-9CEA3CC2023F}" type="datetimeFigureOut">
              <a:rPr lang="en-US" smtClean="0"/>
              <a:t>6/26/2019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4216904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66438C-FE45-4A99-9EA5-9CEA3CC2023F}" type="datetimeFigureOut">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1772228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66438C-FE45-4A99-9EA5-9CEA3CC2023F}" type="datetimeFigureOut">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4E9CFF-1D52-4114-BE78-162ABB9819BC}" type="slidenum">
              <a:rPr lang="en-US" smtClean="0"/>
              <a:t>‹#›</a:t>
            </a:fld>
            <a:endParaRPr lang="en-US"/>
          </a:p>
        </p:txBody>
      </p:sp>
    </p:spTree>
    <p:extLst>
      <p:ext uri="{BB962C8B-B14F-4D97-AF65-F5344CB8AC3E}">
        <p14:creationId xmlns:p14="http://schemas.microsoft.com/office/powerpoint/2010/main" val="3770475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E66438C-FE45-4A99-9EA5-9CEA3CC2023F}" type="datetimeFigureOut">
              <a:rPr lang="en-US" smtClean="0"/>
              <a:t>6/26/2019</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824E9CFF-1D52-4114-BE78-162ABB9819BC}" type="slidenum">
              <a:rPr lang="en-US" smtClean="0"/>
              <a:t>‹#›</a:t>
            </a:fld>
            <a:endParaRPr lang="en-US"/>
          </a:p>
        </p:txBody>
      </p:sp>
    </p:spTree>
    <p:extLst>
      <p:ext uri="{BB962C8B-B14F-4D97-AF65-F5344CB8AC3E}">
        <p14:creationId xmlns:p14="http://schemas.microsoft.com/office/powerpoint/2010/main" val="55827202"/>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image" Target="../media/image1.png"/><Relationship Id="rId7" Type="http://schemas.openxmlformats.org/officeDocument/2006/relationships/diagramLayout" Target="../diagrams/layout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Data" Target="../diagrams/data5.xml"/><Relationship Id="rId5" Type="http://schemas.openxmlformats.org/officeDocument/2006/relationships/image" Target="../media/image3.png"/><Relationship Id="rId10" Type="http://schemas.microsoft.com/office/2007/relationships/diagramDrawing" Target="../diagrams/drawing5.xml"/><Relationship Id="rId4" Type="http://schemas.openxmlformats.org/officeDocument/2006/relationships/image" Target="../media/image2.png"/><Relationship Id="rId9" Type="http://schemas.openxmlformats.org/officeDocument/2006/relationships/diagramColors" Target="../diagrams/colors5.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1.png"/><Relationship Id="rId7" Type="http://schemas.openxmlformats.org/officeDocument/2006/relationships/diagramQuickStyle" Target="../diagrams/quickStyle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2.png"/><Relationship Id="rId9" Type="http://schemas.microsoft.com/office/2007/relationships/diagramDrawing" Target="../diagrams/drawing6.xml"/></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image" Target="../media/image1.png"/><Relationship Id="rId7" Type="http://schemas.openxmlformats.org/officeDocument/2006/relationships/diagramQuickStyle" Target="../diagrams/quickStyle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image" Target="../media/image2.png"/><Relationship Id="rId9" Type="http://schemas.microsoft.com/office/2007/relationships/diagramDrawing" Target="../diagrams/drawing7.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image" Target="../media/image1.png"/><Relationship Id="rId7" Type="http://schemas.openxmlformats.org/officeDocument/2006/relationships/diagramQuickStyle" Target="../diagrams/quickStyle8.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image" Target="../media/image2.png"/><Relationship Id="rId9" Type="http://schemas.microsoft.com/office/2007/relationships/diagramDrawing" Target="../diagrams/drawing8.xml"/></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image" Target="../media/image1.png"/><Relationship Id="rId7" Type="http://schemas.openxmlformats.org/officeDocument/2006/relationships/diagramQuickStyle" Target="../diagrams/quickStyle9.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Layout" Target="../diagrams/layout9.xml"/><Relationship Id="rId5" Type="http://schemas.openxmlformats.org/officeDocument/2006/relationships/diagramData" Target="../diagrams/data9.xml"/><Relationship Id="rId4" Type="http://schemas.openxmlformats.org/officeDocument/2006/relationships/image" Target="../media/image2.png"/><Relationship Id="rId9" Type="http://schemas.microsoft.com/office/2007/relationships/diagramDrawing" Target="../diagrams/drawing9.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image" Target="../media/image1.png"/><Relationship Id="rId7" Type="http://schemas.openxmlformats.org/officeDocument/2006/relationships/diagramQuickStyle" Target="../diagrams/quickStyle10.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Layout" Target="../diagrams/layout10.xml"/><Relationship Id="rId5" Type="http://schemas.openxmlformats.org/officeDocument/2006/relationships/diagramData" Target="../diagrams/data10.xml"/><Relationship Id="rId4" Type="http://schemas.openxmlformats.org/officeDocument/2006/relationships/image" Target="../media/image2.png"/><Relationship Id="rId9" Type="http://schemas.microsoft.com/office/2007/relationships/diagramDrawing" Target="../diagrams/drawing10.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11.xml"/><Relationship Id="rId3" Type="http://schemas.openxmlformats.org/officeDocument/2006/relationships/image" Target="../media/image1.png"/><Relationship Id="rId7" Type="http://schemas.openxmlformats.org/officeDocument/2006/relationships/diagramQuickStyle" Target="../diagrams/quickStyle1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Layout" Target="../diagrams/layout11.xml"/><Relationship Id="rId5" Type="http://schemas.openxmlformats.org/officeDocument/2006/relationships/diagramData" Target="../diagrams/data11.xml"/><Relationship Id="rId4" Type="http://schemas.openxmlformats.org/officeDocument/2006/relationships/image" Target="../media/image2.png"/><Relationship Id="rId9" Type="http://schemas.microsoft.com/office/2007/relationships/diagramDrawing" Target="../diagrams/drawing11.xml"/></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12.xml"/><Relationship Id="rId3" Type="http://schemas.openxmlformats.org/officeDocument/2006/relationships/image" Target="../media/image2.png"/><Relationship Id="rId7" Type="http://schemas.openxmlformats.org/officeDocument/2006/relationships/diagramQuickStyle" Target="../diagrams/quickStyle1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Layout" Target="../diagrams/layout12.xml"/><Relationship Id="rId5" Type="http://schemas.openxmlformats.org/officeDocument/2006/relationships/diagramData" Target="../diagrams/data12.xml"/><Relationship Id="rId4" Type="http://schemas.openxmlformats.org/officeDocument/2006/relationships/image" Target="../media/image3.png"/><Relationship Id="rId9" Type="http://schemas.microsoft.com/office/2007/relationships/diagramDrawing" Target="../diagrams/drawing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13.xml"/><Relationship Id="rId3" Type="http://schemas.openxmlformats.org/officeDocument/2006/relationships/image" Target="../media/image1.png"/><Relationship Id="rId7" Type="http://schemas.openxmlformats.org/officeDocument/2006/relationships/diagramQuickStyle" Target="../diagrams/quickStyle1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Layout" Target="../diagrams/layout13.xml"/><Relationship Id="rId5" Type="http://schemas.openxmlformats.org/officeDocument/2006/relationships/diagramData" Target="../diagrams/data13.xml"/><Relationship Id="rId4" Type="http://schemas.openxmlformats.org/officeDocument/2006/relationships/image" Target="../media/image2.png"/><Relationship Id="rId9" Type="http://schemas.microsoft.com/office/2007/relationships/diagramDrawing" Target="../diagrams/drawing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Colors" Target="../diagrams/colors14.xml"/><Relationship Id="rId3" Type="http://schemas.openxmlformats.org/officeDocument/2006/relationships/image" Target="../media/image1.png"/><Relationship Id="rId7" Type="http://schemas.openxmlformats.org/officeDocument/2006/relationships/diagramQuickStyle" Target="../diagrams/quickStyle14.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Layout" Target="../diagrams/layout14.xml"/><Relationship Id="rId5" Type="http://schemas.openxmlformats.org/officeDocument/2006/relationships/diagramData" Target="../diagrams/data14.xml"/><Relationship Id="rId4" Type="http://schemas.openxmlformats.org/officeDocument/2006/relationships/image" Target="../media/image2.png"/><Relationship Id="rId9" Type="http://schemas.microsoft.com/office/2007/relationships/diagramDrawing" Target="../diagrams/drawing14.xml"/></Relationships>
</file>

<file path=ppt/slides/_rels/slide21.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1.png"/><Relationship Id="rId7" Type="http://schemas.openxmlformats.org/officeDocument/2006/relationships/diagramQuickStyle" Target="../diagrams/quickStyle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2.png"/><Relationship Id="rId9" Type="http://schemas.microsoft.com/office/2007/relationships/diagramDrawing" Target="../diagrams/drawing2.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1.png"/><Relationship Id="rId7" Type="http://schemas.openxmlformats.org/officeDocument/2006/relationships/diagramQuickStyle" Target="../diagrams/quickStyle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2.png"/><Relationship Id="rId9" Type="http://schemas.microsoft.com/office/2007/relationships/diagramDrawing" Target="../diagrams/drawing3.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1.png"/><Relationship Id="rId7" Type="http://schemas.openxmlformats.org/officeDocument/2006/relationships/diagramQuickStyle" Target="../diagrams/quickStyle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2.png"/><Relationship Id="rId9" Type="http://schemas.microsoft.com/office/2007/relationships/diagramDrawing" Target="../diagrams/drawing4.xml"/></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creativecommons.org/licenses/by-nc/3.0/" TargetMode="External"/><Relationship Id="rId5" Type="http://schemas.openxmlformats.org/officeDocument/2006/relationships/hyperlink" Target="http://4closurefraud.org/2013/06/24/promontory-financial-group-paid-more-than-900-million-for-independent-foreclosure-review/" TargetMode="External"/><Relationship Id="rId4" Type="http://schemas.openxmlformats.org/officeDocument/2006/relationships/image" Target="../media/image22.sv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A516A-EFCE-41F8-BE0B-6BEECC232588}"/>
              </a:ext>
            </a:extLst>
          </p:cNvPr>
          <p:cNvSpPr>
            <a:spLocks noGrp="1"/>
          </p:cNvSpPr>
          <p:nvPr>
            <p:ph type="ctrTitle"/>
          </p:nvPr>
        </p:nvSpPr>
        <p:spPr/>
        <p:txBody>
          <a:bodyPr/>
          <a:lstStyle/>
          <a:p>
            <a:r>
              <a:rPr lang="en-US" sz="6000" dirty="0"/>
              <a:t>Reverse Mortgages</a:t>
            </a:r>
          </a:p>
        </p:txBody>
      </p:sp>
      <p:sp>
        <p:nvSpPr>
          <p:cNvPr id="3" name="Subtitle 2">
            <a:extLst>
              <a:ext uri="{FF2B5EF4-FFF2-40B4-BE49-F238E27FC236}">
                <a16:creationId xmlns:a16="http://schemas.microsoft.com/office/drawing/2014/main" id="{0F4D10DA-1F95-4539-83F6-146EF4EA8AA3}"/>
              </a:ext>
            </a:extLst>
          </p:cNvPr>
          <p:cNvSpPr>
            <a:spLocks noGrp="1"/>
          </p:cNvSpPr>
          <p:nvPr>
            <p:ph type="subTitle" idx="1"/>
          </p:nvPr>
        </p:nvSpPr>
        <p:spPr/>
        <p:txBody>
          <a:bodyPr>
            <a:normAutofit/>
          </a:bodyPr>
          <a:lstStyle/>
          <a:p>
            <a:r>
              <a:rPr lang="en-US" sz="2800" i="1" dirty="0"/>
              <a:t>How they Work, the Risks and the Benefits</a:t>
            </a:r>
          </a:p>
        </p:txBody>
      </p:sp>
      <p:sp>
        <p:nvSpPr>
          <p:cNvPr id="4" name="TextBox 3">
            <a:extLst>
              <a:ext uri="{FF2B5EF4-FFF2-40B4-BE49-F238E27FC236}">
                <a16:creationId xmlns:a16="http://schemas.microsoft.com/office/drawing/2014/main" id="{E177A055-1953-4537-8C4E-C97C911EB7B4}"/>
              </a:ext>
            </a:extLst>
          </p:cNvPr>
          <p:cNvSpPr txBox="1"/>
          <p:nvPr/>
        </p:nvSpPr>
        <p:spPr>
          <a:xfrm>
            <a:off x="8696325" y="5962650"/>
            <a:ext cx="2886075" cy="646331"/>
          </a:xfrm>
          <a:prstGeom prst="rect">
            <a:avLst/>
          </a:prstGeom>
          <a:noFill/>
        </p:spPr>
        <p:txBody>
          <a:bodyPr wrap="square" rtlCol="0">
            <a:spAutoFit/>
          </a:bodyPr>
          <a:lstStyle/>
          <a:p>
            <a:r>
              <a:rPr lang="en-US" dirty="0"/>
              <a:t>UAW-FCA-Ford-General Motors Legal Services Plan</a:t>
            </a:r>
          </a:p>
        </p:txBody>
      </p:sp>
    </p:spTree>
    <p:extLst>
      <p:ext uri="{BB962C8B-B14F-4D97-AF65-F5344CB8AC3E}">
        <p14:creationId xmlns:p14="http://schemas.microsoft.com/office/powerpoint/2010/main" val="1814447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34" name="Rectangle 22">
            <a:extLst>
              <a:ext uri="{FF2B5EF4-FFF2-40B4-BE49-F238E27FC236}">
                <a16:creationId xmlns:a16="http://schemas.microsoft.com/office/drawing/2014/main" id="{5CCD89DF-A084-43AD-9824-83BBBFC81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24">
            <a:extLst>
              <a:ext uri="{FF2B5EF4-FFF2-40B4-BE49-F238E27FC236}">
                <a16:creationId xmlns:a16="http://schemas.microsoft.com/office/drawing/2014/main" id="{842DB508-57AC-4491-A95B-0A00DE2608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7" name="Rectangle 26">
            <a:extLst>
              <a:ext uri="{FF2B5EF4-FFF2-40B4-BE49-F238E27FC236}">
                <a16:creationId xmlns:a16="http://schemas.microsoft.com/office/drawing/2014/main" id="{11767E27-DCFE-4AA0-B1A2-E019108D7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609600"/>
            <a:ext cx="10437812" cy="1368198"/>
          </a:xfrm>
          <a:prstGeom prst="rect">
            <a:avLst/>
          </a:prstGeom>
          <a:solidFill>
            <a:schemeClr val="bg1">
              <a:lumMod val="95000"/>
              <a:lumOff val="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2994482-170E-448F-B361-A462BB6C6E57}"/>
              </a:ext>
            </a:extLst>
          </p:cNvPr>
          <p:cNvSpPr>
            <a:spLocks noGrp="1"/>
          </p:cNvSpPr>
          <p:nvPr>
            <p:ph type="title"/>
          </p:nvPr>
        </p:nvSpPr>
        <p:spPr>
          <a:xfrm>
            <a:off x="680321" y="753228"/>
            <a:ext cx="9613861" cy="1080938"/>
          </a:xfrm>
        </p:spPr>
        <p:txBody>
          <a:bodyPr>
            <a:normAutofit/>
          </a:bodyPr>
          <a:lstStyle/>
          <a:p>
            <a:r>
              <a:rPr lang="en-US"/>
              <a:t>Top two problems with reverse mortgages</a:t>
            </a:r>
          </a:p>
        </p:txBody>
      </p:sp>
      <p:sp>
        <p:nvSpPr>
          <p:cNvPr id="38" name="Rectangle 28">
            <a:extLst>
              <a:ext uri="{FF2B5EF4-FFF2-40B4-BE49-F238E27FC236}">
                <a16:creationId xmlns:a16="http://schemas.microsoft.com/office/drawing/2014/main" id="{1C61BEF9-DC90-4AC9-8E25-ED5509D7A1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9" name="Rectangle 30">
            <a:extLst>
              <a:ext uri="{FF2B5EF4-FFF2-40B4-BE49-F238E27FC236}">
                <a16:creationId xmlns:a16="http://schemas.microsoft.com/office/drawing/2014/main" id="{D64306F4-D304-4F4E-9B08-A8036AF821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2116667"/>
            <a:ext cx="10439400" cy="3793206"/>
          </a:xfrm>
          <a:prstGeom prst="rect">
            <a:avLst/>
          </a:prstGeom>
          <a:solidFill>
            <a:schemeClr val="bg1">
              <a:lumMod val="95000"/>
              <a:lumOff val="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3" name="Picture 32">
            <a:extLst>
              <a:ext uri="{FF2B5EF4-FFF2-40B4-BE49-F238E27FC236}">
                <a16:creationId xmlns:a16="http://schemas.microsoft.com/office/drawing/2014/main" id="{8FACC571-ABDB-4C1F-8A8B-53E362E113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35" name="Picture 34">
            <a:extLst>
              <a:ext uri="{FF2B5EF4-FFF2-40B4-BE49-F238E27FC236}">
                <a16:creationId xmlns:a16="http://schemas.microsoft.com/office/drawing/2014/main" id="{F486E5BD-1557-41D9-A119-D5F62647ABB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graphicFrame>
        <p:nvGraphicFramePr>
          <p:cNvPr id="5" name="Content Placeholder 2">
            <a:extLst>
              <a:ext uri="{FF2B5EF4-FFF2-40B4-BE49-F238E27FC236}">
                <a16:creationId xmlns:a16="http://schemas.microsoft.com/office/drawing/2014/main" id="{499E06A9-F930-4CF6-B610-C0D3A3E7D5B9}"/>
              </a:ext>
            </a:extLst>
          </p:cNvPr>
          <p:cNvGraphicFramePr>
            <a:graphicFrameLocks noGrp="1"/>
          </p:cNvGraphicFramePr>
          <p:nvPr>
            <p:ph idx="1"/>
            <p:extLst>
              <p:ext uri="{D42A27DB-BD31-4B8C-83A1-F6EECF244321}">
                <p14:modId xmlns:p14="http://schemas.microsoft.com/office/powerpoint/2010/main" val="3605464480"/>
              </p:ext>
            </p:extLst>
          </p:nvPr>
        </p:nvGraphicFramePr>
        <p:xfrm>
          <a:off x="681038" y="2427478"/>
          <a:ext cx="9433453" cy="316066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382562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DBCB3D0-62EC-4D8A-A9E7-991AF662D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62C758D7-9BCC-44AD-98FB-A68CA52677F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A890917F-0A64-4C0A-91F8-E4F6BE6AB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938C8E05-3629-4B19-A965-0C926F9DE4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35" name="Rectangle 17">
            <a:extLst>
              <a:ext uri="{FF2B5EF4-FFF2-40B4-BE49-F238E27FC236}">
                <a16:creationId xmlns:a16="http://schemas.microsoft.com/office/drawing/2014/main" id="{9044F20B-3F79-4BBD-A9B8-33672B6A4A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BE4E46A-E463-4B48-94C9-99DD15771727}"/>
              </a:ext>
            </a:extLst>
          </p:cNvPr>
          <p:cNvSpPr>
            <a:spLocks noGrp="1"/>
          </p:cNvSpPr>
          <p:nvPr>
            <p:ph type="title"/>
          </p:nvPr>
        </p:nvSpPr>
        <p:spPr>
          <a:xfrm>
            <a:off x="680321" y="2063262"/>
            <a:ext cx="3739279" cy="2661052"/>
          </a:xfrm>
        </p:spPr>
        <p:txBody>
          <a:bodyPr>
            <a:normAutofit/>
          </a:bodyPr>
          <a:lstStyle/>
          <a:p>
            <a:pPr algn="r"/>
            <a:r>
              <a:rPr lang="en-US" sz="4400"/>
              <a:t>Initial costs of reverse mortgage</a:t>
            </a:r>
          </a:p>
        </p:txBody>
      </p:sp>
      <p:graphicFrame>
        <p:nvGraphicFramePr>
          <p:cNvPr id="36" name="Content Placeholder 2">
            <a:extLst>
              <a:ext uri="{FF2B5EF4-FFF2-40B4-BE49-F238E27FC236}">
                <a16:creationId xmlns:a16="http://schemas.microsoft.com/office/drawing/2014/main" id="{ABA435B9-28A9-4667-AFEC-2F9ADF93A123}"/>
              </a:ext>
            </a:extLst>
          </p:cNvPr>
          <p:cNvGraphicFramePr>
            <a:graphicFrameLocks noGrp="1"/>
          </p:cNvGraphicFramePr>
          <p:nvPr>
            <p:ph idx="1"/>
            <p:extLst>
              <p:ext uri="{D42A27DB-BD31-4B8C-83A1-F6EECF244321}">
                <p14:modId xmlns:p14="http://schemas.microsoft.com/office/powerpoint/2010/main" val="2899649966"/>
              </p:ext>
            </p:extLst>
          </p:nvPr>
        </p:nvGraphicFramePr>
        <p:xfrm>
          <a:off x="5437509" y="777860"/>
          <a:ext cx="5955658" cy="538535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166628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8" name="Rectangle 17">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A0A4390-34EA-46E9-9C96-3B0CE60996A2}"/>
              </a:ext>
            </a:extLst>
          </p:cNvPr>
          <p:cNvSpPr>
            <a:spLocks noGrp="1"/>
          </p:cNvSpPr>
          <p:nvPr>
            <p:ph type="title"/>
          </p:nvPr>
        </p:nvSpPr>
        <p:spPr>
          <a:xfrm>
            <a:off x="680321" y="2063262"/>
            <a:ext cx="3739279" cy="2661052"/>
          </a:xfrm>
        </p:spPr>
        <p:txBody>
          <a:bodyPr>
            <a:normAutofit/>
          </a:bodyPr>
          <a:lstStyle/>
          <a:p>
            <a:pPr algn="r"/>
            <a:r>
              <a:rPr lang="en-US" sz="4400"/>
              <a:t>Example of costs for a reverse mortgage</a:t>
            </a:r>
          </a:p>
        </p:txBody>
      </p:sp>
      <p:graphicFrame>
        <p:nvGraphicFramePr>
          <p:cNvPr id="5" name="Content Placeholder 2">
            <a:extLst>
              <a:ext uri="{FF2B5EF4-FFF2-40B4-BE49-F238E27FC236}">
                <a16:creationId xmlns:a16="http://schemas.microsoft.com/office/drawing/2014/main" id="{6EC8D848-476F-4A3A-8180-1E215AA7ED7B}"/>
              </a:ext>
            </a:extLst>
          </p:cNvPr>
          <p:cNvGraphicFramePr>
            <a:graphicFrameLocks noGrp="1"/>
          </p:cNvGraphicFramePr>
          <p:nvPr>
            <p:ph idx="1"/>
            <p:extLst>
              <p:ext uri="{D42A27DB-BD31-4B8C-83A1-F6EECF244321}">
                <p14:modId xmlns:p14="http://schemas.microsoft.com/office/powerpoint/2010/main" val="3006830081"/>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393255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0" name="Rectangle 9">
            <a:extLst>
              <a:ext uri="{FF2B5EF4-FFF2-40B4-BE49-F238E27FC236}">
                <a16:creationId xmlns:a16="http://schemas.microsoft.com/office/drawing/2014/main" id="{CDBCB3D0-62EC-4D8A-A9E7-991AF662D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11">
            <a:extLst>
              <a:ext uri="{FF2B5EF4-FFF2-40B4-BE49-F238E27FC236}">
                <a16:creationId xmlns:a16="http://schemas.microsoft.com/office/drawing/2014/main" id="{62C758D7-9BCC-44AD-98FB-A68CA52677F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2" name="Rectangle 13">
            <a:extLst>
              <a:ext uri="{FF2B5EF4-FFF2-40B4-BE49-F238E27FC236}">
                <a16:creationId xmlns:a16="http://schemas.microsoft.com/office/drawing/2014/main" id="{A890917F-0A64-4C0A-91F8-E4F6BE6AB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15">
            <a:extLst>
              <a:ext uri="{FF2B5EF4-FFF2-40B4-BE49-F238E27FC236}">
                <a16:creationId xmlns:a16="http://schemas.microsoft.com/office/drawing/2014/main" id="{938C8E05-3629-4B19-A965-0C926F9DE4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24" name="Rectangle 17">
            <a:extLst>
              <a:ext uri="{FF2B5EF4-FFF2-40B4-BE49-F238E27FC236}">
                <a16:creationId xmlns:a16="http://schemas.microsoft.com/office/drawing/2014/main" id="{9044F20B-3F79-4BBD-A9B8-33672B6A4A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763A6F6-2BD3-4934-822C-EC3F7AA4C55C}"/>
              </a:ext>
            </a:extLst>
          </p:cNvPr>
          <p:cNvSpPr>
            <a:spLocks noGrp="1"/>
          </p:cNvSpPr>
          <p:nvPr>
            <p:ph type="title"/>
          </p:nvPr>
        </p:nvSpPr>
        <p:spPr>
          <a:xfrm>
            <a:off x="680321" y="2063262"/>
            <a:ext cx="3739279" cy="2661052"/>
          </a:xfrm>
        </p:spPr>
        <p:txBody>
          <a:bodyPr>
            <a:normAutofit/>
          </a:bodyPr>
          <a:lstStyle/>
          <a:p>
            <a:pPr algn="r"/>
            <a:r>
              <a:rPr lang="en-US" sz="4400" dirty="0"/>
              <a:t>Reverse mortgage debt rises</a:t>
            </a:r>
          </a:p>
        </p:txBody>
      </p:sp>
      <p:graphicFrame>
        <p:nvGraphicFramePr>
          <p:cNvPr id="25" name="Content Placeholder 2">
            <a:extLst>
              <a:ext uri="{FF2B5EF4-FFF2-40B4-BE49-F238E27FC236}">
                <a16:creationId xmlns:a16="http://schemas.microsoft.com/office/drawing/2014/main" id="{9B633735-BC4A-4043-A276-BABC03B2740C}"/>
              </a:ext>
            </a:extLst>
          </p:cNvPr>
          <p:cNvGraphicFramePr>
            <a:graphicFrameLocks noGrp="1"/>
          </p:cNvGraphicFramePr>
          <p:nvPr>
            <p:ph idx="1"/>
            <p:extLst>
              <p:ext uri="{D42A27DB-BD31-4B8C-83A1-F6EECF244321}">
                <p14:modId xmlns:p14="http://schemas.microsoft.com/office/powerpoint/2010/main" val="2762240588"/>
              </p:ext>
            </p:extLst>
          </p:nvPr>
        </p:nvGraphicFramePr>
        <p:xfrm>
          <a:off x="5437509" y="777860"/>
          <a:ext cx="5955658" cy="538535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170949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8" name="Rectangle 17">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2106AB6-12A3-4D38-B700-8B57A0959BB3}"/>
              </a:ext>
            </a:extLst>
          </p:cNvPr>
          <p:cNvSpPr>
            <a:spLocks noGrp="1"/>
          </p:cNvSpPr>
          <p:nvPr>
            <p:ph type="title"/>
          </p:nvPr>
        </p:nvSpPr>
        <p:spPr>
          <a:xfrm>
            <a:off x="680321" y="2063262"/>
            <a:ext cx="3739279" cy="2661052"/>
          </a:xfrm>
        </p:spPr>
        <p:txBody>
          <a:bodyPr>
            <a:normAutofit/>
          </a:bodyPr>
          <a:lstStyle/>
          <a:p>
            <a:pPr algn="r"/>
            <a:r>
              <a:rPr lang="en-US" sz="4400"/>
              <a:t>Risk 1: Taxes, insurance, repairs</a:t>
            </a:r>
          </a:p>
        </p:txBody>
      </p:sp>
      <p:graphicFrame>
        <p:nvGraphicFramePr>
          <p:cNvPr id="5" name="Content Placeholder 2">
            <a:extLst>
              <a:ext uri="{FF2B5EF4-FFF2-40B4-BE49-F238E27FC236}">
                <a16:creationId xmlns:a16="http://schemas.microsoft.com/office/drawing/2014/main" id="{839BCD51-8BE8-4AFA-9757-76DCE197A604}"/>
              </a:ext>
            </a:extLst>
          </p:cNvPr>
          <p:cNvGraphicFramePr>
            <a:graphicFrameLocks noGrp="1"/>
          </p:cNvGraphicFramePr>
          <p:nvPr>
            <p:ph idx="1"/>
            <p:extLst>
              <p:ext uri="{D42A27DB-BD31-4B8C-83A1-F6EECF244321}">
                <p14:modId xmlns:p14="http://schemas.microsoft.com/office/powerpoint/2010/main" val="576278302"/>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450878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8" name="Rectangle 17">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6C9F24D-3283-4141-AF34-47B7AE698211}"/>
              </a:ext>
            </a:extLst>
          </p:cNvPr>
          <p:cNvSpPr>
            <a:spLocks noGrp="1"/>
          </p:cNvSpPr>
          <p:nvPr>
            <p:ph type="title"/>
          </p:nvPr>
        </p:nvSpPr>
        <p:spPr>
          <a:xfrm>
            <a:off x="680321" y="2063262"/>
            <a:ext cx="3739279" cy="2661052"/>
          </a:xfrm>
        </p:spPr>
        <p:txBody>
          <a:bodyPr>
            <a:normAutofit/>
          </a:bodyPr>
          <a:lstStyle/>
          <a:p>
            <a:pPr algn="r"/>
            <a:r>
              <a:rPr lang="en-US" sz="4400"/>
              <a:t>Risk 2: Borrower out of house</a:t>
            </a:r>
          </a:p>
        </p:txBody>
      </p:sp>
      <p:graphicFrame>
        <p:nvGraphicFramePr>
          <p:cNvPr id="5" name="Content Placeholder 2">
            <a:extLst>
              <a:ext uri="{FF2B5EF4-FFF2-40B4-BE49-F238E27FC236}">
                <a16:creationId xmlns:a16="http://schemas.microsoft.com/office/drawing/2014/main" id="{BAD88B8C-9290-4ED5-B8B0-9480A55ACC7C}"/>
              </a:ext>
            </a:extLst>
          </p:cNvPr>
          <p:cNvGraphicFramePr>
            <a:graphicFrameLocks noGrp="1"/>
          </p:cNvGraphicFramePr>
          <p:nvPr>
            <p:ph idx="1"/>
            <p:extLst>
              <p:ext uri="{D42A27DB-BD31-4B8C-83A1-F6EECF244321}">
                <p14:modId xmlns:p14="http://schemas.microsoft.com/office/powerpoint/2010/main" val="3860520823"/>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283804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8" name="Rectangle 17">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67C47CB-C8C7-41C8-8D54-ED8193D30743}"/>
              </a:ext>
            </a:extLst>
          </p:cNvPr>
          <p:cNvSpPr>
            <a:spLocks noGrp="1"/>
          </p:cNvSpPr>
          <p:nvPr>
            <p:ph type="title"/>
          </p:nvPr>
        </p:nvSpPr>
        <p:spPr>
          <a:xfrm>
            <a:off x="680321" y="2063262"/>
            <a:ext cx="3739279" cy="2661052"/>
          </a:xfrm>
        </p:spPr>
        <p:txBody>
          <a:bodyPr>
            <a:normAutofit/>
          </a:bodyPr>
          <a:lstStyle/>
          <a:p>
            <a:pPr algn="r"/>
            <a:r>
              <a:rPr lang="en-US" sz="4400" dirty="0"/>
              <a:t>Risk 3: Heirs and relations may lose home</a:t>
            </a:r>
          </a:p>
        </p:txBody>
      </p:sp>
      <p:graphicFrame>
        <p:nvGraphicFramePr>
          <p:cNvPr id="5" name="Content Placeholder 2">
            <a:extLst>
              <a:ext uri="{FF2B5EF4-FFF2-40B4-BE49-F238E27FC236}">
                <a16:creationId xmlns:a16="http://schemas.microsoft.com/office/drawing/2014/main" id="{60124DDF-619F-4FA2-82B5-4B82387B0BC4}"/>
              </a:ext>
            </a:extLst>
          </p:cNvPr>
          <p:cNvGraphicFramePr>
            <a:graphicFrameLocks noGrp="1"/>
          </p:cNvGraphicFramePr>
          <p:nvPr>
            <p:ph idx="1"/>
            <p:extLst>
              <p:ext uri="{D42A27DB-BD31-4B8C-83A1-F6EECF244321}">
                <p14:modId xmlns:p14="http://schemas.microsoft.com/office/powerpoint/2010/main" val="777108728"/>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625197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63" name="Rectangle 62">
            <a:extLst>
              <a:ext uri="{FF2B5EF4-FFF2-40B4-BE49-F238E27FC236}">
                <a16:creationId xmlns:a16="http://schemas.microsoft.com/office/drawing/2014/main" id="{17341052-73F2-435C-A1F0-70961D11B4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7" name="Picture 64">
            <a:extLst>
              <a:ext uri="{FF2B5EF4-FFF2-40B4-BE49-F238E27FC236}">
                <a16:creationId xmlns:a16="http://schemas.microsoft.com/office/drawing/2014/main" id="{A4D2D0F6-68B7-4A2F-B80D-B3AAC1F4DC2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sp>
        <p:nvSpPr>
          <p:cNvPr id="67" name="Rectangle 66">
            <a:extLst>
              <a:ext uri="{FF2B5EF4-FFF2-40B4-BE49-F238E27FC236}">
                <a16:creationId xmlns:a16="http://schemas.microsoft.com/office/drawing/2014/main" id="{A0BCEF11-98AA-4EF8-91CF-8146F64793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609600"/>
            <a:ext cx="10437812" cy="1368198"/>
          </a:xfrm>
          <a:prstGeom prst="rect">
            <a:avLst/>
          </a:prstGeom>
          <a:solidFill>
            <a:schemeClr val="bg1">
              <a:lumMod val="95000"/>
              <a:lumOff val="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4DAAE32-53FA-4018-A042-95FD08CB19E3}"/>
              </a:ext>
            </a:extLst>
          </p:cNvPr>
          <p:cNvSpPr>
            <a:spLocks noGrp="1"/>
          </p:cNvSpPr>
          <p:nvPr>
            <p:ph type="title"/>
          </p:nvPr>
        </p:nvSpPr>
        <p:spPr>
          <a:xfrm>
            <a:off x="680321" y="753228"/>
            <a:ext cx="9613861" cy="1080938"/>
          </a:xfrm>
        </p:spPr>
        <p:txBody>
          <a:bodyPr>
            <a:normAutofit/>
          </a:bodyPr>
          <a:lstStyle/>
          <a:p>
            <a:r>
              <a:rPr lang="en-US"/>
              <a:t>Risk 4: Schemes financed by reverse mortgages</a:t>
            </a:r>
          </a:p>
        </p:txBody>
      </p:sp>
      <p:pic>
        <p:nvPicPr>
          <p:cNvPr id="69" name="Picture 68">
            <a:extLst>
              <a:ext uri="{FF2B5EF4-FFF2-40B4-BE49-F238E27FC236}">
                <a16:creationId xmlns:a16="http://schemas.microsoft.com/office/drawing/2014/main" id="{DB816C00-E2A2-4A28-A8CB-2E9E10E9FDF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78" name="Rectangle 70">
            <a:extLst>
              <a:ext uri="{FF2B5EF4-FFF2-40B4-BE49-F238E27FC236}">
                <a16:creationId xmlns:a16="http://schemas.microsoft.com/office/drawing/2014/main" id="{B2892C6A-FAAA-49A9-B836-6ECC4D48D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37" name="Content Placeholder 2">
            <a:extLst>
              <a:ext uri="{FF2B5EF4-FFF2-40B4-BE49-F238E27FC236}">
                <a16:creationId xmlns:a16="http://schemas.microsoft.com/office/drawing/2014/main" id="{1027F4DF-0A53-4634-8D4F-052853C84319}"/>
              </a:ext>
            </a:extLst>
          </p:cNvPr>
          <p:cNvGraphicFramePr>
            <a:graphicFrameLocks noGrp="1"/>
          </p:cNvGraphicFramePr>
          <p:nvPr>
            <p:ph idx="1"/>
            <p:extLst>
              <p:ext uri="{D42A27DB-BD31-4B8C-83A1-F6EECF244321}">
                <p14:modId xmlns:p14="http://schemas.microsoft.com/office/powerpoint/2010/main" val="4277794265"/>
              </p:ext>
            </p:extLst>
          </p:nvPr>
        </p:nvGraphicFramePr>
        <p:xfrm>
          <a:off x="680321" y="2336873"/>
          <a:ext cx="9613861" cy="339506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792486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3400D-7144-44B3-8AFC-1BBEF540CFD5}"/>
              </a:ext>
            </a:extLst>
          </p:cNvPr>
          <p:cNvSpPr>
            <a:spLocks noGrp="1"/>
          </p:cNvSpPr>
          <p:nvPr>
            <p:ph type="title"/>
          </p:nvPr>
        </p:nvSpPr>
        <p:spPr>
          <a:xfrm>
            <a:off x="680321" y="753228"/>
            <a:ext cx="9613861" cy="1080938"/>
          </a:xfrm>
        </p:spPr>
        <p:txBody>
          <a:bodyPr/>
          <a:lstStyle/>
          <a:p>
            <a:r>
              <a:rPr lang="en-US"/>
              <a:t>Some takeaways on reverse mortgages</a:t>
            </a:r>
            <a:endParaRPr lang="en-US" dirty="0"/>
          </a:p>
        </p:txBody>
      </p:sp>
      <p:sp>
        <p:nvSpPr>
          <p:cNvPr id="3" name="Content Placeholder 2">
            <a:extLst>
              <a:ext uri="{FF2B5EF4-FFF2-40B4-BE49-F238E27FC236}">
                <a16:creationId xmlns:a16="http://schemas.microsoft.com/office/drawing/2014/main" id="{4D34E1FE-753E-4368-A9EF-57CC12541FB8}"/>
              </a:ext>
            </a:extLst>
          </p:cNvPr>
          <p:cNvSpPr>
            <a:spLocks noGrp="1"/>
          </p:cNvSpPr>
          <p:nvPr>
            <p:ph idx="1"/>
          </p:nvPr>
        </p:nvSpPr>
        <p:spPr/>
        <p:txBody>
          <a:bodyPr>
            <a:normAutofit fontScale="92500" lnSpcReduction="10000"/>
          </a:bodyPr>
          <a:lstStyle/>
          <a:p>
            <a:pPr marL="457200" indent="-457200">
              <a:buFont typeface="+mj-lt"/>
              <a:buAutoNum type="arabicPeriod"/>
            </a:pPr>
            <a:r>
              <a:rPr lang="en-US" dirty="0"/>
              <a:t>Reverse mortgages have benefits – money to borrower, no payments until house is sold, the use of house equity for needs.</a:t>
            </a:r>
          </a:p>
          <a:p>
            <a:pPr marL="457200" indent="-457200">
              <a:buFont typeface="+mj-lt"/>
              <a:buAutoNum type="arabicPeriod"/>
            </a:pPr>
            <a:r>
              <a:rPr lang="en-US" dirty="0"/>
              <a:t>Upfront costs can make reverse mortgage loan an expensive option.</a:t>
            </a:r>
          </a:p>
          <a:p>
            <a:pPr marL="457200" indent="-457200">
              <a:buFont typeface="+mj-lt"/>
              <a:buAutoNum type="arabicPeriod"/>
            </a:pPr>
            <a:r>
              <a:rPr lang="en-US" dirty="0"/>
              <a:t>Reverse mortgages carry risk to house, and should be used carefully.</a:t>
            </a:r>
          </a:p>
          <a:p>
            <a:pPr marL="457200" indent="-457200">
              <a:buFont typeface="+mj-lt"/>
              <a:buAutoNum type="arabicPeriod"/>
            </a:pPr>
            <a:r>
              <a:rPr lang="en-US" dirty="0"/>
              <a:t>Borrower should have a plan to cover property taxes, homeowner’s insurance and repairs for length of mortgage.</a:t>
            </a:r>
          </a:p>
          <a:p>
            <a:pPr marL="457200" indent="-457200">
              <a:buFont typeface="+mj-lt"/>
              <a:buAutoNum type="arabicPeriod"/>
            </a:pPr>
            <a:r>
              <a:rPr lang="en-US" dirty="0"/>
              <a:t>Homeowners should explore other options fully before committing to reverse mortgage.</a:t>
            </a:r>
          </a:p>
          <a:p>
            <a:pPr marL="457200" indent="-457200">
              <a:buFont typeface="+mj-lt"/>
              <a:buAutoNum type="arabicPeriod"/>
            </a:pPr>
            <a:r>
              <a:rPr lang="en-US" dirty="0"/>
              <a:t>Take advantage of nonprofit counseling, and have a Plan attorney review documents and answer questions before signing.</a:t>
            </a:r>
          </a:p>
          <a:p>
            <a:pPr marL="0" indent="0">
              <a:buNone/>
            </a:pPr>
            <a:endParaRPr lang="en-US" dirty="0"/>
          </a:p>
        </p:txBody>
      </p:sp>
    </p:spTree>
    <p:extLst>
      <p:ext uri="{BB962C8B-B14F-4D97-AF65-F5344CB8AC3E}">
        <p14:creationId xmlns:p14="http://schemas.microsoft.com/office/powerpoint/2010/main" val="3096947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0" name="Rectangle 9">
            <a:extLst>
              <a:ext uri="{FF2B5EF4-FFF2-40B4-BE49-F238E27FC236}">
                <a16:creationId xmlns:a16="http://schemas.microsoft.com/office/drawing/2014/main" id="{CDBCB3D0-62EC-4D8A-A9E7-991AF662D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11">
            <a:extLst>
              <a:ext uri="{FF2B5EF4-FFF2-40B4-BE49-F238E27FC236}">
                <a16:creationId xmlns:a16="http://schemas.microsoft.com/office/drawing/2014/main" id="{62C758D7-9BCC-44AD-98FB-A68CA52677F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2" name="Rectangle 13">
            <a:extLst>
              <a:ext uri="{FF2B5EF4-FFF2-40B4-BE49-F238E27FC236}">
                <a16:creationId xmlns:a16="http://schemas.microsoft.com/office/drawing/2014/main" id="{A890917F-0A64-4C0A-91F8-E4F6BE6AB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15">
            <a:extLst>
              <a:ext uri="{FF2B5EF4-FFF2-40B4-BE49-F238E27FC236}">
                <a16:creationId xmlns:a16="http://schemas.microsoft.com/office/drawing/2014/main" id="{938C8E05-3629-4B19-A965-0C926F9DE4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24" name="Rectangle 17">
            <a:extLst>
              <a:ext uri="{FF2B5EF4-FFF2-40B4-BE49-F238E27FC236}">
                <a16:creationId xmlns:a16="http://schemas.microsoft.com/office/drawing/2014/main" id="{9044F20B-3F79-4BBD-A9B8-33672B6A4A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06CAE67-2FBB-4DAB-A613-6104AA515F5E}"/>
              </a:ext>
            </a:extLst>
          </p:cNvPr>
          <p:cNvSpPr>
            <a:spLocks noGrp="1"/>
          </p:cNvSpPr>
          <p:nvPr>
            <p:ph type="title"/>
          </p:nvPr>
        </p:nvSpPr>
        <p:spPr>
          <a:xfrm>
            <a:off x="680321" y="2063262"/>
            <a:ext cx="3739279" cy="2661052"/>
          </a:xfrm>
        </p:spPr>
        <p:txBody>
          <a:bodyPr>
            <a:normAutofit/>
          </a:bodyPr>
          <a:lstStyle/>
          <a:p>
            <a:pPr algn="r"/>
            <a:r>
              <a:rPr lang="en-US" sz="4400"/>
              <a:t>Other options to consider</a:t>
            </a:r>
          </a:p>
        </p:txBody>
      </p:sp>
      <p:graphicFrame>
        <p:nvGraphicFramePr>
          <p:cNvPr id="25" name="Content Placeholder 2">
            <a:extLst>
              <a:ext uri="{FF2B5EF4-FFF2-40B4-BE49-F238E27FC236}">
                <a16:creationId xmlns:a16="http://schemas.microsoft.com/office/drawing/2014/main" id="{91994B88-9BC4-4311-8069-F8885529A42B}"/>
              </a:ext>
            </a:extLst>
          </p:cNvPr>
          <p:cNvGraphicFramePr>
            <a:graphicFrameLocks noGrp="1"/>
          </p:cNvGraphicFramePr>
          <p:nvPr>
            <p:ph idx="1"/>
            <p:extLst>
              <p:ext uri="{D42A27DB-BD31-4B8C-83A1-F6EECF244321}">
                <p14:modId xmlns:p14="http://schemas.microsoft.com/office/powerpoint/2010/main" val="2511492810"/>
              </p:ext>
            </p:extLst>
          </p:nvPr>
        </p:nvGraphicFramePr>
        <p:xfrm>
          <a:off x="5437509" y="777860"/>
          <a:ext cx="5955658" cy="538535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16137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6D8DE-90B6-4072-AB40-7DCFDE87898F}"/>
              </a:ext>
            </a:extLst>
          </p:cNvPr>
          <p:cNvSpPr>
            <a:spLocks noGrp="1"/>
          </p:cNvSpPr>
          <p:nvPr>
            <p:ph type="title"/>
          </p:nvPr>
        </p:nvSpPr>
        <p:spPr/>
        <p:txBody>
          <a:bodyPr/>
          <a:lstStyle/>
          <a:p>
            <a:r>
              <a:rPr lang="en-US" dirty="0"/>
              <a:t>Questions to be addressed:	</a:t>
            </a:r>
          </a:p>
        </p:txBody>
      </p:sp>
      <p:sp>
        <p:nvSpPr>
          <p:cNvPr id="3" name="Content Placeholder 2">
            <a:extLst>
              <a:ext uri="{FF2B5EF4-FFF2-40B4-BE49-F238E27FC236}">
                <a16:creationId xmlns:a16="http://schemas.microsoft.com/office/drawing/2014/main" id="{04EE207E-A57B-45C1-B336-C7F1520E7BE8}"/>
              </a:ext>
            </a:extLst>
          </p:cNvPr>
          <p:cNvSpPr>
            <a:spLocks noGrp="1"/>
          </p:cNvSpPr>
          <p:nvPr>
            <p:ph idx="1"/>
          </p:nvPr>
        </p:nvSpPr>
        <p:spPr>
          <a:xfrm>
            <a:off x="680321" y="2336872"/>
            <a:ext cx="9999516" cy="3850864"/>
          </a:xfrm>
        </p:spPr>
        <p:txBody>
          <a:bodyPr>
            <a:normAutofit/>
          </a:bodyPr>
          <a:lstStyle/>
          <a:p>
            <a:pPr marL="457200" indent="-457200">
              <a:buFont typeface="+mj-lt"/>
              <a:buAutoNum type="arabicPeriod"/>
            </a:pPr>
            <a:r>
              <a:rPr lang="en-US" i="1" dirty="0"/>
              <a:t>What is a reverse mortgage?</a:t>
            </a:r>
          </a:p>
          <a:p>
            <a:pPr marL="457200" indent="-457200">
              <a:buFont typeface="+mj-lt"/>
              <a:buAutoNum type="arabicPeriod"/>
            </a:pPr>
            <a:r>
              <a:rPr lang="en-US" i="1" dirty="0"/>
              <a:t>Who can get one, and how much can be borrowed?</a:t>
            </a:r>
          </a:p>
          <a:p>
            <a:pPr marL="457200" indent="-457200">
              <a:buFont typeface="+mj-lt"/>
              <a:buAutoNum type="arabicPeriod"/>
            </a:pPr>
            <a:r>
              <a:rPr lang="en-US" i="1" dirty="0"/>
              <a:t>What are the upfront costs, and interest?</a:t>
            </a:r>
          </a:p>
          <a:p>
            <a:pPr marL="457200" indent="-457200">
              <a:buFont typeface="+mj-lt"/>
              <a:buAutoNum type="arabicPeriod"/>
            </a:pPr>
            <a:r>
              <a:rPr lang="en-US" i="1" dirty="0"/>
              <a:t>Can you or your estate end up owing more than the house is worth?</a:t>
            </a:r>
          </a:p>
          <a:p>
            <a:pPr marL="457200" indent="-457200">
              <a:buFont typeface="+mj-lt"/>
              <a:buAutoNum type="arabicPeriod"/>
            </a:pPr>
            <a:r>
              <a:rPr lang="en-US" i="1" dirty="0"/>
              <a:t>Is there a risk of losing the house to foreclosure?</a:t>
            </a:r>
          </a:p>
          <a:p>
            <a:pPr marL="457200" indent="-457200">
              <a:buFont typeface="+mj-lt"/>
              <a:buAutoNum type="arabicPeriod"/>
            </a:pPr>
            <a:r>
              <a:rPr lang="en-US" i="1" dirty="0"/>
              <a:t>What will the heirs end up with? What if they are living in the house?</a:t>
            </a:r>
          </a:p>
          <a:p>
            <a:pPr marL="457200" indent="-457200">
              <a:buFont typeface="+mj-lt"/>
              <a:buAutoNum type="arabicPeriod"/>
            </a:pPr>
            <a:r>
              <a:rPr lang="en-US" i="1" dirty="0"/>
              <a:t>If I take out a reverse mortgage, what should I do to protect myself?</a:t>
            </a:r>
          </a:p>
          <a:p>
            <a:endParaRPr lang="en-US" dirty="0"/>
          </a:p>
          <a:p>
            <a:pPr marL="0" indent="0">
              <a:buNone/>
            </a:pPr>
            <a:endParaRPr lang="en-US" dirty="0"/>
          </a:p>
        </p:txBody>
      </p:sp>
    </p:spTree>
    <p:extLst>
      <p:ext uri="{BB962C8B-B14F-4D97-AF65-F5344CB8AC3E}">
        <p14:creationId xmlns:p14="http://schemas.microsoft.com/office/powerpoint/2010/main" val="174855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8" name="Rectangle 17">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ABF08C0-1998-4351-98B8-F35347A86D13}"/>
              </a:ext>
            </a:extLst>
          </p:cNvPr>
          <p:cNvSpPr>
            <a:spLocks noGrp="1"/>
          </p:cNvSpPr>
          <p:nvPr>
            <p:ph type="title"/>
          </p:nvPr>
        </p:nvSpPr>
        <p:spPr>
          <a:xfrm>
            <a:off x="680321" y="2063262"/>
            <a:ext cx="3739279" cy="2661052"/>
          </a:xfrm>
        </p:spPr>
        <p:txBody>
          <a:bodyPr>
            <a:normAutofit/>
          </a:bodyPr>
          <a:lstStyle/>
          <a:p>
            <a:pPr algn="r"/>
            <a:r>
              <a:rPr lang="en-US" sz="4100"/>
              <a:t>Protecting a reverse mortgage from foreclosure</a:t>
            </a:r>
          </a:p>
        </p:txBody>
      </p:sp>
      <p:graphicFrame>
        <p:nvGraphicFramePr>
          <p:cNvPr id="5" name="Content Placeholder 2">
            <a:extLst>
              <a:ext uri="{FF2B5EF4-FFF2-40B4-BE49-F238E27FC236}">
                <a16:creationId xmlns:a16="http://schemas.microsoft.com/office/drawing/2014/main" id="{5DD612C0-5FB9-4E76-828F-FD6D21CE1922}"/>
              </a:ext>
            </a:extLst>
          </p:cNvPr>
          <p:cNvGraphicFramePr>
            <a:graphicFrameLocks noGrp="1"/>
          </p:cNvGraphicFramePr>
          <p:nvPr>
            <p:ph idx="1"/>
            <p:extLst>
              <p:ext uri="{D42A27DB-BD31-4B8C-83A1-F6EECF244321}">
                <p14:modId xmlns:p14="http://schemas.microsoft.com/office/powerpoint/2010/main" val="1801708101"/>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654203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6F162CF-573F-4639-AF5E-5FED4D67E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277" y="609600"/>
            <a:ext cx="9659904" cy="5604933"/>
          </a:xfrm>
          <a:prstGeom prst="rect">
            <a:avLst/>
          </a:prstGeom>
          <a:solidFill>
            <a:srgbClr val="FFFFFF"/>
          </a:solidFill>
          <a:ln>
            <a:noFill/>
          </a:ln>
          <a:effectLst>
            <a:outerShdw blurRad="76200" dist="63500" dir="5040000" algn="ctr" rotWithShape="0">
              <a:srgbClr val="000000">
                <a:alpha val="4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156A3C1-E090-4E65-8F25-F071DDB9BC13}"/>
              </a:ext>
            </a:extLst>
          </p:cNvPr>
          <p:cNvPicPr>
            <a:picLocks noChangeAspect="1"/>
          </p:cNvPicPr>
          <p:nvPr/>
        </p:nvPicPr>
        <p:blipFill>
          <a:blip r:embed="rId3"/>
          <a:stretch>
            <a:fillRect/>
          </a:stretch>
        </p:blipFill>
        <p:spPr>
          <a:xfrm>
            <a:off x="1054035" y="931333"/>
            <a:ext cx="8820385" cy="4961466"/>
          </a:xfrm>
          <a:prstGeom prst="rect">
            <a:avLst/>
          </a:prstGeom>
          <a:ln>
            <a:noFill/>
          </a:ln>
          <a:effectLst/>
        </p:spPr>
      </p:pic>
      <p:pic>
        <p:nvPicPr>
          <p:cNvPr id="9" name="Picture 8">
            <a:extLst>
              <a:ext uri="{FF2B5EF4-FFF2-40B4-BE49-F238E27FC236}">
                <a16:creationId xmlns:a16="http://schemas.microsoft.com/office/drawing/2014/main" id="{5DE918B2-3C9B-4C0E-9303-1C05C39F1EC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1" name="Rectangle 10">
            <a:extLst>
              <a:ext uri="{FF2B5EF4-FFF2-40B4-BE49-F238E27FC236}">
                <a16:creationId xmlns:a16="http://schemas.microsoft.com/office/drawing/2014/main" id="{13D5C902-E4C0-4AFC-9EFC-3D1605AC5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99108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3413A-23CF-4ED7-87C6-44A50152C4A7}"/>
              </a:ext>
            </a:extLst>
          </p:cNvPr>
          <p:cNvSpPr>
            <a:spLocks noGrp="1"/>
          </p:cNvSpPr>
          <p:nvPr>
            <p:ph type="title"/>
          </p:nvPr>
        </p:nvSpPr>
        <p:spPr/>
        <p:txBody>
          <a:bodyPr/>
          <a:lstStyle/>
          <a:p>
            <a:r>
              <a:rPr lang="en-US" dirty="0"/>
              <a:t>What is a Mortgage?</a:t>
            </a:r>
          </a:p>
        </p:txBody>
      </p:sp>
      <p:sp>
        <p:nvSpPr>
          <p:cNvPr id="3" name="Content Placeholder 2">
            <a:extLst>
              <a:ext uri="{FF2B5EF4-FFF2-40B4-BE49-F238E27FC236}">
                <a16:creationId xmlns:a16="http://schemas.microsoft.com/office/drawing/2014/main" id="{519438C7-84AB-40DD-8631-A5CA9BCF79B2}"/>
              </a:ext>
            </a:extLst>
          </p:cNvPr>
          <p:cNvSpPr>
            <a:spLocks noGrp="1"/>
          </p:cNvSpPr>
          <p:nvPr>
            <p:ph idx="1"/>
          </p:nvPr>
        </p:nvSpPr>
        <p:spPr>
          <a:xfrm>
            <a:off x="680321" y="2336872"/>
            <a:ext cx="4596529" cy="3767899"/>
          </a:xfrm>
        </p:spPr>
        <p:txBody>
          <a:bodyPr>
            <a:normAutofit/>
          </a:bodyPr>
          <a:lstStyle/>
          <a:p>
            <a:r>
              <a:rPr lang="en-US" sz="2800" dirty="0"/>
              <a:t>A mortgage is a loan secured by real estate, such as a home.</a:t>
            </a:r>
          </a:p>
          <a:p>
            <a:r>
              <a:rPr lang="en-US" sz="2800" dirty="0"/>
              <a:t>A standard mortgage is paid back by monthly payments of a part of the loan amount plus interest.</a:t>
            </a:r>
          </a:p>
        </p:txBody>
      </p:sp>
      <p:pic>
        <p:nvPicPr>
          <p:cNvPr id="5" name="Graphic 4" descr="House">
            <a:extLst>
              <a:ext uri="{FF2B5EF4-FFF2-40B4-BE49-F238E27FC236}">
                <a16:creationId xmlns:a16="http://schemas.microsoft.com/office/drawing/2014/main" id="{3839DCB0-EF33-4B77-8D1D-2621C59044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32697" y="2336872"/>
            <a:ext cx="3454327" cy="3454327"/>
          </a:xfrm>
          <a:prstGeom prst="rect">
            <a:avLst/>
          </a:prstGeom>
        </p:spPr>
      </p:pic>
    </p:spTree>
    <p:extLst>
      <p:ext uri="{BB962C8B-B14F-4D97-AF65-F5344CB8AC3E}">
        <p14:creationId xmlns:p14="http://schemas.microsoft.com/office/powerpoint/2010/main" val="2921432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8" name="Rectangle 17">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75A70C9-391A-48F2-83A1-3FF281105C21}"/>
              </a:ext>
            </a:extLst>
          </p:cNvPr>
          <p:cNvSpPr>
            <a:spLocks noGrp="1"/>
          </p:cNvSpPr>
          <p:nvPr>
            <p:ph type="title"/>
          </p:nvPr>
        </p:nvSpPr>
        <p:spPr>
          <a:xfrm>
            <a:off x="680321" y="2063262"/>
            <a:ext cx="3739279" cy="2661052"/>
          </a:xfrm>
        </p:spPr>
        <p:txBody>
          <a:bodyPr>
            <a:normAutofit/>
          </a:bodyPr>
          <a:lstStyle/>
          <a:p>
            <a:pPr algn="r"/>
            <a:r>
              <a:rPr lang="en-US" sz="4400" dirty="0"/>
              <a:t>What is a Reverse Mortgage?</a:t>
            </a:r>
          </a:p>
        </p:txBody>
      </p:sp>
      <p:graphicFrame>
        <p:nvGraphicFramePr>
          <p:cNvPr id="5" name="Content Placeholder 2">
            <a:extLst>
              <a:ext uri="{FF2B5EF4-FFF2-40B4-BE49-F238E27FC236}">
                <a16:creationId xmlns:a16="http://schemas.microsoft.com/office/drawing/2014/main" id="{C1165040-6876-49DB-BAFC-6FF03B643348}"/>
              </a:ext>
            </a:extLst>
          </p:cNvPr>
          <p:cNvGraphicFramePr>
            <a:graphicFrameLocks noGrp="1"/>
          </p:cNvGraphicFramePr>
          <p:nvPr>
            <p:ph idx="1"/>
            <p:extLst>
              <p:ext uri="{D42A27DB-BD31-4B8C-83A1-F6EECF244321}">
                <p14:modId xmlns:p14="http://schemas.microsoft.com/office/powerpoint/2010/main" val="1904819563"/>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96831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8" name="Rectangle 17">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F5605BA-4F19-4584-A03C-7F20C6574449}"/>
              </a:ext>
            </a:extLst>
          </p:cNvPr>
          <p:cNvSpPr>
            <a:spLocks noGrp="1"/>
          </p:cNvSpPr>
          <p:nvPr>
            <p:ph type="title"/>
          </p:nvPr>
        </p:nvSpPr>
        <p:spPr>
          <a:xfrm>
            <a:off x="680321" y="2063262"/>
            <a:ext cx="3739279" cy="2661052"/>
          </a:xfrm>
        </p:spPr>
        <p:txBody>
          <a:bodyPr>
            <a:normAutofit/>
          </a:bodyPr>
          <a:lstStyle/>
          <a:p>
            <a:pPr algn="r"/>
            <a:r>
              <a:rPr lang="en-US" sz="4400" dirty="0"/>
              <a:t>HECM: Most-used reverse mortgage</a:t>
            </a:r>
          </a:p>
        </p:txBody>
      </p:sp>
      <p:graphicFrame>
        <p:nvGraphicFramePr>
          <p:cNvPr id="5" name="Content Placeholder 2">
            <a:extLst>
              <a:ext uri="{FF2B5EF4-FFF2-40B4-BE49-F238E27FC236}">
                <a16:creationId xmlns:a16="http://schemas.microsoft.com/office/drawing/2014/main" id="{9509E139-ADB1-4BD2-9B55-34EB2E4B87F8}"/>
              </a:ext>
            </a:extLst>
          </p:cNvPr>
          <p:cNvGraphicFramePr>
            <a:graphicFrameLocks noGrp="1"/>
          </p:cNvGraphicFramePr>
          <p:nvPr>
            <p:ph idx="1"/>
            <p:extLst>
              <p:ext uri="{D42A27DB-BD31-4B8C-83A1-F6EECF244321}">
                <p14:modId xmlns:p14="http://schemas.microsoft.com/office/powerpoint/2010/main" val="4275897799"/>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712959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8" name="Rectangle 17">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10283FC-AC82-40DE-B5F5-592FE8ACFB2C}"/>
              </a:ext>
            </a:extLst>
          </p:cNvPr>
          <p:cNvSpPr>
            <a:spLocks noGrp="1"/>
          </p:cNvSpPr>
          <p:nvPr>
            <p:ph type="title"/>
          </p:nvPr>
        </p:nvSpPr>
        <p:spPr>
          <a:xfrm>
            <a:off x="680321" y="2063262"/>
            <a:ext cx="3739279" cy="2661052"/>
          </a:xfrm>
        </p:spPr>
        <p:txBody>
          <a:bodyPr>
            <a:normAutofit/>
          </a:bodyPr>
          <a:lstStyle/>
          <a:p>
            <a:pPr algn="r"/>
            <a:r>
              <a:rPr lang="en-US" sz="4400"/>
              <a:t>Who can borrow with a reverse mortgage?	</a:t>
            </a:r>
          </a:p>
        </p:txBody>
      </p:sp>
      <p:graphicFrame>
        <p:nvGraphicFramePr>
          <p:cNvPr id="5" name="Content Placeholder 2">
            <a:extLst>
              <a:ext uri="{FF2B5EF4-FFF2-40B4-BE49-F238E27FC236}">
                <a16:creationId xmlns:a16="http://schemas.microsoft.com/office/drawing/2014/main" id="{D152BC04-3E97-4855-9AAE-2C510168AC35}"/>
              </a:ext>
            </a:extLst>
          </p:cNvPr>
          <p:cNvGraphicFramePr>
            <a:graphicFrameLocks noGrp="1"/>
          </p:cNvGraphicFramePr>
          <p:nvPr>
            <p:ph idx="1"/>
            <p:extLst>
              <p:ext uri="{D42A27DB-BD31-4B8C-83A1-F6EECF244321}">
                <p14:modId xmlns:p14="http://schemas.microsoft.com/office/powerpoint/2010/main" val="2469448853"/>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extBox 2">
            <a:extLst>
              <a:ext uri="{FF2B5EF4-FFF2-40B4-BE49-F238E27FC236}">
                <a16:creationId xmlns:a16="http://schemas.microsoft.com/office/drawing/2014/main" id="{171535D2-89FA-499E-AB8B-B2C4B168B3DB}"/>
              </a:ext>
            </a:extLst>
          </p:cNvPr>
          <p:cNvSpPr txBox="1"/>
          <p:nvPr/>
        </p:nvSpPr>
        <p:spPr>
          <a:xfrm>
            <a:off x="6347535" y="5325687"/>
            <a:ext cx="5308845" cy="646331"/>
          </a:xfrm>
          <a:prstGeom prst="rect">
            <a:avLst/>
          </a:prstGeom>
          <a:noFill/>
        </p:spPr>
        <p:txBody>
          <a:bodyPr wrap="square" rtlCol="0">
            <a:spAutoFit/>
          </a:bodyPr>
          <a:lstStyle/>
          <a:p>
            <a:r>
              <a:rPr lang="en-US" dirty="0">
                <a:solidFill>
                  <a:schemeClr val="bg1"/>
                </a:solidFill>
              </a:rPr>
              <a:t>Borrowers must see approved nonprofit counselor. To find one, call HUD: (800) 569-4287.</a:t>
            </a:r>
          </a:p>
        </p:txBody>
      </p:sp>
    </p:spTree>
    <p:extLst>
      <p:ext uri="{BB962C8B-B14F-4D97-AF65-F5344CB8AC3E}">
        <p14:creationId xmlns:p14="http://schemas.microsoft.com/office/powerpoint/2010/main" val="3245086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8" name="Rectangle 17">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9B69477-23CD-4BE7-A1FD-77C747DB7B9C}"/>
              </a:ext>
            </a:extLst>
          </p:cNvPr>
          <p:cNvSpPr>
            <a:spLocks noGrp="1"/>
          </p:cNvSpPr>
          <p:nvPr>
            <p:ph type="title"/>
          </p:nvPr>
        </p:nvSpPr>
        <p:spPr>
          <a:xfrm>
            <a:off x="680321" y="2063262"/>
            <a:ext cx="3739279" cy="2661052"/>
          </a:xfrm>
        </p:spPr>
        <p:txBody>
          <a:bodyPr>
            <a:normAutofit/>
          </a:bodyPr>
          <a:lstStyle/>
          <a:p>
            <a:pPr algn="r"/>
            <a:r>
              <a:rPr lang="en-US" sz="4400"/>
              <a:t>How much can be borrowed?</a:t>
            </a:r>
          </a:p>
        </p:txBody>
      </p:sp>
      <p:graphicFrame>
        <p:nvGraphicFramePr>
          <p:cNvPr id="5" name="Content Placeholder 2">
            <a:extLst>
              <a:ext uri="{FF2B5EF4-FFF2-40B4-BE49-F238E27FC236}">
                <a16:creationId xmlns:a16="http://schemas.microsoft.com/office/drawing/2014/main" id="{AE6A791B-E95F-4C90-93DE-E84CBC24847B}"/>
              </a:ext>
            </a:extLst>
          </p:cNvPr>
          <p:cNvGraphicFramePr>
            <a:graphicFrameLocks noGrp="1"/>
          </p:cNvGraphicFramePr>
          <p:nvPr>
            <p:ph idx="1"/>
            <p:extLst>
              <p:ext uri="{D42A27DB-BD31-4B8C-83A1-F6EECF244321}">
                <p14:modId xmlns:p14="http://schemas.microsoft.com/office/powerpoint/2010/main" val="1673148433"/>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504671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E853E-147C-4BB6-9EC3-22CE98598C0B}"/>
              </a:ext>
            </a:extLst>
          </p:cNvPr>
          <p:cNvSpPr>
            <a:spLocks noGrp="1"/>
          </p:cNvSpPr>
          <p:nvPr>
            <p:ph type="title"/>
          </p:nvPr>
        </p:nvSpPr>
        <p:spPr>
          <a:xfrm>
            <a:off x="680321" y="753228"/>
            <a:ext cx="9613861" cy="1080938"/>
          </a:xfrm>
        </p:spPr>
        <p:txBody>
          <a:bodyPr>
            <a:normAutofit/>
          </a:bodyPr>
          <a:lstStyle/>
          <a:p>
            <a:r>
              <a:rPr lang="en-US"/>
              <a:t>Loan payout options</a:t>
            </a:r>
            <a:endParaRPr lang="en-US" dirty="0"/>
          </a:p>
        </p:txBody>
      </p:sp>
      <p:sp>
        <p:nvSpPr>
          <p:cNvPr id="3" name="Content Placeholder 2">
            <a:extLst>
              <a:ext uri="{FF2B5EF4-FFF2-40B4-BE49-F238E27FC236}">
                <a16:creationId xmlns:a16="http://schemas.microsoft.com/office/drawing/2014/main" id="{CAC60D1D-4907-4790-8EBC-D959B94A31DA}"/>
              </a:ext>
            </a:extLst>
          </p:cNvPr>
          <p:cNvSpPr>
            <a:spLocks noGrp="1"/>
          </p:cNvSpPr>
          <p:nvPr>
            <p:ph idx="1"/>
          </p:nvPr>
        </p:nvSpPr>
        <p:spPr>
          <a:xfrm>
            <a:off x="342900" y="2336873"/>
            <a:ext cx="7105649" cy="3599316"/>
          </a:xfrm>
        </p:spPr>
        <p:txBody>
          <a:bodyPr>
            <a:noAutofit/>
          </a:bodyPr>
          <a:lstStyle/>
          <a:p>
            <a:r>
              <a:rPr lang="en-US" sz="2800" dirty="0"/>
              <a:t>The payout of borrowed funds under a reverse mortgage can be:</a:t>
            </a:r>
          </a:p>
          <a:p>
            <a:pPr lvl="1"/>
            <a:r>
              <a:rPr lang="en-US" sz="2800" b="1" i="1" dirty="0"/>
              <a:t>A lump sum amount</a:t>
            </a:r>
            <a:r>
              <a:rPr lang="en-US" sz="2800" i="1" dirty="0"/>
              <a:t>, with a fixed interest rate;</a:t>
            </a:r>
          </a:p>
          <a:p>
            <a:pPr lvl="1"/>
            <a:r>
              <a:rPr lang="en-US" sz="2800" b="1" i="1" dirty="0"/>
              <a:t>Monthly payments </a:t>
            </a:r>
            <a:r>
              <a:rPr lang="en-US" sz="2800" i="1" dirty="0"/>
              <a:t>to the borrower, with a variable rate;</a:t>
            </a:r>
          </a:p>
          <a:p>
            <a:pPr lvl="1"/>
            <a:r>
              <a:rPr lang="en-US" sz="2800" b="1" i="1" dirty="0"/>
              <a:t>A line of credit </a:t>
            </a:r>
            <a:r>
              <a:rPr lang="en-US" sz="2800" i="1" dirty="0"/>
              <a:t>that the borrower can borrow from, with a variable rate; or</a:t>
            </a:r>
          </a:p>
          <a:p>
            <a:pPr lvl="1"/>
            <a:r>
              <a:rPr lang="en-US" sz="2800" b="1" i="1" dirty="0"/>
              <a:t>A combination </a:t>
            </a:r>
            <a:r>
              <a:rPr lang="en-US" sz="2800" i="1" dirty="0"/>
              <a:t>of the above payout methods.</a:t>
            </a:r>
          </a:p>
        </p:txBody>
      </p:sp>
      <p:pic>
        <p:nvPicPr>
          <p:cNvPr id="8" name="Graphic 7" descr="Money">
            <a:extLst>
              <a:ext uri="{FF2B5EF4-FFF2-40B4-BE49-F238E27FC236}">
                <a16:creationId xmlns:a16="http://schemas.microsoft.com/office/drawing/2014/main" id="{DEB5875F-6561-4006-AC43-6959A9FF44B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76024" y="2808172"/>
            <a:ext cx="2656718" cy="2656718"/>
          </a:xfrm>
          <a:prstGeom prst="rect">
            <a:avLst/>
          </a:prstGeom>
          <a:ln>
            <a:noFill/>
          </a:ln>
          <a:effectLst>
            <a:outerShdw blurRad="76200" dist="63500" dir="5040000" algn="tl" rotWithShape="0">
              <a:srgbClr val="000000">
                <a:alpha val="41000"/>
              </a:srgbClr>
            </a:outerShdw>
          </a:effectLst>
        </p:spPr>
      </p:pic>
      <p:sp>
        <p:nvSpPr>
          <p:cNvPr id="6" name="TextBox 5">
            <a:extLst>
              <a:ext uri="{FF2B5EF4-FFF2-40B4-BE49-F238E27FC236}">
                <a16:creationId xmlns:a16="http://schemas.microsoft.com/office/drawing/2014/main" id="{275F6DF0-FEFD-4925-81DD-D18009FD8334}"/>
              </a:ext>
            </a:extLst>
          </p:cNvPr>
          <p:cNvSpPr txBox="1"/>
          <p:nvPr/>
        </p:nvSpPr>
        <p:spPr>
          <a:xfrm>
            <a:off x="9678170" y="6870700"/>
            <a:ext cx="2513830"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5" tooltip="http://4closurefraud.org/2013/06/24/promontory-financial-group-paid-more-than-900-million-for-independent-foreclosure-review/">
                  <a:extLst>
                    <a:ext uri="{A12FA001-AC4F-418D-AE19-62706E023703}">
                      <ahyp:hlinkClr xmlns:ahyp="http://schemas.microsoft.com/office/drawing/2018/hyperlinkcolor" val="tx"/>
                    </a:ext>
                  </a:extLst>
                </a:hlinkClick>
              </a:rPr>
              <a:t>This Photo</a:t>
            </a:r>
            <a:r>
              <a:rPr lang="en-US" sz="700">
                <a:solidFill>
                  <a:srgbClr val="FFFFFF"/>
                </a:solidFill>
              </a:rPr>
              <a:t> </a:t>
            </a:r>
            <a:r>
              <a:rPr lang="en-US" sz="700" err="1">
                <a:solidFill>
                  <a:srgbClr val="FFFFFF"/>
                </a:solidFill>
              </a:rPr>
              <a:t>byUnknown</a:t>
            </a:r>
            <a:r>
              <a:rPr lang="en-US" sz="700">
                <a:solidFill>
                  <a:srgbClr val="FFFFFF"/>
                </a:solidFill>
              </a:rPr>
              <a:t> Author is licensed under </a:t>
            </a:r>
            <a:r>
              <a:rPr lang="en-US" sz="700">
                <a:solidFill>
                  <a:srgbClr val="FFFFFF"/>
                </a:solidFill>
                <a:hlinkClick r:id="rId6" tooltip="https://creativecommons.org/licenses/by-nc/3.0/">
                  <a:extLst>
                    <a:ext uri="{A12FA001-AC4F-418D-AE19-62706E023703}">
                      <ahyp:hlinkClr xmlns:ahyp="http://schemas.microsoft.com/office/drawing/2018/hyperlinkcolor" val="tx"/>
                    </a:ext>
                  </a:extLst>
                </a:hlinkClick>
              </a:rPr>
              <a:t>CC BY-NC</a:t>
            </a:r>
            <a:endParaRPr lang="en-US" sz="700">
              <a:solidFill>
                <a:srgbClr val="FFFFFF"/>
              </a:solidFill>
            </a:endParaRPr>
          </a:p>
        </p:txBody>
      </p:sp>
    </p:spTree>
    <p:extLst>
      <p:ext uri="{BB962C8B-B14F-4D97-AF65-F5344CB8AC3E}">
        <p14:creationId xmlns:p14="http://schemas.microsoft.com/office/powerpoint/2010/main" val="2157503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0FA309-807F-4C17-98EF-A3BA7388E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642A87B-CAE9-4F8F-B293-28388E45D9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C8FA1749-B91A-40E7-AD01-0B9C9C6AF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B7A934F-FFF7-4353-83D3-4EF66E93EE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6" name="Rectangle 15">
            <a:extLst>
              <a:ext uri="{FF2B5EF4-FFF2-40B4-BE49-F238E27FC236}">
                <a16:creationId xmlns:a16="http://schemas.microsoft.com/office/drawing/2014/main" id="{700676C8-6DE8-47DD-9A23-D42063A12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00627DD-E425-4650-BB7F-51CD469B72C7}"/>
              </a:ext>
            </a:extLst>
          </p:cNvPr>
          <p:cNvSpPr>
            <a:spLocks noGrp="1"/>
          </p:cNvSpPr>
          <p:nvPr>
            <p:ph type="title"/>
          </p:nvPr>
        </p:nvSpPr>
        <p:spPr>
          <a:xfrm>
            <a:off x="680321" y="2063262"/>
            <a:ext cx="3739279" cy="2661052"/>
          </a:xfrm>
        </p:spPr>
        <p:txBody>
          <a:bodyPr>
            <a:normAutofit fontScale="90000"/>
          </a:bodyPr>
          <a:lstStyle/>
          <a:p>
            <a:pPr algn="r"/>
            <a:r>
              <a:rPr lang="en-US" sz="4400" dirty="0">
                <a:solidFill>
                  <a:srgbClr val="FFFFFF"/>
                </a:solidFill>
              </a:rPr>
              <a:t>Beware of glib sales talk: </a:t>
            </a:r>
            <a:br>
              <a:rPr lang="en-US" sz="4400" dirty="0">
                <a:solidFill>
                  <a:srgbClr val="FFFFFF"/>
                </a:solidFill>
              </a:rPr>
            </a:br>
            <a:r>
              <a:rPr lang="en-US" sz="4400" dirty="0">
                <a:solidFill>
                  <a:srgbClr val="FFFFFF"/>
                </a:solidFill>
              </a:rPr>
              <a:t>Your house </a:t>
            </a:r>
            <a:br>
              <a:rPr lang="en-US" sz="4400" dirty="0">
                <a:solidFill>
                  <a:srgbClr val="FFFFFF"/>
                </a:solidFill>
              </a:rPr>
            </a:br>
            <a:r>
              <a:rPr lang="en-US" sz="4400" i="1" dirty="0">
                <a:solidFill>
                  <a:srgbClr val="FFFFFF"/>
                </a:solidFill>
              </a:rPr>
              <a:t>is</a:t>
            </a:r>
            <a:r>
              <a:rPr lang="en-US" sz="4400" dirty="0">
                <a:solidFill>
                  <a:srgbClr val="FFFFFF"/>
                </a:solidFill>
              </a:rPr>
              <a:t> at risk</a:t>
            </a:r>
          </a:p>
        </p:txBody>
      </p:sp>
      <p:pic>
        <p:nvPicPr>
          <p:cNvPr id="1026" name="Picture 2" descr="Image result for fred thompson government insured safe financial tool">
            <a:extLst>
              <a:ext uri="{FF2B5EF4-FFF2-40B4-BE49-F238E27FC236}">
                <a16:creationId xmlns:a16="http://schemas.microsoft.com/office/drawing/2014/main" id="{8602E4D5-6757-4B81-B716-584C484AB6F4}"/>
              </a:ext>
            </a:extLst>
          </p:cNvPr>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5333999" y="3662329"/>
            <a:ext cx="6490189" cy="28251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fred thompson government insured">
            <a:extLst>
              <a:ext uri="{FF2B5EF4-FFF2-40B4-BE49-F238E27FC236}">
                <a16:creationId xmlns:a16="http://schemas.microsoft.com/office/drawing/2014/main" id="{F1F17A41-7B5B-4192-8BD2-2FA495F8CA0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34961" y="186944"/>
            <a:ext cx="5522858" cy="31048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99907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3514</TotalTime>
  <Words>2202</Words>
  <Application>Microsoft Office PowerPoint</Application>
  <PresentationFormat>Widescreen</PresentationFormat>
  <Paragraphs>359</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Trebuchet MS</vt:lpstr>
      <vt:lpstr>Berlin</vt:lpstr>
      <vt:lpstr>Reverse Mortgages</vt:lpstr>
      <vt:lpstr>Questions to be addressed: </vt:lpstr>
      <vt:lpstr>What is a Mortgage?</vt:lpstr>
      <vt:lpstr>What is a Reverse Mortgage?</vt:lpstr>
      <vt:lpstr>HECM: Most-used reverse mortgage</vt:lpstr>
      <vt:lpstr>Who can borrow with a reverse mortgage? </vt:lpstr>
      <vt:lpstr>How much can be borrowed?</vt:lpstr>
      <vt:lpstr>Loan payout options</vt:lpstr>
      <vt:lpstr>Beware of glib sales talk:  Your house  is at risk</vt:lpstr>
      <vt:lpstr>Top two problems with reverse mortgages</vt:lpstr>
      <vt:lpstr>Initial costs of reverse mortgage</vt:lpstr>
      <vt:lpstr>Example of costs for a reverse mortgage</vt:lpstr>
      <vt:lpstr>Reverse mortgage debt rises</vt:lpstr>
      <vt:lpstr>Risk 1: Taxes, insurance, repairs</vt:lpstr>
      <vt:lpstr>Risk 2: Borrower out of house</vt:lpstr>
      <vt:lpstr>Risk 3: Heirs and relations may lose home</vt:lpstr>
      <vt:lpstr>Risk 4: Schemes financed by reverse mortgages</vt:lpstr>
      <vt:lpstr>Some takeaways on reverse mortgages</vt:lpstr>
      <vt:lpstr>Other options to consider</vt:lpstr>
      <vt:lpstr>Protecting a reverse mortgage from foreclosure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Reverse Mortgages</dc:title>
  <dc:creator>Fred Miller</dc:creator>
  <cp:lastModifiedBy>Fred Miller</cp:lastModifiedBy>
  <cp:revision>64</cp:revision>
  <cp:lastPrinted>2019-06-26T13:59:11Z</cp:lastPrinted>
  <dcterms:created xsi:type="dcterms:W3CDTF">2019-06-13T15:29:30Z</dcterms:created>
  <dcterms:modified xsi:type="dcterms:W3CDTF">2019-06-26T16:08:55Z</dcterms:modified>
</cp:coreProperties>
</file>