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0" r:id="rId1"/>
  </p:sldMasterIdLst>
  <p:sldIdLst>
    <p:sldId id="256" r:id="rId2"/>
    <p:sldId id="270" r:id="rId3"/>
    <p:sldId id="272" r:id="rId4"/>
    <p:sldId id="257" r:id="rId5"/>
    <p:sldId id="266" r:id="rId6"/>
    <p:sldId id="265" r:id="rId7"/>
    <p:sldId id="267" r:id="rId8"/>
    <p:sldId id="268" r:id="rId9"/>
    <p:sldId id="269" r:id="rId10"/>
    <p:sldId id="260" r:id="rId11"/>
    <p:sldId id="275" r:id="rId12"/>
    <p:sldId id="279" r:id="rId13"/>
    <p:sldId id="280" r:id="rId14"/>
    <p:sldId id="261" r:id="rId15"/>
    <p:sldId id="281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5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0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56C87-A056-4923-914E-54B208143CBF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CDDBF67-1E87-4F5E-8E45-93FA02ACE671}">
      <dgm:prSet custT="1"/>
      <dgm:spPr/>
      <dgm:t>
        <a:bodyPr/>
        <a:lstStyle/>
        <a:p>
          <a:r>
            <a:rPr lang="en-US" sz="2800" b="0" i="0" dirty="0"/>
            <a:t>1.	</a:t>
          </a:r>
          <a:r>
            <a:rPr lang="en-US" sz="2800" b="0" i="0" dirty="0">
              <a:solidFill>
                <a:schemeClr val="bg1"/>
              </a:solidFill>
            </a:rPr>
            <a:t>Most CRC’s promise more than they can deliver.</a:t>
          </a:r>
          <a:endParaRPr lang="en-US" sz="2800" dirty="0">
            <a:solidFill>
              <a:schemeClr val="bg1"/>
            </a:solidFill>
          </a:endParaRPr>
        </a:p>
      </dgm:t>
    </dgm:pt>
    <dgm:pt modelId="{0D99197B-D818-4D7C-B461-6AB2A0830687}" type="parTrans" cxnId="{B5C8236A-88E7-40B6-9236-99F9D6AFA381}">
      <dgm:prSet/>
      <dgm:spPr/>
      <dgm:t>
        <a:bodyPr/>
        <a:lstStyle/>
        <a:p>
          <a:endParaRPr lang="en-US"/>
        </a:p>
      </dgm:t>
    </dgm:pt>
    <dgm:pt modelId="{6651AB33-070C-47AA-BB03-C50B45A21C78}" type="sibTrans" cxnId="{B5C8236A-88E7-40B6-9236-99F9D6AFA381}">
      <dgm:prSet/>
      <dgm:spPr/>
      <dgm:t>
        <a:bodyPr/>
        <a:lstStyle/>
        <a:p>
          <a:endParaRPr lang="en-US"/>
        </a:p>
      </dgm:t>
    </dgm:pt>
    <dgm:pt modelId="{2C37A1A2-FBD1-4294-B552-2973B5012BC2}">
      <dgm:prSet custT="1"/>
      <dgm:spPr/>
      <dgm:t>
        <a:bodyPr/>
        <a:lstStyle/>
        <a:p>
          <a:r>
            <a:rPr lang="en-US" sz="2800" b="0" i="0" dirty="0"/>
            <a:t>2.	</a:t>
          </a:r>
          <a:r>
            <a:rPr lang="en-US" sz="2800" b="0" i="0" dirty="0">
              <a:solidFill>
                <a:schemeClr val="bg1"/>
              </a:solidFill>
            </a:rPr>
            <a:t>Most CRC’s break the law by charging before completing work.</a:t>
          </a:r>
          <a:endParaRPr lang="en-US" sz="2800" dirty="0">
            <a:solidFill>
              <a:schemeClr val="bg1"/>
            </a:solidFill>
          </a:endParaRPr>
        </a:p>
      </dgm:t>
    </dgm:pt>
    <dgm:pt modelId="{4365FA2A-03EA-4ACB-9B7F-705206BDCA8B}" type="parTrans" cxnId="{4489F2ED-CC94-46CA-AC47-4E99B44413D8}">
      <dgm:prSet/>
      <dgm:spPr/>
      <dgm:t>
        <a:bodyPr/>
        <a:lstStyle/>
        <a:p>
          <a:endParaRPr lang="en-US"/>
        </a:p>
      </dgm:t>
    </dgm:pt>
    <dgm:pt modelId="{DBC5EE00-EC2C-41EA-9A31-E97059458D97}" type="sibTrans" cxnId="{4489F2ED-CC94-46CA-AC47-4E99B44413D8}">
      <dgm:prSet/>
      <dgm:spPr/>
      <dgm:t>
        <a:bodyPr/>
        <a:lstStyle/>
        <a:p>
          <a:endParaRPr lang="en-US"/>
        </a:p>
      </dgm:t>
    </dgm:pt>
    <dgm:pt modelId="{EB2F53B5-BCC7-4F19-ACAA-8C809F674021}">
      <dgm:prSet/>
      <dgm:spPr/>
      <dgm:t>
        <a:bodyPr/>
        <a:lstStyle/>
        <a:p>
          <a:r>
            <a:rPr lang="en-US" b="0" i="0" dirty="0">
              <a:solidFill>
                <a:schemeClr val="tx1"/>
              </a:solidFill>
            </a:rPr>
            <a:t>3.</a:t>
          </a:r>
          <a:r>
            <a:rPr lang="en-US" b="0" i="0" dirty="0">
              <a:solidFill>
                <a:schemeClr val="bg1"/>
              </a:solidFill>
            </a:rPr>
            <a:t>	Some CRC’s sell questionable or even illegal schemes.</a:t>
          </a:r>
          <a:endParaRPr lang="en-US" dirty="0">
            <a:solidFill>
              <a:schemeClr val="bg1"/>
            </a:solidFill>
          </a:endParaRPr>
        </a:p>
      </dgm:t>
    </dgm:pt>
    <dgm:pt modelId="{C9D72B8B-D263-449A-A417-AC5835B66417}" type="parTrans" cxnId="{94BEDDB3-FC70-4F73-B928-670DDBEF253F}">
      <dgm:prSet/>
      <dgm:spPr/>
      <dgm:t>
        <a:bodyPr/>
        <a:lstStyle/>
        <a:p>
          <a:endParaRPr lang="en-US"/>
        </a:p>
      </dgm:t>
    </dgm:pt>
    <dgm:pt modelId="{F6FFBE30-F396-4B52-8DC8-562C39D57C37}" type="sibTrans" cxnId="{94BEDDB3-FC70-4F73-B928-670DDBEF253F}">
      <dgm:prSet/>
      <dgm:spPr/>
      <dgm:t>
        <a:bodyPr/>
        <a:lstStyle/>
        <a:p>
          <a:endParaRPr lang="en-US"/>
        </a:p>
      </dgm:t>
    </dgm:pt>
    <dgm:pt modelId="{BE9426D3-D899-4F43-97A5-E0CD8318ACD6}">
      <dgm:prSet/>
      <dgm:spPr/>
      <dgm:t>
        <a:bodyPr/>
        <a:lstStyle/>
        <a:p>
          <a:r>
            <a:rPr lang="en-US" b="0" i="0" dirty="0"/>
            <a:t>4.	</a:t>
          </a:r>
          <a:r>
            <a:rPr lang="en-US" b="0" i="0" dirty="0">
              <a:solidFill>
                <a:schemeClr val="bg1"/>
              </a:solidFill>
            </a:rPr>
            <a:t>Some CRC’s peddle bad loan or credit card deals.</a:t>
          </a:r>
          <a:endParaRPr lang="en-US" dirty="0">
            <a:solidFill>
              <a:schemeClr val="bg1"/>
            </a:solidFill>
          </a:endParaRPr>
        </a:p>
      </dgm:t>
    </dgm:pt>
    <dgm:pt modelId="{FE5598E0-0BFA-41AB-A016-9EE7C9E42F64}" type="parTrans" cxnId="{26416F6C-2857-4EEE-BD63-827B17A85E3B}">
      <dgm:prSet/>
      <dgm:spPr/>
      <dgm:t>
        <a:bodyPr/>
        <a:lstStyle/>
        <a:p>
          <a:endParaRPr lang="en-US"/>
        </a:p>
      </dgm:t>
    </dgm:pt>
    <dgm:pt modelId="{561AA12C-46B7-42B5-AD2A-D686BA322FF1}" type="sibTrans" cxnId="{26416F6C-2857-4EEE-BD63-827B17A85E3B}">
      <dgm:prSet/>
      <dgm:spPr/>
      <dgm:t>
        <a:bodyPr/>
        <a:lstStyle/>
        <a:p>
          <a:endParaRPr lang="en-US"/>
        </a:p>
      </dgm:t>
    </dgm:pt>
    <dgm:pt modelId="{B3BBEB49-74F2-4711-8DAB-2F586AE33069}">
      <dgm:prSet custT="1"/>
      <dgm:spPr/>
      <dgm:t>
        <a:bodyPr/>
        <a:lstStyle/>
        <a:p>
          <a:r>
            <a:rPr lang="en-US" sz="2800" b="0" i="0" dirty="0"/>
            <a:t>5.</a:t>
          </a:r>
          <a:r>
            <a:rPr lang="en-US" sz="2800" b="0" i="0" dirty="0">
              <a:solidFill>
                <a:schemeClr val="bg1"/>
              </a:solidFill>
            </a:rPr>
            <a:t>	</a:t>
          </a:r>
          <a:r>
            <a:rPr lang="en-US" sz="2800" b="1" i="0" dirty="0">
              <a:solidFill>
                <a:schemeClr val="bg1"/>
              </a:solidFill>
            </a:rPr>
            <a:t>Everything a CRC can do </a:t>
          </a:r>
          <a:r>
            <a:rPr lang="en-US" sz="2800" b="1" i="1" u="sng" dirty="0">
              <a:solidFill>
                <a:schemeClr val="bg1"/>
              </a:solidFill>
            </a:rPr>
            <a:t>your Legal Services Plan and you</a:t>
          </a:r>
          <a:r>
            <a:rPr lang="en-US" sz="2800" b="1" i="1" u="none" dirty="0">
              <a:solidFill>
                <a:schemeClr val="bg1"/>
              </a:solidFill>
            </a:rPr>
            <a:t> </a:t>
          </a:r>
          <a:r>
            <a:rPr lang="en-US" sz="2800" b="1" i="1" dirty="0">
              <a:solidFill>
                <a:schemeClr val="bg1"/>
              </a:solidFill>
            </a:rPr>
            <a:t>can do, no charge.</a:t>
          </a:r>
          <a:endParaRPr lang="en-US" sz="2800" dirty="0">
            <a:solidFill>
              <a:schemeClr val="bg1"/>
            </a:solidFill>
          </a:endParaRPr>
        </a:p>
      </dgm:t>
    </dgm:pt>
    <dgm:pt modelId="{9628FB0E-048E-4803-AFB5-971EDF4AB7C2}" type="parTrans" cxnId="{7D932AED-AF97-4C8F-99D7-1950311AE984}">
      <dgm:prSet/>
      <dgm:spPr/>
      <dgm:t>
        <a:bodyPr/>
        <a:lstStyle/>
        <a:p>
          <a:endParaRPr lang="en-US"/>
        </a:p>
      </dgm:t>
    </dgm:pt>
    <dgm:pt modelId="{FF51AE00-32E9-46F4-9C99-4C8ECC7B8BB8}" type="sibTrans" cxnId="{7D932AED-AF97-4C8F-99D7-1950311AE984}">
      <dgm:prSet/>
      <dgm:spPr/>
      <dgm:t>
        <a:bodyPr/>
        <a:lstStyle/>
        <a:p>
          <a:endParaRPr lang="en-US"/>
        </a:p>
      </dgm:t>
    </dgm:pt>
    <dgm:pt modelId="{0F4171D5-3B79-4C13-91A6-E9725FCA24AD}" type="pres">
      <dgm:prSet presAssocID="{CEB56C87-A056-4923-914E-54B208143CBF}" presName="vert0" presStyleCnt="0">
        <dgm:presLayoutVars>
          <dgm:dir/>
          <dgm:animOne val="branch"/>
          <dgm:animLvl val="lvl"/>
        </dgm:presLayoutVars>
      </dgm:prSet>
      <dgm:spPr/>
    </dgm:pt>
    <dgm:pt modelId="{B223DEE5-9ACA-4A14-92F1-CFADE3920E19}" type="pres">
      <dgm:prSet presAssocID="{BCDDBF67-1E87-4F5E-8E45-93FA02ACE671}" presName="thickLine" presStyleLbl="alignNode1" presStyleIdx="0" presStyleCnt="5"/>
      <dgm:spPr/>
    </dgm:pt>
    <dgm:pt modelId="{27F2F5E4-A02E-47BD-925C-AE5747BCC9A7}" type="pres">
      <dgm:prSet presAssocID="{BCDDBF67-1E87-4F5E-8E45-93FA02ACE671}" presName="horz1" presStyleCnt="0"/>
      <dgm:spPr/>
    </dgm:pt>
    <dgm:pt modelId="{E024E4E4-B6FE-4391-B36F-D63E31897712}" type="pres">
      <dgm:prSet presAssocID="{BCDDBF67-1E87-4F5E-8E45-93FA02ACE671}" presName="tx1" presStyleLbl="revTx" presStyleIdx="0" presStyleCnt="5"/>
      <dgm:spPr/>
    </dgm:pt>
    <dgm:pt modelId="{BB56913A-1C3F-4F56-84B0-E8696F8DD9AC}" type="pres">
      <dgm:prSet presAssocID="{BCDDBF67-1E87-4F5E-8E45-93FA02ACE671}" presName="vert1" presStyleCnt="0"/>
      <dgm:spPr/>
    </dgm:pt>
    <dgm:pt modelId="{D79B58E7-D335-4B2D-B7F2-9A05958A2253}" type="pres">
      <dgm:prSet presAssocID="{2C37A1A2-FBD1-4294-B552-2973B5012BC2}" presName="thickLine" presStyleLbl="alignNode1" presStyleIdx="1" presStyleCnt="5"/>
      <dgm:spPr/>
    </dgm:pt>
    <dgm:pt modelId="{DE15A4C8-3407-41FC-9D6D-2CE0F433BCA1}" type="pres">
      <dgm:prSet presAssocID="{2C37A1A2-FBD1-4294-B552-2973B5012BC2}" presName="horz1" presStyleCnt="0"/>
      <dgm:spPr/>
    </dgm:pt>
    <dgm:pt modelId="{43ABBB68-6DCD-40CE-AE1F-6E366A2F22BA}" type="pres">
      <dgm:prSet presAssocID="{2C37A1A2-FBD1-4294-B552-2973B5012BC2}" presName="tx1" presStyleLbl="revTx" presStyleIdx="1" presStyleCnt="5"/>
      <dgm:spPr/>
    </dgm:pt>
    <dgm:pt modelId="{7C6A5A75-B430-406B-B40C-ABC5B4589E66}" type="pres">
      <dgm:prSet presAssocID="{2C37A1A2-FBD1-4294-B552-2973B5012BC2}" presName="vert1" presStyleCnt="0"/>
      <dgm:spPr/>
    </dgm:pt>
    <dgm:pt modelId="{4E58FA7E-3E9B-4082-87B2-E8190D9C8A6A}" type="pres">
      <dgm:prSet presAssocID="{EB2F53B5-BCC7-4F19-ACAA-8C809F674021}" presName="thickLine" presStyleLbl="alignNode1" presStyleIdx="2" presStyleCnt="5"/>
      <dgm:spPr/>
    </dgm:pt>
    <dgm:pt modelId="{AB306283-3B22-4D3D-BFEC-9601DC9CA64C}" type="pres">
      <dgm:prSet presAssocID="{EB2F53B5-BCC7-4F19-ACAA-8C809F674021}" presName="horz1" presStyleCnt="0"/>
      <dgm:spPr/>
    </dgm:pt>
    <dgm:pt modelId="{B06D8A9C-EFFF-4624-AC7F-C9D2DD2F5C1D}" type="pres">
      <dgm:prSet presAssocID="{EB2F53B5-BCC7-4F19-ACAA-8C809F674021}" presName="tx1" presStyleLbl="revTx" presStyleIdx="2" presStyleCnt="5"/>
      <dgm:spPr/>
    </dgm:pt>
    <dgm:pt modelId="{BFF7ED3E-32EF-4442-AD59-4360B09C22D0}" type="pres">
      <dgm:prSet presAssocID="{EB2F53B5-BCC7-4F19-ACAA-8C809F674021}" presName="vert1" presStyleCnt="0"/>
      <dgm:spPr/>
    </dgm:pt>
    <dgm:pt modelId="{8BD11D90-1ECF-43B5-B05E-D20619B93B65}" type="pres">
      <dgm:prSet presAssocID="{BE9426D3-D899-4F43-97A5-E0CD8318ACD6}" presName="thickLine" presStyleLbl="alignNode1" presStyleIdx="3" presStyleCnt="5"/>
      <dgm:spPr/>
    </dgm:pt>
    <dgm:pt modelId="{C1B9A821-BD10-4D04-A093-25C2CB0091E9}" type="pres">
      <dgm:prSet presAssocID="{BE9426D3-D899-4F43-97A5-E0CD8318ACD6}" presName="horz1" presStyleCnt="0"/>
      <dgm:spPr/>
    </dgm:pt>
    <dgm:pt modelId="{A3034010-BF84-4899-BF25-921651E0B652}" type="pres">
      <dgm:prSet presAssocID="{BE9426D3-D899-4F43-97A5-E0CD8318ACD6}" presName="tx1" presStyleLbl="revTx" presStyleIdx="3" presStyleCnt="5"/>
      <dgm:spPr/>
    </dgm:pt>
    <dgm:pt modelId="{6D990171-A149-45BB-A013-591F2FEC8905}" type="pres">
      <dgm:prSet presAssocID="{BE9426D3-D899-4F43-97A5-E0CD8318ACD6}" presName="vert1" presStyleCnt="0"/>
      <dgm:spPr/>
    </dgm:pt>
    <dgm:pt modelId="{C10EA453-36BB-4531-BCEA-F5F9ACEF390F}" type="pres">
      <dgm:prSet presAssocID="{B3BBEB49-74F2-4711-8DAB-2F586AE33069}" presName="thickLine" presStyleLbl="alignNode1" presStyleIdx="4" presStyleCnt="5"/>
      <dgm:spPr/>
    </dgm:pt>
    <dgm:pt modelId="{5A10BB74-AACA-4718-994A-C784D92FDD88}" type="pres">
      <dgm:prSet presAssocID="{B3BBEB49-74F2-4711-8DAB-2F586AE33069}" presName="horz1" presStyleCnt="0"/>
      <dgm:spPr/>
    </dgm:pt>
    <dgm:pt modelId="{D2341607-E4D5-4F3B-9FF2-F8D6C81A9410}" type="pres">
      <dgm:prSet presAssocID="{B3BBEB49-74F2-4711-8DAB-2F586AE33069}" presName="tx1" presStyleLbl="revTx" presStyleIdx="4" presStyleCnt="5"/>
      <dgm:spPr/>
    </dgm:pt>
    <dgm:pt modelId="{1D419773-620F-42FD-9CB0-51FEBA91D752}" type="pres">
      <dgm:prSet presAssocID="{B3BBEB49-74F2-4711-8DAB-2F586AE33069}" presName="vert1" presStyleCnt="0"/>
      <dgm:spPr/>
    </dgm:pt>
  </dgm:ptLst>
  <dgm:cxnLst>
    <dgm:cxn modelId="{F3A0E002-94A9-4570-9DD9-6DA9F417914B}" type="presOf" srcId="{B3BBEB49-74F2-4711-8DAB-2F586AE33069}" destId="{D2341607-E4D5-4F3B-9FF2-F8D6C81A9410}" srcOrd="0" destOrd="0" presId="urn:microsoft.com/office/officeart/2008/layout/LinedList"/>
    <dgm:cxn modelId="{B550142F-752C-4178-938A-384276D3BD9B}" type="presOf" srcId="{BCDDBF67-1E87-4F5E-8E45-93FA02ACE671}" destId="{E024E4E4-B6FE-4391-B36F-D63E31897712}" srcOrd="0" destOrd="0" presId="urn:microsoft.com/office/officeart/2008/layout/LinedList"/>
    <dgm:cxn modelId="{B5C8236A-88E7-40B6-9236-99F9D6AFA381}" srcId="{CEB56C87-A056-4923-914E-54B208143CBF}" destId="{BCDDBF67-1E87-4F5E-8E45-93FA02ACE671}" srcOrd="0" destOrd="0" parTransId="{0D99197B-D818-4D7C-B461-6AB2A0830687}" sibTransId="{6651AB33-070C-47AA-BB03-C50B45A21C78}"/>
    <dgm:cxn modelId="{26416F6C-2857-4EEE-BD63-827B17A85E3B}" srcId="{CEB56C87-A056-4923-914E-54B208143CBF}" destId="{BE9426D3-D899-4F43-97A5-E0CD8318ACD6}" srcOrd="3" destOrd="0" parTransId="{FE5598E0-0BFA-41AB-A016-9EE7C9E42F64}" sibTransId="{561AA12C-46B7-42B5-AD2A-D686BA322FF1}"/>
    <dgm:cxn modelId="{A8D86A72-8ADF-4E52-95B8-D03FAC584590}" type="presOf" srcId="{BE9426D3-D899-4F43-97A5-E0CD8318ACD6}" destId="{A3034010-BF84-4899-BF25-921651E0B652}" srcOrd="0" destOrd="0" presId="urn:microsoft.com/office/officeart/2008/layout/LinedList"/>
    <dgm:cxn modelId="{D760DFA1-45FD-462D-8BAF-E8C4DD216321}" type="presOf" srcId="{EB2F53B5-BCC7-4F19-ACAA-8C809F674021}" destId="{B06D8A9C-EFFF-4624-AC7F-C9D2DD2F5C1D}" srcOrd="0" destOrd="0" presId="urn:microsoft.com/office/officeart/2008/layout/LinedList"/>
    <dgm:cxn modelId="{94BEDDB3-FC70-4F73-B928-670DDBEF253F}" srcId="{CEB56C87-A056-4923-914E-54B208143CBF}" destId="{EB2F53B5-BCC7-4F19-ACAA-8C809F674021}" srcOrd="2" destOrd="0" parTransId="{C9D72B8B-D263-449A-A417-AC5835B66417}" sibTransId="{F6FFBE30-F396-4B52-8DC8-562C39D57C37}"/>
    <dgm:cxn modelId="{4968E4C4-448D-4031-BA5F-14B96FED0A64}" type="presOf" srcId="{CEB56C87-A056-4923-914E-54B208143CBF}" destId="{0F4171D5-3B79-4C13-91A6-E9725FCA24AD}" srcOrd="0" destOrd="0" presId="urn:microsoft.com/office/officeart/2008/layout/LinedList"/>
    <dgm:cxn modelId="{7D932AED-AF97-4C8F-99D7-1950311AE984}" srcId="{CEB56C87-A056-4923-914E-54B208143CBF}" destId="{B3BBEB49-74F2-4711-8DAB-2F586AE33069}" srcOrd="4" destOrd="0" parTransId="{9628FB0E-048E-4803-AFB5-971EDF4AB7C2}" sibTransId="{FF51AE00-32E9-46F4-9C99-4C8ECC7B8BB8}"/>
    <dgm:cxn modelId="{789682ED-B220-452B-81AC-52E0A645265F}" type="presOf" srcId="{2C37A1A2-FBD1-4294-B552-2973B5012BC2}" destId="{43ABBB68-6DCD-40CE-AE1F-6E366A2F22BA}" srcOrd="0" destOrd="0" presId="urn:microsoft.com/office/officeart/2008/layout/LinedList"/>
    <dgm:cxn modelId="{4489F2ED-CC94-46CA-AC47-4E99B44413D8}" srcId="{CEB56C87-A056-4923-914E-54B208143CBF}" destId="{2C37A1A2-FBD1-4294-B552-2973B5012BC2}" srcOrd="1" destOrd="0" parTransId="{4365FA2A-03EA-4ACB-9B7F-705206BDCA8B}" sibTransId="{DBC5EE00-EC2C-41EA-9A31-E97059458D97}"/>
    <dgm:cxn modelId="{FBD6DD42-539A-4AFA-A093-4C7F970ECF1A}" type="presParOf" srcId="{0F4171D5-3B79-4C13-91A6-E9725FCA24AD}" destId="{B223DEE5-9ACA-4A14-92F1-CFADE3920E19}" srcOrd="0" destOrd="0" presId="urn:microsoft.com/office/officeart/2008/layout/LinedList"/>
    <dgm:cxn modelId="{5E40C5D6-477F-4E23-A846-615A4BE44673}" type="presParOf" srcId="{0F4171D5-3B79-4C13-91A6-E9725FCA24AD}" destId="{27F2F5E4-A02E-47BD-925C-AE5747BCC9A7}" srcOrd="1" destOrd="0" presId="urn:microsoft.com/office/officeart/2008/layout/LinedList"/>
    <dgm:cxn modelId="{2B4915B0-5FAB-4629-8175-E6D8EDB16487}" type="presParOf" srcId="{27F2F5E4-A02E-47BD-925C-AE5747BCC9A7}" destId="{E024E4E4-B6FE-4391-B36F-D63E31897712}" srcOrd="0" destOrd="0" presId="urn:microsoft.com/office/officeart/2008/layout/LinedList"/>
    <dgm:cxn modelId="{4FDA5B12-DA0B-494A-A268-033BE2B6C31F}" type="presParOf" srcId="{27F2F5E4-A02E-47BD-925C-AE5747BCC9A7}" destId="{BB56913A-1C3F-4F56-84B0-E8696F8DD9AC}" srcOrd="1" destOrd="0" presId="urn:microsoft.com/office/officeart/2008/layout/LinedList"/>
    <dgm:cxn modelId="{F29ECADD-0B14-47FA-8D75-0A6ED1EE1D24}" type="presParOf" srcId="{0F4171D5-3B79-4C13-91A6-E9725FCA24AD}" destId="{D79B58E7-D335-4B2D-B7F2-9A05958A2253}" srcOrd="2" destOrd="0" presId="urn:microsoft.com/office/officeart/2008/layout/LinedList"/>
    <dgm:cxn modelId="{435536B4-746D-4622-AFE7-020482BC8402}" type="presParOf" srcId="{0F4171D5-3B79-4C13-91A6-E9725FCA24AD}" destId="{DE15A4C8-3407-41FC-9D6D-2CE0F433BCA1}" srcOrd="3" destOrd="0" presId="urn:microsoft.com/office/officeart/2008/layout/LinedList"/>
    <dgm:cxn modelId="{8C825F10-F59D-41BF-8B37-2E086E845122}" type="presParOf" srcId="{DE15A4C8-3407-41FC-9D6D-2CE0F433BCA1}" destId="{43ABBB68-6DCD-40CE-AE1F-6E366A2F22BA}" srcOrd="0" destOrd="0" presId="urn:microsoft.com/office/officeart/2008/layout/LinedList"/>
    <dgm:cxn modelId="{A8607455-D781-4CCE-BB70-83280AAB43CC}" type="presParOf" srcId="{DE15A4C8-3407-41FC-9D6D-2CE0F433BCA1}" destId="{7C6A5A75-B430-406B-B40C-ABC5B4589E66}" srcOrd="1" destOrd="0" presId="urn:microsoft.com/office/officeart/2008/layout/LinedList"/>
    <dgm:cxn modelId="{BFF2C599-4283-4519-B669-464538A5CDA4}" type="presParOf" srcId="{0F4171D5-3B79-4C13-91A6-E9725FCA24AD}" destId="{4E58FA7E-3E9B-4082-87B2-E8190D9C8A6A}" srcOrd="4" destOrd="0" presId="urn:microsoft.com/office/officeart/2008/layout/LinedList"/>
    <dgm:cxn modelId="{BB307B9D-77FF-47B9-B25E-F493113B9DE3}" type="presParOf" srcId="{0F4171D5-3B79-4C13-91A6-E9725FCA24AD}" destId="{AB306283-3B22-4D3D-BFEC-9601DC9CA64C}" srcOrd="5" destOrd="0" presId="urn:microsoft.com/office/officeart/2008/layout/LinedList"/>
    <dgm:cxn modelId="{522F76FE-0B8E-4CA3-A529-40FD00D811E2}" type="presParOf" srcId="{AB306283-3B22-4D3D-BFEC-9601DC9CA64C}" destId="{B06D8A9C-EFFF-4624-AC7F-C9D2DD2F5C1D}" srcOrd="0" destOrd="0" presId="urn:microsoft.com/office/officeart/2008/layout/LinedList"/>
    <dgm:cxn modelId="{CC40A7CD-6B55-4C52-AE2D-37AB2BBEE7FA}" type="presParOf" srcId="{AB306283-3B22-4D3D-BFEC-9601DC9CA64C}" destId="{BFF7ED3E-32EF-4442-AD59-4360B09C22D0}" srcOrd="1" destOrd="0" presId="urn:microsoft.com/office/officeart/2008/layout/LinedList"/>
    <dgm:cxn modelId="{B1206426-288C-4772-8C7E-B0BF668EB427}" type="presParOf" srcId="{0F4171D5-3B79-4C13-91A6-E9725FCA24AD}" destId="{8BD11D90-1ECF-43B5-B05E-D20619B93B65}" srcOrd="6" destOrd="0" presId="urn:microsoft.com/office/officeart/2008/layout/LinedList"/>
    <dgm:cxn modelId="{5D7134FA-6013-4A6E-B9C0-E92C368ECEEC}" type="presParOf" srcId="{0F4171D5-3B79-4C13-91A6-E9725FCA24AD}" destId="{C1B9A821-BD10-4D04-A093-25C2CB0091E9}" srcOrd="7" destOrd="0" presId="urn:microsoft.com/office/officeart/2008/layout/LinedList"/>
    <dgm:cxn modelId="{9DE0C32A-6071-415A-97EC-8E6578165FAF}" type="presParOf" srcId="{C1B9A821-BD10-4D04-A093-25C2CB0091E9}" destId="{A3034010-BF84-4899-BF25-921651E0B652}" srcOrd="0" destOrd="0" presId="urn:microsoft.com/office/officeart/2008/layout/LinedList"/>
    <dgm:cxn modelId="{CE491073-F821-49D3-A952-011F52E59D19}" type="presParOf" srcId="{C1B9A821-BD10-4D04-A093-25C2CB0091E9}" destId="{6D990171-A149-45BB-A013-591F2FEC8905}" srcOrd="1" destOrd="0" presId="urn:microsoft.com/office/officeart/2008/layout/LinedList"/>
    <dgm:cxn modelId="{3121B6C6-2537-475D-8897-93203CD0AA47}" type="presParOf" srcId="{0F4171D5-3B79-4C13-91A6-E9725FCA24AD}" destId="{C10EA453-36BB-4531-BCEA-F5F9ACEF390F}" srcOrd="8" destOrd="0" presId="urn:microsoft.com/office/officeart/2008/layout/LinedList"/>
    <dgm:cxn modelId="{DF289EB4-AB8F-4B99-96D2-F43793832B5C}" type="presParOf" srcId="{0F4171D5-3B79-4C13-91A6-E9725FCA24AD}" destId="{5A10BB74-AACA-4718-994A-C784D92FDD88}" srcOrd="9" destOrd="0" presId="urn:microsoft.com/office/officeart/2008/layout/LinedList"/>
    <dgm:cxn modelId="{EFE7D46F-256C-4B81-A0AC-BCA3806E16D8}" type="presParOf" srcId="{5A10BB74-AACA-4718-994A-C784D92FDD88}" destId="{D2341607-E4D5-4F3B-9FF2-F8D6C81A9410}" srcOrd="0" destOrd="0" presId="urn:microsoft.com/office/officeart/2008/layout/LinedList"/>
    <dgm:cxn modelId="{BA463026-FD8B-47FE-AC04-31919B1CBC4D}" type="presParOf" srcId="{5A10BB74-AACA-4718-994A-C784D92FDD88}" destId="{1D419773-620F-42FD-9CB0-51FEBA91D75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3DEE5-9ACA-4A14-92F1-CFADE3920E19}">
      <dsp:nvSpPr>
        <dsp:cNvPr id="0" name=""/>
        <dsp:cNvSpPr/>
      </dsp:nvSpPr>
      <dsp:spPr>
        <a:xfrm>
          <a:off x="0" y="680"/>
          <a:ext cx="626110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024E4E4-B6FE-4391-B36F-D63E31897712}">
      <dsp:nvSpPr>
        <dsp:cNvPr id="0" name=""/>
        <dsp:cNvSpPr/>
      </dsp:nvSpPr>
      <dsp:spPr>
        <a:xfrm>
          <a:off x="0" y="680"/>
          <a:ext cx="6261100" cy="1115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/>
            <a:t>1.	</a:t>
          </a:r>
          <a:r>
            <a:rPr lang="en-US" sz="2800" b="0" i="0" kern="1200" dirty="0">
              <a:solidFill>
                <a:schemeClr val="bg1"/>
              </a:solidFill>
            </a:rPr>
            <a:t>Most CRC’s promise more than they can deliver.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0" y="680"/>
        <a:ext cx="6261100" cy="1115422"/>
      </dsp:txXfrm>
    </dsp:sp>
    <dsp:sp modelId="{D79B58E7-D335-4B2D-B7F2-9A05958A2253}">
      <dsp:nvSpPr>
        <dsp:cNvPr id="0" name=""/>
        <dsp:cNvSpPr/>
      </dsp:nvSpPr>
      <dsp:spPr>
        <a:xfrm>
          <a:off x="0" y="1116103"/>
          <a:ext cx="62611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ABBB68-6DCD-40CE-AE1F-6E366A2F22BA}">
      <dsp:nvSpPr>
        <dsp:cNvPr id="0" name=""/>
        <dsp:cNvSpPr/>
      </dsp:nvSpPr>
      <dsp:spPr>
        <a:xfrm>
          <a:off x="0" y="1116103"/>
          <a:ext cx="6261100" cy="1115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/>
            <a:t>2.	</a:t>
          </a:r>
          <a:r>
            <a:rPr lang="en-US" sz="2800" b="0" i="0" kern="1200" dirty="0">
              <a:solidFill>
                <a:schemeClr val="bg1"/>
              </a:solidFill>
            </a:rPr>
            <a:t>Most CRC’s break the law by charging before completing work.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0" y="1116103"/>
        <a:ext cx="6261100" cy="1115422"/>
      </dsp:txXfrm>
    </dsp:sp>
    <dsp:sp modelId="{4E58FA7E-3E9B-4082-87B2-E8190D9C8A6A}">
      <dsp:nvSpPr>
        <dsp:cNvPr id="0" name=""/>
        <dsp:cNvSpPr/>
      </dsp:nvSpPr>
      <dsp:spPr>
        <a:xfrm>
          <a:off x="0" y="2231526"/>
          <a:ext cx="626110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6D8A9C-EFFF-4624-AC7F-C9D2DD2F5C1D}">
      <dsp:nvSpPr>
        <dsp:cNvPr id="0" name=""/>
        <dsp:cNvSpPr/>
      </dsp:nvSpPr>
      <dsp:spPr>
        <a:xfrm>
          <a:off x="0" y="2231526"/>
          <a:ext cx="6261100" cy="1115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solidFill>
                <a:schemeClr val="tx1"/>
              </a:solidFill>
            </a:rPr>
            <a:t>3.</a:t>
          </a:r>
          <a:r>
            <a:rPr lang="en-US" sz="2800" b="0" i="0" kern="1200" dirty="0">
              <a:solidFill>
                <a:schemeClr val="bg1"/>
              </a:solidFill>
            </a:rPr>
            <a:t>	Some CRC’s sell questionable or even illegal schemes.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0" y="2231526"/>
        <a:ext cx="6261100" cy="1115422"/>
      </dsp:txXfrm>
    </dsp:sp>
    <dsp:sp modelId="{8BD11D90-1ECF-43B5-B05E-D20619B93B65}">
      <dsp:nvSpPr>
        <dsp:cNvPr id="0" name=""/>
        <dsp:cNvSpPr/>
      </dsp:nvSpPr>
      <dsp:spPr>
        <a:xfrm>
          <a:off x="0" y="3346948"/>
          <a:ext cx="626110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034010-BF84-4899-BF25-921651E0B652}">
      <dsp:nvSpPr>
        <dsp:cNvPr id="0" name=""/>
        <dsp:cNvSpPr/>
      </dsp:nvSpPr>
      <dsp:spPr>
        <a:xfrm>
          <a:off x="0" y="3346948"/>
          <a:ext cx="6261100" cy="1115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/>
            <a:t>4.	</a:t>
          </a:r>
          <a:r>
            <a:rPr lang="en-US" sz="2800" b="0" i="0" kern="1200" dirty="0">
              <a:solidFill>
                <a:schemeClr val="bg1"/>
              </a:solidFill>
            </a:rPr>
            <a:t>Some CRC’s peddle bad loan or credit card deals.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0" y="3346948"/>
        <a:ext cx="6261100" cy="1115422"/>
      </dsp:txXfrm>
    </dsp:sp>
    <dsp:sp modelId="{C10EA453-36BB-4531-BCEA-F5F9ACEF390F}">
      <dsp:nvSpPr>
        <dsp:cNvPr id="0" name=""/>
        <dsp:cNvSpPr/>
      </dsp:nvSpPr>
      <dsp:spPr>
        <a:xfrm>
          <a:off x="0" y="4462371"/>
          <a:ext cx="626110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341607-E4D5-4F3B-9FF2-F8D6C81A9410}">
      <dsp:nvSpPr>
        <dsp:cNvPr id="0" name=""/>
        <dsp:cNvSpPr/>
      </dsp:nvSpPr>
      <dsp:spPr>
        <a:xfrm>
          <a:off x="0" y="4462371"/>
          <a:ext cx="6261100" cy="1115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/>
            <a:t>5.</a:t>
          </a:r>
          <a:r>
            <a:rPr lang="en-US" sz="2800" b="0" i="0" kern="1200" dirty="0">
              <a:solidFill>
                <a:schemeClr val="bg1"/>
              </a:solidFill>
            </a:rPr>
            <a:t>	</a:t>
          </a:r>
          <a:r>
            <a:rPr lang="en-US" sz="2800" b="1" i="0" kern="1200" dirty="0">
              <a:solidFill>
                <a:schemeClr val="bg1"/>
              </a:solidFill>
            </a:rPr>
            <a:t>Everything a CRC can do </a:t>
          </a:r>
          <a:r>
            <a:rPr lang="en-US" sz="2800" b="1" i="1" u="sng" kern="1200" dirty="0">
              <a:solidFill>
                <a:schemeClr val="bg1"/>
              </a:solidFill>
            </a:rPr>
            <a:t>your Legal Services Plan and you</a:t>
          </a:r>
          <a:r>
            <a:rPr lang="en-US" sz="2800" b="1" i="1" u="none" kern="1200" dirty="0">
              <a:solidFill>
                <a:schemeClr val="bg1"/>
              </a:solidFill>
            </a:rPr>
            <a:t> </a:t>
          </a:r>
          <a:r>
            <a:rPr lang="en-US" sz="2800" b="1" i="1" kern="1200" dirty="0">
              <a:solidFill>
                <a:schemeClr val="bg1"/>
              </a:solidFill>
            </a:rPr>
            <a:t>can do, no charge.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0" y="4462371"/>
        <a:ext cx="6261100" cy="11154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77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2749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4190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760954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00739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7244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7260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66887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44374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003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9453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0671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9777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898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360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55450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6320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634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  <p:sldLayoutId id="2147483982" r:id="rId12"/>
    <p:sldLayoutId id="2147483983" r:id="rId13"/>
    <p:sldLayoutId id="2147483984" r:id="rId14"/>
    <p:sldLayoutId id="2147483985" r:id="rId15"/>
    <p:sldLayoutId id="2147483986" r:id="rId16"/>
    <p:sldLayoutId id="214748398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annualcreditrepor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yfico.com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76784-F360-4405-822A-9D6BBA596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065" y="1792356"/>
            <a:ext cx="8353889" cy="2122696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5600" dirty="0"/>
              <a:t>Credit Repair Companies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92163-D94B-4E4C-8778-A3DF651F5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064" y="4763803"/>
            <a:ext cx="5882935" cy="146437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i="1" dirty="0"/>
              <a:t>Why you should avoid them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i="1" dirty="0"/>
              <a:t>What to do instead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4878A2-822A-4D2D-B019-2B2E80D8BE73}"/>
              </a:ext>
            </a:extLst>
          </p:cNvPr>
          <p:cNvSpPr txBox="1"/>
          <p:nvPr/>
        </p:nvSpPr>
        <p:spPr>
          <a:xfrm>
            <a:off x="6006483" y="6228181"/>
            <a:ext cx="6623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UAW-FCA-Ford-General Motors Legal Services Plan</a:t>
            </a:r>
          </a:p>
        </p:txBody>
      </p:sp>
    </p:spTree>
    <p:extLst>
      <p:ext uri="{BB962C8B-B14F-4D97-AF65-F5344CB8AC3E}">
        <p14:creationId xmlns:p14="http://schemas.microsoft.com/office/powerpoint/2010/main" val="845837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9883C-5372-4317-8A0A-19A3ED0BC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9252154" cy="1223983"/>
          </a:xfrm>
        </p:spPr>
        <p:txBody>
          <a:bodyPr>
            <a:normAutofit/>
          </a:bodyPr>
          <a:lstStyle/>
          <a:p>
            <a:r>
              <a:rPr lang="en-US" dirty="0"/>
              <a:t>Exercising credit report rights </a:t>
            </a:r>
            <a:r>
              <a:rPr lang="en-US" i="1" dirty="0"/>
              <a:t>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F51EC-2154-4F24-A109-0DF909D32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024" y="2545854"/>
            <a:ext cx="7019757" cy="32783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3600" dirty="0"/>
              <a:t>You have a right to:</a:t>
            </a:r>
          </a:p>
          <a:p>
            <a:pPr lvl="1">
              <a:lnSpc>
                <a:spcPct val="9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/>
              <a:t>Obtain credit reports from every credit reporting agency (3 major ones) once a year for free. </a:t>
            </a:r>
            <a:r>
              <a:rPr lang="en-US" sz="36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www.annualcreditreport.com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en-US" sz="1500" dirty="0"/>
          </a:p>
        </p:txBody>
      </p:sp>
      <p:pic>
        <p:nvPicPr>
          <p:cNvPr id="6" name="Graphic 5" descr="Scales of justice">
            <a:extLst>
              <a:ext uri="{FF2B5EF4-FFF2-40B4-BE49-F238E27FC236}">
                <a16:creationId xmlns:a16="http://schemas.microsoft.com/office/drawing/2014/main" id="{3D88CDF3-B38E-4CAD-A7A5-613A9834B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16707" y="3061105"/>
            <a:ext cx="2763105" cy="276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899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9883C-5372-4317-8A0A-19A3ED0BC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9252154" cy="1223983"/>
          </a:xfrm>
        </p:spPr>
        <p:txBody>
          <a:bodyPr>
            <a:normAutofit/>
          </a:bodyPr>
          <a:lstStyle/>
          <a:p>
            <a:r>
              <a:rPr lang="en-US" dirty="0"/>
              <a:t>Exercising credit report rights </a:t>
            </a:r>
            <a:r>
              <a:rPr lang="en-US" i="1" dirty="0"/>
              <a:t>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F51EC-2154-4F24-A109-0DF909D32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26127" y="2066002"/>
            <a:ext cx="257451" cy="28658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sz="1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BF1D8C-58C8-4883-8E0E-7889D4E0E829}"/>
              </a:ext>
            </a:extLst>
          </p:cNvPr>
          <p:cNvSpPr txBox="1"/>
          <p:nvPr/>
        </p:nvSpPr>
        <p:spPr>
          <a:xfrm>
            <a:off x="1410706" y="3061105"/>
            <a:ext cx="63531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4000" dirty="0"/>
              <a:t>You have a right to:</a:t>
            </a:r>
          </a:p>
          <a:p>
            <a:pPr marL="800100" lvl="1" indent="-342900">
              <a:lnSpc>
                <a:spcPct val="9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4000" dirty="0"/>
              <a:t>Dispute any negative item on your credit report</a:t>
            </a:r>
          </a:p>
        </p:txBody>
      </p:sp>
      <p:pic>
        <p:nvPicPr>
          <p:cNvPr id="6" name="Graphic 5" descr="Scales of justice">
            <a:extLst>
              <a:ext uri="{FF2B5EF4-FFF2-40B4-BE49-F238E27FC236}">
                <a16:creationId xmlns:a16="http://schemas.microsoft.com/office/drawing/2014/main" id="{3D88CDF3-B38E-4CAD-A7A5-613A9834B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16707" y="3061105"/>
            <a:ext cx="2763105" cy="276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451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9883C-5372-4317-8A0A-19A3ED0BC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9252154" cy="1223983"/>
          </a:xfrm>
        </p:spPr>
        <p:txBody>
          <a:bodyPr>
            <a:normAutofit/>
          </a:bodyPr>
          <a:lstStyle/>
          <a:p>
            <a:r>
              <a:rPr lang="en-US" dirty="0"/>
              <a:t>Exercising credit report rights </a:t>
            </a:r>
            <a:r>
              <a:rPr lang="en-US" i="1" dirty="0"/>
              <a:t>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F51EC-2154-4F24-A109-0DF909D32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26127" y="2066002"/>
            <a:ext cx="257451" cy="28658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sz="1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BF1D8C-58C8-4883-8E0E-7889D4E0E829}"/>
              </a:ext>
            </a:extLst>
          </p:cNvPr>
          <p:cNvSpPr txBox="1"/>
          <p:nvPr/>
        </p:nvSpPr>
        <p:spPr>
          <a:xfrm>
            <a:off x="1410706" y="3061105"/>
            <a:ext cx="6703484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3200" dirty="0"/>
              <a:t>You should dispute items that:</a:t>
            </a:r>
          </a:p>
          <a:p>
            <a:pPr marL="800100" lvl="1" indent="-342900">
              <a:lnSpc>
                <a:spcPct val="9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i="1" dirty="0"/>
              <a:t>May not be yours;</a:t>
            </a:r>
          </a:p>
          <a:p>
            <a:pPr marL="800100" lvl="1" indent="-342900">
              <a:lnSpc>
                <a:spcPct val="9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i="1" dirty="0"/>
              <a:t>May not state an accurate amount owed;</a:t>
            </a:r>
          </a:p>
          <a:p>
            <a:pPr marL="800100" lvl="1" indent="-342900">
              <a:lnSpc>
                <a:spcPct val="9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i="1" dirty="0"/>
              <a:t>May be too old – delinquent more than 7 years.</a:t>
            </a:r>
          </a:p>
        </p:txBody>
      </p:sp>
      <p:pic>
        <p:nvPicPr>
          <p:cNvPr id="6" name="Graphic 5" descr="Scales of justice">
            <a:extLst>
              <a:ext uri="{FF2B5EF4-FFF2-40B4-BE49-F238E27FC236}">
                <a16:creationId xmlns:a16="http://schemas.microsoft.com/office/drawing/2014/main" id="{3D88CDF3-B38E-4CAD-A7A5-613A9834B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16707" y="3061105"/>
            <a:ext cx="2763105" cy="276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23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83E2D-8A00-47C3-93D5-605F6D68C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Your Legal Services Plan can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0A169-8DA3-4EAA-9CB5-758821CE7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83" y="2336873"/>
            <a:ext cx="6078250" cy="3599316"/>
          </a:xfrm>
        </p:spPr>
        <p:txBody>
          <a:bodyPr>
            <a:noAutofit/>
          </a:bodyPr>
          <a:lstStyle/>
          <a:p>
            <a:r>
              <a:rPr lang="en-US" sz="3600" dirty="0"/>
              <a:t>Work with a paralegal specialist to:</a:t>
            </a:r>
          </a:p>
          <a:p>
            <a:pPr lvl="1"/>
            <a:r>
              <a:rPr lang="en-US" sz="3600" dirty="0"/>
              <a:t>Obtain your reports;</a:t>
            </a:r>
          </a:p>
          <a:p>
            <a:pPr lvl="1"/>
            <a:r>
              <a:rPr lang="en-US" sz="3600" dirty="0"/>
              <a:t>Review for all possible errors.</a:t>
            </a:r>
          </a:p>
        </p:txBody>
      </p:sp>
      <p:pic>
        <p:nvPicPr>
          <p:cNvPr id="5" name="Graphic 4" descr="Handshake">
            <a:extLst>
              <a:ext uri="{FF2B5EF4-FFF2-40B4-BE49-F238E27FC236}">
                <a16:creationId xmlns:a16="http://schemas.microsoft.com/office/drawing/2014/main" id="{6D169CF9-68BF-4FC1-8911-57B53E5D2A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2033" y="2543175"/>
            <a:ext cx="3392488" cy="339248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7876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83E2D-8A00-47C3-93D5-605F6D68C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Your Legal Services Plan can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0A169-8DA3-4EAA-9CB5-758821CE7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83" y="2336873"/>
            <a:ext cx="6078250" cy="3599316"/>
          </a:xfrm>
        </p:spPr>
        <p:txBody>
          <a:bodyPr>
            <a:noAutofit/>
          </a:bodyPr>
          <a:lstStyle/>
          <a:p>
            <a:r>
              <a:rPr lang="en-US" sz="3600" dirty="0"/>
              <a:t>Work with attorney </a:t>
            </a:r>
          </a:p>
          <a:p>
            <a:pPr lvl="1"/>
            <a:r>
              <a:rPr lang="en-US" sz="3600" dirty="0"/>
              <a:t>Dispute items in writing;</a:t>
            </a:r>
          </a:p>
          <a:p>
            <a:pPr lvl="1"/>
            <a:r>
              <a:rPr lang="en-US" sz="3600" dirty="0"/>
              <a:t>Review responses;</a:t>
            </a:r>
          </a:p>
          <a:p>
            <a:pPr lvl="1"/>
            <a:r>
              <a:rPr lang="en-US" sz="3600" dirty="0"/>
              <a:t>Follow-up as needed.</a:t>
            </a:r>
          </a:p>
        </p:txBody>
      </p:sp>
      <p:pic>
        <p:nvPicPr>
          <p:cNvPr id="5" name="Graphic 4" descr="Handshake">
            <a:extLst>
              <a:ext uri="{FF2B5EF4-FFF2-40B4-BE49-F238E27FC236}">
                <a16:creationId xmlns:a16="http://schemas.microsoft.com/office/drawing/2014/main" id="{6D169CF9-68BF-4FC1-8911-57B53E5D2A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2033" y="2543175"/>
            <a:ext cx="3392488" cy="339248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1685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B3F9E774-F054-4892-8E69-C76B2C854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EF6A099-2A38-4C66-88FF-FDBCB564E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0D98427-7B26-46E2-93FE-CB8CD3854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15A4233-F980-4EF6-B2C0-D7C63E752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5EDDE0-74F1-43D2-A280-C6B80628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054517" cy="10809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Understanding credit scores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B7E3E62-AACE-4D18-93B3-B4C452E28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B212AEA-2F95-4E63-991B-C41830BF8ABC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-666116" y="5865166"/>
            <a:ext cx="45719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21B5709-714B-4EA8-8C75-C105D9B4D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D460E9-ED74-42E3-B44F-6ECCDFDCA7BA}"/>
              </a:ext>
            </a:extLst>
          </p:cNvPr>
          <p:cNvSpPr/>
          <p:nvPr/>
        </p:nvSpPr>
        <p:spPr>
          <a:xfrm>
            <a:off x="5273044" y="1123951"/>
            <a:ext cx="609028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You can work on your credit score. </a:t>
            </a:r>
            <a:r>
              <a:rPr lang="en-US" sz="3200" dirty="0">
                <a:hlinkClick r:id="rId4"/>
              </a:rPr>
              <a:t>www.myfico.com</a:t>
            </a:r>
            <a:r>
              <a:rPr lang="en-US" sz="3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Understand what most affects scores.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Take steps to minimize negatives.</a:t>
            </a:r>
          </a:p>
        </p:txBody>
      </p:sp>
    </p:spTree>
    <p:extLst>
      <p:ext uri="{BB962C8B-B14F-4D97-AF65-F5344CB8AC3E}">
        <p14:creationId xmlns:p14="http://schemas.microsoft.com/office/powerpoint/2010/main" val="2098401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8B07E2-5331-4F11-85D5-38D26D22E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036" y="931333"/>
            <a:ext cx="8820385" cy="4961466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16494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A person posing for a picture&#10;&#10;Description automatically generated">
            <a:extLst>
              <a:ext uri="{FF2B5EF4-FFF2-40B4-BE49-F238E27FC236}">
                <a16:creationId xmlns:a16="http://schemas.microsoft.com/office/drawing/2014/main" id="{5F18656C-78EF-464F-AFE6-BC290AB54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4775"/>
            <a:ext cx="9955819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49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4192BB3-EA25-4161-94D6-7BB13FF97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5410" y="0"/>
            <a:ext cx="10472117" cy="589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09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81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0" name="Picture 83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1" name="Rectangle 85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87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85" name="Rectangle 89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FBCAB9-B291-4E36-8B38-CAE01C3C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 dirty="0"/>
              <a:t>5 Reasons to avoid Credit Repair Companies</a:t>
            </a:r>
          </a:p>
        </p:txBody>
      </p:sp>
      <p:graphicFrame>
        <p:nvGraphicFramePr>
          <p:cNvPr id="77" name="Content Placeholder 2">
            <a:extLst>
              <a:ext uri="{FF2B5EF4-FFF2-40B4-BE49-F238E27FC236}">
                <a16:creationId xmlns:a16="http://schemas.microsoft.com/office/drawing/2014/main" id="{2C923688-2F69-4920-94DB-5A13E68ED2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014711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5909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81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0" name="Picture 83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1" name="Rectangle 85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87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85" name="Rectangle 89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FBCAB9-B291-4E36-8B38-CAE01C3C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 dirty="0"/>
              <a:t>Reason to avoid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AA0CC6-D962-4EC7-8052-E51CE87F6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5848" y="1838763"/>
            <a:ext cx="4738334" cy="4097425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Most CRC’s promise more than they can deliver.</a:t>
            </a:r>
            <a:endParaRPr lang="en-US" sz="48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918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81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0" name="Picture 83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1" name="Rectangle 85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87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85" name="Rectangle 89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FBCAB9-B291-4E36-8B38-CAE01C3C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 dirty="0"/>
              <a:t>Reason to avoid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AA0CC6-D962-4EC7-8052-E51CE87F6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4273" y="1458409"/>
            <a:ext cx="4738334" cy="5149111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Most CRC’s break the law by charging before completing work.</a:t>
            </a:r>
            <a:endParaRPr lang="en-US" sz="4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886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81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0" name="Picture 83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1" name="Rectangle 85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87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85" name="Rectangle 89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FBCAB9-B291-4E36-8B38-CAE01C3C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 dirty="0"/>
              <a:t>Reason to avoid 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AA0CC6-D962-4EC7-8052-E51CE87F6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5848" y="1838763"/>
            <a:ext cx="4738334" cy="4097425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Some CRC’s sell questionable or even illegal schemes.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3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81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0" name="Picture 83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1" name="Rectangle 85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87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85" name="Rectangle 89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FBCAB9-B291-4E36-8B38-CAE01C3C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 dirty="0"/>
              <a:t>Reason to avoid 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AA0CC6-D962-4EC7-8052-E51CE87F6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5848" y="1838763"/>
            <a:ext cx="4738334" cy="4097425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Some CRC’s peddle bad loan or credit card deals.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57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81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0" name="Picture 83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1" name="Rectangle 85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87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85" name="Rectangle 89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FBCAB9-B291-4E36-8B38-CAE01C3C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 dirty="0"/>
              <a:t>Reason to avoid 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AA0CC6-D962-4EC7-8052-E51CE87F6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4887" y="1468373"/>
            <a:ext cx="4738334" cy="4097425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Everything a CRC can do your Legal Services Plan and you can do, no charge.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6216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1234</TotalTime>
  <Words>271</Words>
  <Application>Microsoft Office PowerPoint</Application>
  <PresentationFormat>Widescreen</PresentationFormat>
  <Paragraphs>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Berlin</vt:lpstr>
      <vt:lpstr>Credit Repair Companies</vt:lpstr>
      <vt:lpstr>PowerPoint Presentation</vt:lpstr>
      <vt:lpstr>PowerPoint Presentation</vt:lpstr>
      <vt:lpstr>5 Reasons to avoid Credit Repair Companies</vt:lpstr>
      <vt:lpstr>Reason to avoid 1</vt:lpstr>
      <vt:lpstr>Reason to avoid 2</vt:lpstr>
      <vt:lpstr>Reason to avoid 3</vt:lpstr>
      <vt:lpstr>Reason to avoid 4</vt:lpstr>
      <vt:lpstr>Reason to avoid 5</vt:lpstr>
      <vt:lpstr>Exercising credit report rights yourself</vt:lpstr>
      <vt:lpstr>Exercising credit report rights yourself</vt:lpstr>
      <vt:lpstr>Exercising credit report rights yourself</vt:lpstr>
      <vt:lpstr>Your Legal Services Plan can help</vt:lpstr>
      <vt:lpstr>Your Legal Services Plan can help</vt:lpstr>
      <vt:lpstr>Understanding credit scores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Repair Companies</dc:title>
  <dc:creator>Fred Miller</dc:creator>
  <cp:lastModifiedBy>Fred Miller</cp:lastModifiedBy>
  <cp:revision>25</cp:revision>
  <dcterms:created xsi:type="dcterms:W3CDTF">2019-07-29T15:53:33Z</dcterms:created>
  <dcterms:modified xsi:type="dcterms:W3CDTF">2019-08-05T15:48:46Z</dcterms:modified>
</cp:coreProperties>
</file>