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16"/>
  </p:notesMasterIdLst>
  <p:handoutMasterIdLst>
    <p:handoutMasterId r:id="rId17"/>
  </p:handoutMasterIdLst>
  <p:sldIdLst>
    <p:sldId id="258" r:id="rId5"/>
    <p:sldId id="262" r:id="rId6"/>
    <p:sldId id="268" r:id="rId7"/>
    <p:sldId id="260" r:id="rId8"/>
    <p:sldId id="265" r:id="rId9"/>
    <p:sldId id="266" r:id="rId10"/>
    <p:sldId id="269" r:id="rId11"/>
    <p:sldId id="270" r:id="rId12"/>
    <p:sldId id="274" r:id="rId13"/>
    <p:sldId id="271" r:id="rId14"/>
    <p:sldId id="27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notesViewPr>
    <p:cSldViewPr snapToGrid="0">
      <p:cViewPr varScale="1">
        <p:scale>
          <a:sx n="60" d="100"/>
          <a:sy n="60" d="100"/>
        </p:scale>
        <p:origin x="893"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35F4D5-4DEB-46DD-A5E5-F44FACC294DC}"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6D99A4D4-E07C-446E-B9D6-227FD2AD8A16}">
      <dgm:prSet/>
      <dgm:spPr/>
      <dgm:t>
        <a:bodyPr/>
        <a:lstStyle/>
        <a:p>
          <a:r>
            <a:rPr lang="en-US" b="1" dirty="0">
              <a:solidFill>
                <a:schemeClr val="bg1"/>
              </a:solidFill>
            </a:rPr>
            <a:t>You keep the right to sell your property at any time</a:t>
          </a:r>
          <a:endParaRPr lang="en-US" dirty="0">
            <a:solidFill>
              <a:schemeClr val="bg1"/>
            </a:solidFill>
          </a:endParaRPr>
        </a:p>
      </dgm:t>
    </dgm:pt>
    <dgm:pt modelId="{75EDE337-5655-4168-BCA4-49525A91ADF7}" type="parTrans" cxnId="{E7D5E7C2-A130-4D7D-9532-04152E1733DF}">
      <dgm:prSet/>
      <dgm:spPr/>
      <dgm:t>
        <a:bodyPr/>
        <a:lstStyle/>
        <a:p>
          <a:endParaRPr lang="en-US"/>
        </a:p>
      </dgm:t>
    </dgm:pt>
    <dgm:pt modelId="{6C50C3B1-4613-4EAE-8A37-C1A1AB003924}" type="sibTrans" cxnId="{E7D5E7C2-A130-4D7D-9532-04152E1733DF}">
      <dgm:prSet/>
      <dgm:spPr/>
      <dgm:t>
        <a:bodyPr/>
        <a:lstStyle/>
        <a:p>
          <a:endParaRPr lang="en-US"/>
        </a:p>
      </dgm:t>
    </dgm:pt>
    <dgm:pt modelId="{757F6037-4341-490A-90BA-F176AD032656}">
      <dgm:prSet/>
      <dgm:spPr/>
      <dgm:t>
        <a:bodyPr/>
        <a:lstStyle/>
        <a:p>
          <a:r>
            <a:rPr lang="en-US" b="1" dirty="0">
              <a:solidFill>
                <a:schemeClr val="bg1"/>
              </a:solidFill>
            </a:rPr>
            <a:t>You keep the right to change your mind/beneficiaries</a:t>
          </a:r>
          <a:endParaRPr lang="en-US" dirty="0">
            <a:solidFill>
              <a:schemeClr val="bg1"/>
            </a:solidFill>
          </a:endParaRPr>
        </a:p>
      </dgm:t>
    </dgm:pt>
    <dgm:pt modelId="{EA2D4BE3-2CF3-45EA-9514-9278F1874C5F}" type="parTrans" cxnId="{65A816CB-0610-4F18-92FA-6CF315E12A0B}">
      <dgm:prSet/>
      <dgm:spPr/>
      <dgm:t>
        <a:bodyPr/>
        <a:lstStyle/>
        <a:p>
          <a:endParaRPr lang="en-US"/>
        </a:p>
      </dgm:t>
    </dgm:pt>
    <dgm:pt modelId="{83AD7DE4-9CB3-4759-A718-181D07EDDD48}" type="sibTrans" cxnId="{65A816CB-0610-4F18-92FA-6CF315E12A0B}">
      <dgm:prSet/>
      <dgm:spPr/>
      <dgm:t>
        <a:bodyPr/>
        <a:lstStyle/>
        <a:p>
          <a:endParaRPr lang="en-US"/>
        </a:p>
      </dgm:t>
    </dgm:pt>
    <dgm:pt modelId="{6CB4ED2F-51A9-42AD-9374-773F5AFCBEC3}" type="pres">
      <dgm:prSet presAssocID="{D035F4D5-4DEB-46DD-A5E5-F44FACC294DC}" presName="linear" presStyleCnt="0">
        <dgm:presLayoutVars>
          <dgm:animLvl val="lvl"/>
          <dgm:resizeHandles val="exact"/>
        </dgm:presLayoutVars>
      </dgm:prSet>
      <dgm:spPr/>
    </dgm:pt>
    <dgm:pt modelId="{9B54DD11-3958-4E56-B53F-E14245285EAA}" type="pres">
      <dgm:prSet presAssocID="{6D99A4D4-E07C-446E-B9D6-227FD2AD8A16}" presName="parentText" presStyleLbl="node1" presStyleIdx="0" presStyleCnt="2">
        <dgm:presLayoutVars>
          <dgm:chMax val="0"/>
          <dgm:bulletEnabled val="1"/>
        </dgm:presLayoutVars>
      </dgm:prSet>
      <dgm:spPr/>
    </dgm:pt>
    <dgm:pt modelId="{09821736-C9A3-4B4C-8C5D-3804DD23B86B}" type="pres">
      <dgm:prSet presAssocID="{6C50C3B1-4613-4EAE-8A37-C1A1AB003924}" presName="spacer" presStyleCnt="0"/>
      <dgm:spPr/>
    </dgm:pt>
    <dgm:pt modelId="{0A9A4B6D-48C0-4DD0-A831-690CE07981B2}" type="pres">
      <dgm:prSet presAssocID="{757F6037-4341-490A-90BA-F176AD032656}" presName="parentText" presStyleLbl="node1" presStyleIdx="1" presStyleCnt="2">
        <dgm:presLayoutVars>
          <dgm:chMax val="0"/>
          <dgm:bulletEnabled val="1"/>
        </dgm:presLayoutVars>
      </dgm:prSet>
      <dgm:spPr/>
    </dgm:pt>
  </dgm:ptLst>
  <dgm:cxnLst>
    <dgm:cxn modelId="{82015961-B741-45C0-8DD0-2DD824F1327F}" type="presOf" srcId="{757F6037-4341-490A-90BA-F176AD032656}" destId="{0A9A4B6D-48C0-4DD0-A831-690CE07981B2}" srcOrd="0" destOrd="0" presId="urn:microsoft.com/office/officeart/2005/8/layout/vList2"/>
    <dgm:cxn modelId="{08F59AAA-4862-46B1-A1B2-8D36C7482565}" type="presOf" srcId="{D035F4D5-4DEB-46DD-A5E5-F44FACC294DC}" destId="{6CB4ED2F-51A9-42AD-9374-773F5AFCBEC3}" srcOrd="0" destOrd="0" presId="urn:microsoft.com/office/officeart/2005/8/layout/vList2"/>
    <dgm:cxn modelId="{E7D5E7C2-A130-4D7D-9532-04152E1733DF}" srcId="{D035F4D5-4DEB-46DD-A5E5-F44FACC294DC}" destId="{6D99A4D4-E07C-446E-B9D6-227FD2AD8A16}" srcOrd="0" destOrd="0" parTransId="{75EDE337-5655-4168-BCA4-49525A91ADF7}" sibTransId="{6C50C3B1-4613-4EAE-8A37-C1A1AB003924}"/>
    <dgm:cxn modelId="{65A816CB-0610-4F18-92FA-6CF315E12A0B}" srcId="{D035F4D5-4DEB-46DD-A5E5-F44FACC294DC}" destId="{757F6037-4341-490A-90BA-F176AD032656}" srcOrd="1" destOrd="0" parTransId="{EA2D4BE3-2CF3-45EA-9514-9278F1874C5F}" sibTransId="{83AD7DE4-9CB3-4759-A718-181D07EDDD48}"/>
    <dgm:cxn modelId="{59C6F7CF-2852-4C41-91C2-F752F5072F70}" type="presOf" srcId="{6D99A4D4-E07C-446E-B9D6-227FD2AD8A16}" destId="{9B54DD11-3958-4E56-B53F-E14245285EAA}" srcOrd="0" destOrd="0" presId="urn:microsoft.com/office/officeart/2005/8/layout/vList2"/>
    <dgm:cxn modelId="{8FF02C92-944F-406C-A12E-35A9ECD86FFE}" type="presParOf" srcId="{6CB4ED2F-51A9-42AD-9374-773F5AFCBEC3}" destId="{9B54DD11-3958-4E56-B53F-E14245285EAA}" srcOrd="0" destOrd="0" presId="urn:microsoft.com/office/officeart/2005/8/layout/vList2"/>
    <dgm:cxn modelId="{C9B6BE91-8071-4D57-9D05-8D313CADE9D5}" type="presParOf" srcId="{6CB4ED2F-51A9-42AD-9374-773F5AFCBEC3}" destId="{09821736-C9A3-4B4C-8C5D-3804DD23B86B}" srcOrd="1" destOrd="0" presId="urn:microsoft.com/office/officeart/2005/8/layout/vList2"/>
    <dgm:cxn modelId="{FD84BB76-66ED-4F10-B9F4-0E576FF12D91}" type="presParOf" srcId="{6CB4ED2F-51A9-42AD-9374-773F5AFCBEC3}" destId="{0A9A4B6D-48C0-4DD0-A831-690CE07981B2}"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75EA45-D185-4272-BEDF-E7DD701DEC1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3330C27-D10D-438F-941A-945F339A9E23}">
      <dgm:prSet/>
      <dgm:spPr/>
      <dgm:t>
        <a:bodyPr/>
        <a:lstStyle/>
        <a:p>
          <a:r>
            <a:rPr lang="en-US" b="1" dirty="0"/>
            <a:t>The Lady Bird Deed transfer isn’t considered a gift that might be subject to Federal gift tax</a:t>
          </a:r>
          <a:endParaRPr lang="en-US" dirty="0"/>
        </a:p>
      </dgm:t>
    </dgm:pt>
    <dgm:pt modelId="{BFE3010E-746A-45EC-95D2-AE3E77AFBF2E}" type="parTrans" cxnId="{128661DF-748E-40EC-9B6B-EA292C9F6921}">
      <dgm:prSet/>
      <dgm:spPr/>
      <dgm:t>
        <a:bodyPr/>
        <a:lstStyle/>
        <a:p>
          <a:endParaRPr lang="en-US"/>
        </a:p>
      </dgm:t>
    </dgm:pt>
    <dgm:pt modelId="{97492271-696F-4B1C-9F73-ADEFDDBC720F}" type="sibTrans" cxnId="{128661DF-748E-40EC-9B6B-EA292C9F6921}">
      <dgm:prSet/>
      <dgm:spPr/>
      <dgm:t>
        <a:bodyPr/>
        <a:lstStyle/>
        <a:p>
          <a:endParaRPr lang="en-US"/>
        </a:p>
      </dgm:t>
    </dgm:pt>
    <dgm:pt modelId="{9F7F6C6A-D160-4A07-9044-416EAFFFF399}">
      <dgm:prSet/>
      <dgm:spPr/>
      <dgm:t>
        <a:bodyPr/>
        <a:lstStyle/>
        <a:p>
          <a:r>
            <a:rPr lang="en-US" b="1" dirty="0"/>
            <a:t>Taxes your beneficiaries pay upon sale of the property are reduced</a:t>
          </a:r>
          <a:endParaRPr lang="en-US" dirty="0"/>
        </a:p>
      </dgm:t>
    </dgm:pt>
    <dgm:pt modelId="{EE8FDE6A-98EA-4660-A841-3FDCFC229D91}" type="parTrans" cxnId="{466A3479-001C-46A0-9151-FEC272E237E8}">
      <dgm:prSet/>
      <dgm:spPr/>
      <dgm:t>
        <a:bodyPr/>
        <a:lstStyle/>
        <a:p>
          <a:endParaRPr lang="en-US"/>
        </a:p>
      </dgm:t>
    </dgm:pt>
    <dgm:pt modelId="{1E549020-4BCB-472B-B02B-AA8457DB2BFA}" type="sibTrans" cxnId="{466A3479-001C-46A0-9151-FEC272E237E8}">
      <dgm:prSet/>
      <dgm:spPr/>
      <dgm:t>
        <a:bodyPr/>
        <a:lstStyle/>
        <a:p>
          <a:endParaRPr lang="en-US"/>
        </a:p>
      </dgm:t>
    </dgm:pt>
    <dgm:pt modelId="{3D92124A-0B93-479A-ACF7-F4B2D6E8836B}" type="pres">
      <dgm:prSet presAssocID="{DF75EA45-D185-4272-BEDF-E7DD701DEC1B}" presName="hierChild1" presStyleCnt="0">
        <dgm:presLayoutVars>
          <dgm:chPref val="1"/>
          <dgm:dir/>
          <dgm:animOne val="branch"/>
          <dgm:animLvl val="lvl"/>
          <dgm:resizeHandles/>
        </dgm:presLayoutVars>
      </dgm:prSet>
      <dgm:spPr/>
    </dgm:pt>
    <dgm:pt modelId="{64FDB8CA-F798-4A39-9D4B-9A08C1178A89}" type="pres">
      <dgm:prSet presAssocID="{83330C27-D10D-438F-941A-945F339A9E23}" presName="hierRoot1" presStyleCnt="0"/>
      <dgm:spPr/>
    </dgm:pt>
    <dgm:pt modelId="{795A858C-A886-4272-9042-3ADF154D5B0A}" type="pres">
      <dgm:prSet presAssocID="{83330C27-D10D-438F-941A-945F339A9E23}" presName="composite" presStyleCnt="0"/>
      <dgm:spPr/>
    </dgm:pt>
    <dgm:pt modelId="{CD9DF740-317F-49FA-8992-E92BF7A437C7}" type="pres">
      <dgm:prSet presAssocID="{83330C27-D10D-438F-941A-945F339A9E23}" presName="background" presStyleLbl="node0" presStyleIdx="0" presStyleCnt="2"/>
      <dgm:spPr/>
    </dgm:pt>
    <dgm:pt modelId="{D1C5054D-AE1E-4198-86B8-F05B02004967}" type="pres">
      <dgm:prSet presAssocID="{83330C27-D10D-438F-941A-945F339A9E23}" presName="text" presStyleLbl="fgAcc0" presStyleIdx="0" presStyleCnt="2">
        <dgm:presLayoutVars>
          <dgm:chPref val="3"/>
        </dgm:presLayoutVars>
      </dgm:prSet>
      <dgm:spPr/>
    </dgm:pt>
    <dgm:pt modelId="{EC49EF05-5797-476C-939A-5C956EDC0764}" type="pres">
      <dgm:prSet presAssocID="{83330C27-D10D-438F-941A-945F339A9E23}" presName="hierChild2" presStyleCnt="0"/>
      <dgm:spPr/>
    </dgm:pt>
    <dgm:pt modelId="{E5494F2F-95E2-4C74-9AAF-FD36335DEE7A}" type="pres">
      <dgm:prSet presAssocID="{9F7F6C6A-D160-4A07-9044-416EAFFFF399}" presName="hierRoot1" presStyleCnt="0"/>
      <dgm:spPr/>
    </dgm:pt>
    <dgm:pt modelId="{AF1C3C4D-199F-4919-AB91-4530CF3070E2}" type="pres">
      <dgm:prSet presAssocID="{9F7F6C6A-D160-4A07-9044-416EAFFFF399}" presName="composite" presStyleCnt="0"/>
      <dgm:spPr/>
    </dgm:pt>
    <dgm:pt modelId="{84939925-BF02-4C7D-BA98-A591AFF7C141}" type="pres">
      <dgm:prSet presAssocID="{9F7F6C6A-D160-4A07-9044-416EAFFFF399}" presName="background" presStyleLbl="node0" presStyleIdx="1" presStyleCnt="2"/>
      <dgm:spPr/>
    </dgm:pt>
    <dgm:pt modelId="{87CECD66-1986-4E56-997C-8DD764206D70}" type="pres">
      <dgm:prSet presAssocID="{9F7F6C6A-D160-4A07-9044-416EAFFFF399}" presName="text" presStyleLbl="fgAcc0" presStyleIdx="1" presStyleCnt="2">
        <dgm:presLayoutVars>
          <dgm:chPref val="3"/>
        </dgm:presLayoutVars>
      </dgm:prSet>
      <dgm:spPr/>
    </dgm:pt>
    <dgm:pt modelId="{263156F8-690C-4A5C-8C8E-6C91A0B32697}" type="pres">
      <dgm:prSet presAssocID="{9F7F6C6A-D160-4A07-9044-416EAFFFF399}" presName="hierChild2" presStyleCnt="0"/>
      <dgm:spPr/>
    </dgm:pt>
  </dgm:ptLst>
  <dgm:cxnLst>
    <dgm:cxn modelId="{B89A3D37-E79F-45E4-9F68-30D84EF28801}" type="presOf" srcId="{DF75EA45-D185-4272-BEDF-E7DD701DEC1B}" destId="{3D92124A-0B93-479A-ACF7-F4B2D6E8836B}" srcOrd="0" destOrd="0" presId="urn:microsoft.com/office/officeart/2005/8/layout/hierarchy1"/>
    <dgm:cxn modelId="{F25F9B5C-9FF7-44C3-A731-22EF00C273E8}" type="presOf" srcId="{9F7F6C6A-D160-4A07-9044-416EAFFFF399}" destId="{87CECD66-1986-4E56-997C-8DD764206D70}" srcOrd="0" destOrd="0" presId="urn:microsoft.com/office/officeart/2005/8/layout/hierarchy1"/>
    <dgm:cxn modelId="{466A3479-001C-46A0-9151-FEC272E237E8}" srcId="{DF75EA45-D185-4272-BEDF-E7DD701DEC1B}" destId="{9F7F6C6A-D160-4A07-9044-416EAFFFF399}" srcOrd="1" destOrd="0" parTransId="{EE8FDE6A-98EA-4660-A841-3FDCFC229D91}" sibTransId="{1E549020-4BCB-472B-B02B-AA8457DB2BFA}"/>
    <dgm:cxn modelId="{56A974B2-8402-4FCF-A0EC-3A3B88ED45CE}" type="presOf" srcId="{83330C27-D10D-438F-941A-945F339A9E23}" destId="{D1C5054D-AE1E-4198-86B8-F05B02004967}" srcOrd="0" destOrd="0" presId="urn:microsoft.com/office/officeart/2005/8/layout/hierarchy1"/>
    <dgm:cxn modelId="{128661DF-748E-40EC-9B6B-EA292C9F6921}" srcId="{DF75EA45-D185-4272-BEDF-E7DD701DEC1B}" destId="{83330C27-D10D-438F-941A-945F339A9E23}" srcOrd="0" destOrd="0" parTransId="{BFE3010E-746A-45EC-95D2-AE3E77AFBF2E}" sibTransId="{97492271-696F-4B1C-9F73-ADEFDDBC720F}"/>
    <dgm:cxn modelId="{136AE958-45FC-471E-A6EC-9E11C0ACC240}" type="presParOf" srcId="{3D92124A-0B93-479A-ACF7-F4B2D6E8836B}" destId="{64FDB8CA-F798-4A39-9D4B-9A08C1178A89}" srcOrd="0" destOrd="0" presId="urn:microsoft.com/office/officeart/2005/8/layout/hierarchy1"/>
    <dgm:cxn modelId="{CD625850-26BC-45B0-94C6-41A9E0C33928}" type="presParOf" srcId="{64FDB8CA-F798-4A39-9D4B-9A08C1178A89}" destId="{795A858C-A886-4272-9042-3ADF154D5B0A}" srcOrd="0" destOrd="0" presId="urn:microsoft.com/office/officeart/2005/8/layout/hierarchy1"/>
    <dgm:cxn modelId="{4934CB73-E33B-4C07-86BA-D193C96C0986}" type="presParOf" srcId="{795A858C-A886-4272-9042-3ADF154D5B0A}" destId="{CD9DF740-317F-49FA-8992-E92BF7A437C7}" srcOrd="0" destOrd="0" presId="urn:microsoft.com/office/officeart/2005/8/layout/hierarchy1"/>
    <dgm:cxn modelId="{F0C1EF26-4B01-491C-9991-85CB149D1D8F}" type="presParOf" srcId="{795A858C-A886-4272-9042-3ADF154D5B0A}" destId="{D1C5054D-AE1E-4198-86B8-F05B02004967}" srcOrd="1" destOrd="0" presId="urn:microsoft.com/office/officeart/2005/8/layout/hierarchy1"/>
    <dgm:cxn modelId="{42366311-0862-457B-B801-25ADE038AB47}" type="presParOf" srcId="{64FDB8CA-F798-4A39-9D4B-9A08C1178A89}" destId="{EC49EF05-5797-476C-939A-5C956EDC0764}" srcOrd="1" destOrd="0" presId="urn:microsoft.com/office/officeart/2005/8/layout/hierarchy1"/>
    <dgm:cxn modelId="{E95EFD13-057F-4701-8F51-BF1F3FE806AA}" type="presParOf" srcId="{3D92124A-0B93-479A-ACF7-F4B2D6E8836B}" destId="{E5494F2F-95E2-4C74-9AAF-FD36335DEE7A}" srcOrd="1" destOrd="0" presId="urn:microsoft.com/office/officeart/2005/8/layout/hierarchy1"/>
    <dgm:cxn modelId="{FE4CB904-C73C-461C-96B5-8C3D4796028E}" type="presParOf" srcId="{E5494F2F-95E2-4C74-9AAF-FD36335DEE7A}" destId="{AF1C3C4D-199F-4919-AB91-4530CF3070E2}" srcOrd="0" destOrd="0" presId="urn:microsoft.com/office/officeart/2005/8/layout/hierarchy1"/>
    <dgm:cxn modelId="{14066D32-F9AC-4DEF-B293-FEE1C3FB86D6}" type="presParOf" srcId="{AF1C3C4D-199F-4919-AB91-4530CF3070E2}" destId="{84939925-BF02-4C7D-BA98-A591AFF7C141}" srcOrd="0" destOrd="0" presId="urn:microsoft.com/office/officeart/2005/8/layout/hierarchy1"/>
    <dgm:cxn modelId="{64C0A171-E0F7-4E82-BB57-1303C46D199A}" type="presParOf" srcId="{AF1C3C4D-199F-4919-AB91-4530CF3070E2}" destId="{87CECD66-1986-4E56-997C-8DD764206D70}" srcOrd="1" destOrd="0" presId="urn:microsoft.com/office/officeart/2005/8/layout/hierarchy1"/>
    <dgm:cxn modelId="{BD5FEF55-82B1-4478-85B1-C1B07BE1E4C0}" type="presParOf" srcId="{E5494F2F-95E2-4C74-9AAF-FD36335DEE7A}" destId="{263156F8-690C-4A5C-8C8E-6C91A0B3269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D71960-3F82-4903-81E1-A9CF3C65A665}"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60A091AF-6EDE-4764-B655-4A52F259F011}">
      <dgm:prSet/>
      <dgm:spPr/>
      <dgm:t>
        <a:bodyPr/>
        <a:lstStyle/>
        <a:p>
          <a:r>
            <a:rPr lang="en-US" b="1" dirty="0">
              <a:solidFill>
                <a:schemeClr val="bg1"/>
              </a:solidFill>
            </a:rPr>
            <a:t>Doesn’t jeopardize your eligibility for Medicaid</a:t>
          </a:r>
          <a:endParaRPr lang="en-US" dirty="0">
            <a:solidFill>
              <a:schemeClr val="bg1"/>
            </a:solidFill>
          </a:endParaRPr>
        </a:p>
      </dgm:t>
    </dgm:pt>
    <dgm:pt modelId="{F24310B6-C6D2-401F-BCE6-EB248F8F3C51}" type="parTrans" cxnId="{301DBA64-060A-43B3-BDC1-E197C8727D74}">
      <dgm:prSet/>
      <dgm:spPr/>
      <dgm:t>
        <a:bodyPr/>
        <a:lstStyle/>
        <a:p>
          <a:endParaRPr lang="en-US">
            <a:solidFill>
              <a:schemeClr val="bg1"/>
            </a:solidFill>
          </a:endParaRPr>
        </a:p>
      </dgm:t>
    </dgm:pt>
    <dgm:pt modelId="{D60A23B0-257F-47F8-9A8E-1101E6F05E41}" type="sibTrans" cxnId="{301DBA64-060A-43B3-BDC1-E197C8727D74}">
      <dgm:prSet/>
      <dgm:spPr/>
      <dgm:t>
        <a:bodyPr/>
        <a:lstStyle/>
        <a:p>
          <a:endParaRPr lang="en-US">
            <a:solidFill>
              <a:schemeClr val="bg1"/>
            </a:solidFill>
          </a:endParaRPr>
        </a:p>
      </dgm:t>
    </dgm:pt>
    <dgm:pt modelId="{07B0A4C0-1C80-4077-BD7A-1501D22CA4B9}">
      <dgm:prSet custT="1"/>
      <dgm:spPr/>
      <dgm:t>
        <a:bodyPr/>
        <a:lstStyle/>
        <a:p>
          <a:r>
            <a:rPr lang="en-US" sz="2800" b="1" dirty="0">
              <a:solidFill>
                <a:schemeClr val="bg1"/>
              </a:solidFill>
            </a:rPr>
            <a:t>In some states, a Lady Bird Deed protects the property from being sold after your death to pay back Medicaid benefits you received under Medicaid recovery programs</a:t>
          </a:r>
          <a:endParaRPr lang="en-US" sz="2800" dirty="0">
            <a:solidFill>
              <a:schemeClr val="bg1"/>
            </a:solidFill>
          </a:endParaRPr>
        </a:p>
      </dgm:t>
    </dgm:pt>
    <dgm:pt modelId="{7A9FF447-BE2E-43A6-9EEA-AB229EF5A22E}" type="parTrans" cxnId="{BB691E2C-20B0-4BBA-93E4-F747705099EC}">
      <dgm:prSet/>
      <dgm:spPr/>
      <dgm:t>
        <a:bodyPr/>
        <a:lstStyle/>
        <a:p>
          <a:endParaRPr lang="en-US">
            <a:solidFill>
              <a:schemeClr val="bg1"/>
            </a:solidFill>
          </a:endParaRPr>
        </a:p>
      </dgm:t>
    </dgm:pt>
    <dgm:pt modelId="{9A0D95B1-497E-4146-AB38-455CBEF4AA1B}" type="sibTrans" cxnId="{BB691E2C-20B0-4BBA-93E4-F747705099EC}">
      <dgm:prSet/>
      <dgm:spPr/>
      <dgm:t>
        <a:bodyPr/>
        <a:lstStyle/>
        <a:p>
          <a:endParaRPr lang="en-US">
            <a:solidFill>
              <a:schemeClr val="bg1"/>
            </a:solidFill>
          </a:endParaRPr>
        </a:p>
      </dgm:t>
    </dgm:pt>
    <dgm:pt modelId="{810CF376-F67B-43C1-8A7C-226A298F8A48}" type="pres">
      <dgm:prSet presAssocID="{3DD71960-3F82-4903-81E1-A9CF3C65A665}" presName="Name0" presStyleCnt="0">
        <dgm:presLayoutVars>
          <dgm:dir/>
          <dgm:animLvl val="lvl"/>
          <dgm:resizeHandles val="exact"/>
        </dgm:presLayoutVars>
      </dgm:prSet>
      <dgm:spPr/>
    </dgm:pt>
    <dgm:pt modelId="{6A2E57B5-8536-4B2E-BA4E-D5EA0DC31EC0}" type="pres">
      <dgm:prSet presAssocID="{07B0A4C0-1C80-4077-BD7A-1501D22CA4B9}" presName="boxAndChildren" presStyleCnt="0"/>
      <dgm:spPr/>
    </dgm:pt>
    <dgm:pt modelId="{F08AA8BA-57FE-45A5-9E21-31A926E888F0}" type="pres">
      <dgm:prSet presAssocID="{07B0A4C0-1C80-4077-BD7A-1501D22CA4B9}" presName="parentTextBox" presStyleLbl="node1" presStyleIdx="0" presStyleCnt="2"/>
      <dgm:spPr/>
    </dgm:pt>
    <dgm:pt modelId="{73763307-B744-4477-B408-4FDFC4019992}" type="pres">
      <dgm:prSet presAssocID="{D60A23B0-257F-47F8-9A8E-1101E6F05E41}" presName="sp" presStyleCnt="0"/>
      <dgm:spPr/>
    </dgm:pt>
    <dgm:pt modelId="{FCCF2673-DFA3-4131-8EE5-ED5817E962DC}" type="pres">
      <dgm:prSet presAssocID="{60A091AF-6EDE-4764-B655-4A52F259F011}" presName="arrowAndChildren" presStyleCnt="0"/>
      <dgm:spPr/>
    </dgm:pt>
    <dgm:pt modelId="{A8C7381A-622B-473A-8AA7-4795DEC755B8}" type="pres">
      <dgm:prSet presAssocID="{60A091AF-6EDE-4764-B655-4A52F259F011}" presName="parentTextArrow" presStyleLbl="node1" presStyleIdx="1" presStyleCnt="2"/>
      <dgm:spPr/>
    </dgm:pt>
  </dgm:ptLst>
  <dgm:cxnLst>
    <dgm:cxn modelId="{3688DC26-AD42-49CF-9451-556CD49F6783}" type="presOf" srcId="{07B0A4C0-1C80-4077-BD7A-1501D22CA4B9}" destId="{F08AA8BA-57FE-45A5-9E21-31A926E888F0}" srcOrd="0" destOrd="0" presId="urn:microsoft.com/office/officeart/2005/8/layout/process4"/>
    <dgm:cxn modelId="{BB691E2C-20B0-4BBA-93E4-F747705099EC}" srcId="{3DD71960-3F82-4903-81E1-A9CF3C65A665}" destId="{07B0A4C0-1C80-4077-BD7A-1501D22CA4B9}" srcOrd="1" destOrd="0" parTransId="{7A9FF447-BE2E-43A6-9EEA-AB229EF5A22E}" sibTransId="{9A0D95B1-497E-4146-AB38-455CBEF4AA1B}"/>
    <dgm:cxn modelId="{301DBA64-060A-43B3-BDC1-E197C8727D74}" srcId="{3DD71960-3F82-4903-81E1-A9CF3C65A665}" destId="{60A091AF-6EDE-4764-B655-4A52F259F011}" srcOrd="0" destOrd="0" parTransId="{F24310B6-C6D2-401F-BCE6-EB248F8F3C51}" sibTransId="{D60A23B0-257F-47F8-9A8E-1101E6F05E41}"/>
    <dgm:cxn modelId="{C8BC1079-4ABB-425E-95AB-FC790B7961EC}" type="presOf" srcId="{60A091AF-6EDE-4764-B655-4A52F259F011}" destId="{A8C7381A-622B-473A-8AA7-4795DEC755B8}" srcOrd="0" destOrd="0" presId="urn:microsoft.com/office/officeart/2005/8/layout/process4"/>
    <dgm:cxn modelId="{331A8F7C-CB69-461C-ADE2-822A816E4ECB}" type="presOf" srcId="{3DD71960-3F82-4903-81E1-A9CF3C65A665}" destId="{810CF376-F67B-43C1-8A7C-226A298F8A48}" srcOrd="0" destOrd="0" presId="urn:microsoft.com/office/officeart/2005/8/layout/process4"/>
    <dgm:cxn modelId="{643D09D7-F088-420C-BCA5-23ECFD360A59}" type="presParOf" srcId="{810CF376-F67B-43C1-8A7C-226A298F8A48}" destId="{6A2E57B5-8536-4B2E-BA4E-D5EA0DC31EC0}" srcOrd="0" destOrd="0" presId="urn:microsoft.com/office/officeart/2005/8/layout/process4"/>
    <dgm:cxn modelId="{57C0661C-EE00-40C2-8D55-67ABEC653228}" type="presParOf" srcId="{6A2E57B5-8536-4B2E-BA4E-D5EA0DC31EC0}" destId="{F08AA8BA-57FE-45A5-9E21-31A926E888F0}" srcOrd="0" destOrd="0" presId="urn:microsoft.com/office/officeart/2005/8/layout/process4"/>
    <dgm:cxn modelId="{5B3361C0-75E6-486E-A1B7-BC9D22D0FBCE}" type="presParOf" srcId="{810CF376-F67B-43C1-8A7C-226A298F8A48}" destId="{73763307-B744-4477-B408-4FDFC4019992}" srcOrd="1" destOrd="0" presId="urn:microsoft.com/office/officeart/2005/8/layout/process4"/>
    <dgm:cxn modelId="{B867CA65-6C48-4AD7-8AFB-5D12817C0055}" type="presParOf" srcId="{810CF376-F67B-43C1-8A7C-226A298F8A48}" destId="{FCCF2673-DFA3-4131-8EE5-ED5817E962DC}" srcOrd="2" destOrd="0" presId="urn:microsoft.com/office/officeart/2005/8/layout/process4"/>
    <dgm:cxn modelId="{664A5434-CE69-47C0-963C-FF4A5C78C01D}" type="presParOf" srcId="{FCCF2673-DFA3-4131-8EE5-ED5817E962DC}" destId="{A8C7381A-622B-473A-8AA7-4795DEC755B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67B358-0E98-40B1-89D0-94AFB5D1F643}"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E85A1BCE-2A59-4CFE-837D-8FCE709F85FA}">
      <dgm:prSet/>
      <dgm:spPr/>
      <dgm:t>
        <a:bodyPr/>
        <a:lstStyle/>
        <a:p>
          <a:r>
            <a:rPr lang="en-US">
              <a:solidFill>
                <a:schemeClr val="bg1"/>
              </a:solidFill>
            </a:rPr>
            <a:t>Some banks are reluctant to give loans to owners with Lady Bird Deeds</a:t>
          </a:r>
          <a:endParaRPr lang="en-US" dirty="0">
            <a:solidFill>
              <a:schemeClr val="bg1"/>
            </a:solidFill>
          </a:endParaRPr>
        </a:p>
      </dgm:t>
    </dgm:pt>
    <dgm:pt modelId="{ABC1E4AE-A59B-4C79-9DAC-AD6154BD6D5D}" type="parTrans" cxnId="{C91AFD9A-994E-4235-8CB9-C351F0CEF504}">
      <dgm:prSet/>
      <dgm:spPr/>
      <dgm:t>
        <a:bodyPr/>
        <a:lstStyle/>
        <a:p>
          <a:endParaRPr lang="en-US"/>
        </a:p>
      </dgm:t>
    </dgm:pt>
    <dgm:pt modelId="{098E3E0C-AFE9-48FE-A12B-7A936861E1D6}" type="sibTrans" cxnId="{C91AFD9A-994E-4235-8CB9-C351F0CEF504}">
      <dgm:prSet/>
      <dgm:spPr/>
      <dgm:t>
        <a:bodyPr/>
        <a:lstStyle/>
        <a:p>
          <a:endParaRPr lang="en-US"/>
        </a:p>
      </dgm:t>
    </dgm:pt>
    <dgm:pt modelId="{2CD740AF-7228-44D4-AEA9-A93F0FA44F34}">
      <dgm:prSet/>
      <dgm:spPr/>
      <dgm:t>
        <a:bodyPr/>
        <a:lstStyle/>
        <a:p>
          <a:r>
            <a:rPr lang="en-US">
              <a:solidFill>
                <a:schemeClr val="bg1"/>
              </a:solidFill>
            </a:rPr>
            <a:t>Even with a Lady Bird Deed, heirs take the property subject to any liens by lenders and others</a:t>
          </a:r>
          <a:endParaRPr lang="en-US" dirty="0">
            <a:solidFill>
              <a:schemeClr val="bg1"/>
            </a:solidFill>
          </a:endParaRPr>
        </a:p>
      </dgm:t>
    </dgm:pt>
    <dgm:pt modelId="{6AF6CAD8-126C-451F-89E8-C1E3ED830744}" type="parTrans" cxnId="{805D7284-2912-4BCE-880D-B183C8C16079}">
      <dgm:prSet/>
      <dgm:spPr/>
      <dgm:t>
        <a:bodyPr/>
        <a:lstStyle/>
        <a:p>
          <a:endParaRPr lang="en-US"/>
        </a:p>
      </dgm:t>
    </dgm:pt>
    <dgm:pt modelId="{FE5B55A6-D87E-4AD7-898D-67698B1C1F73}" type="sibTrans" cxnId="{805D7284-2912-4BCE-880D-B183C8C16079}">
      <dgm:prSet/>
      <dgm:spPr/>
      <dgm:t>
        <a:bodyPr/>
        <a:lstStyle/>
        <a:p>
          <a:endParaRPr lang="en-US"/>
        </a:p>
      </dgm:t>
    </dgm:pt>
    <dgm:pt modelId="{DEE0A2A1-624A-400A-B855-DDB5879B34C0}" type="pres">
      <dgm:prSet presAssocID="{AB67B358-0E98-40B1-89D0-94AFB5D1F643}" presName="linear" presStyleCnt="0">
        <dgm:presLayoutVars>
          <dgm:animLvl val="lvl"/>
          <dgm:resizeHandles val="exact"/>
        </dgm:presLayoutVars>
      </dgm:prSet>
      <dgm:spPr/>
    </dgm:pt>
    <dgm:pt modelId="{E591D732-5771-4FFD-A00E-5EA3AFE7FA75}" type="pres">
      <dgm:prSet presAssocID="{E85A1BCE-2A59-4CFE-837D-8FCE709F85FA}" presName="parentText" presStyleLbl="node1" presStyleIdx="0" presStyleCnt="2">
        <dgm:presLayoutVars>
          <dgm:chMax val="0"/>
          <dgm:bulletEnabled val="1"/>
        </dgm:presLayoutVars>
      </dgm:prSet>
      <dgm:spPr/>
    </dgm:pt>
    <dgm:pt modelId="{86D8B012-F551-40DB-846D-563180A1AA87}" type="pres">
      <dgm:prSet presAssocID="{098E3E0C-AFE9-48FE-A12B-7A936861E1D6}" presName="spacer" presStyleCnt="0"/>
      <dgm:spPr/>
    </dgm:pt>
    <dgm:pt modelId="{2594DDCB-029F-46C6-93EF-5C651B975CFB}" type="pres">
      <dgm:prSet presAssocID="{2CD740AF-7228-44D4-AEA9-A93F0FA44F34}" presName="parentText" presStyleLbl="node1" presStyleIdx="1" presStyleCnt="2">
        <dgm:presLayoutVars>
          <dgm:chMax val="0"/>
          <dgm:bulletEnabled val="1"/>
        </dgm:presLayoutVars>
      </dgm:prSet>
      <dgm:spPr/>
    </dgm:pt>
  </dgm:ptLst>
  <dgm:cxnLst>
    <dgm:cxn modelId="{805D7284-2912-4BCE-880D-B183C8C16079}" srcId="{AB67B358-0E98-40B1-89D0-94AFB5D1F643}" destId="{2CD740AF-7228-44D4-AEA9-A93F0FA44F34}" srcOrd="1" destOrd="0" parTransId="{6AF6CAD8-126C-451F-89E8-C1E3ED830744}" sibTransId="{FE5B55A6-D87E-4AD7-898D-67698B1C1F73}"/>
    <dgm:cxn modelId="{A87EC79A-EF7D-4571-A2D0-06D1AA4623FA}" type="presOf" srcId="{E85A1BCE-2A59-4CFE-837D-8FCE709F85FA}" destId="{E591D732-5771-4FFD-A00E-5EA3AFE7FA75}" srcOrd="0" destOrd="0" presId="urn:microsoft.com/office/officeart/2005/8/layout/vList2"/>
    <dgm:cxn modelId="{C91AFD9A-994E-4235-8CB9-C351F0CEF504}" srcId="{AB67B358-0E98-40B1-89D0-94AFB5D1F643}" destId="{E85A1BCE-2A59-4CFE-837D-8FCE709F85FA}" srcOrd="0" destOrd="0" parTransId="{ABC1E4AE-A59B-4C79-9DAC-AD6154BD6D5D}" sibTransId="{098E3E0C-AFE9-48FE-A12B-7A936861E1D6}"/>
    <dgm:cxn modelId="{81B61E9D-5CA2-4292-8112-54B50D3ED201}" type="presOf" srcId="{AB67B358-0E98-40B1-89D0-94AFB5D1F643}" destId="{DEE0A2A1-624A-400A-B855-DDB5879B34C0}" srcOrd="0" destOrd="0" presId="urn:microsoft.com/office/officeart/2005/8/layout/vList2"/>
    <dgm:cxn modelId="{A6CCDDBA-FF06-4869-BD88-5C9C2DA10334}" type="presOf" srcId="{2CD740AF-7228-44D4-AEA9-A93F0FA44F34}" destId="{2594DDCB-029F-46C6-93EF-5C651B975CFB}" srcOrd="0" destOrd="0" presId="urn:microsoft.com/office/officeart/2005/8/layout/vList2"/>
    <dgm:cxn modelId="{03F1EE9A-002D-49F0-B126-735C8FF1DE7B}" type="presParOf" srcId="{DEE0A2A1-624A-400A-B855-DDB5879B34C0}" destId="{E591D732-5771-4FFD-A00E-5EA3AFE7FA75}" srcOrd="0" destOrd="0" presId="urn:microsoft.com/office/officeart/2005/8/layout/vList2"/>
    <dgm:cxn modelId="{739F3A33-B724-44EE-A405-D13271FE66A9}" type="presParOf" srcId="{DEE0A2A1-624A-400A-B855-DDB5879B34C0}" destId="{86D8B012-F551-40DB-846D-563180A1AA87}" srcOrd="1" destOrd="0" presId="urn:microsoft.com/office/officeart/2005/8/layout/vList2"/>
    <dgm:cxn modelId="{672A0F0C-8DF9-48D3-90B0-927BEB1E0304}" type="presParOf" srcId="{DEE0A2A1-624A-400A-B855-DDB5879B34C0}" destId="{2594DDCB-029F-46C6-93EF-5C651B975CF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4DD11-3958-4E56-B53F-E14245285EAA}">
      <dsp:nvSpPr>
        <dsp:cNvPr id="0" name=""/>
        <dsp:cNvSpPr/>
      </dsp:nvSpPr>
      <dsp:spPr>
        <a:xfrm>
          <a:off x="0" y="301097"/>
          <a:ext cx="6261100" cy="2421899"/>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b="1" kern="1200" dirty="0">
              <a:solidFill>
                <a:schemeClr val="bg1"/>
              </a:solidFill>
            </a:rPr>
            <a:t>You keep the right to sell your property at any time</a:t>
          </a:r>
          <a:endParaRPr lang="en-US" sz="4600" kern="1200" dirty="0">
            <a:solidFill>
              <a:schemeClr val="bg1"/>
            </a:solidFill>
          </a:endParaRPr>
        </a:p>
      </dsp:txBody>
      <dsp:txXfrm>
        <a:off x="118227" y="419324"/>
        <a:ext cx="6024646" cy="2185445"/>
      </dsp:txXfrm>
    </dsp:sp>
    <dsp:sp modelId="{0A9A4B6D-48C0-4DD0-A831-690CE07981B2}">
      <dsp:nvSpPr>
        <dsp:cNvPr id="0" name=""/>
        <dsp:cNvSpPr/>
      </dsp:nvSpPr>
      <dsp:spPr>
        <a:xfrm>
          <a:off x="0" y="2855477"/>
          <a:ext cx="6261100" cy="2421899"/>
        </a:xfrm>
        <a:prstGeom prst="roundRect">
          <a:avLst/>
        </a:prstGeom>
        <a:gradFill rotWithShape="0">
          <a:gsLst>
            <a:gs pos="0">
              <a:schemeClr val="accent2">
                <a:hueOff val="5542319"/>
                <a:satOff val="-953"/>
                <a:lumOff val="-9804"/>
                <a:alphaOff val="0"/>
                <a:tint val="94000"/>
                <a:satMod val="103000"/>
                <a:lumMod val="102000"/>
              </a:schemeClr>
            </a:gs>
            <a:gs pos="50000">
              <a:schemeClr val="accent2">
                <a:hueOff val="5542319"/>
                <a:satOff val="-953"/>
                <a:lumOff val="-9804"/>
                <a:alphaOff val="0"/>
                <a:shade val="100000"/>
                <a:satMod val="110000"/>
                <a:lumMod val="100000"/>
              </a:schemeClr>
            </a:gs>
            <a:gs pos="100000">
              <a:schemeClr val="accent2">
                <a:hueOff val="5542319"/>
                <a:satOff val="-953"/>
                <a:lumOff val="-9804"/>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b="1" kern="1200" dirty="0">
              <a:solidFill>
                <a:schemeClr val="bg1"/>
              </a:solidFill>
            </a:rPr>
            <a:t>You keep the right to change your mind/beneficiaries</a:t>
          </a:r>
          <a:endParaRPr lang="en-US" sz="4600" kern="1200" dirty="0">
            <a:solidFill>
              <a:schemeClr val="bg1"/>
            </a:solidFill>
          </a:endParaRPr>
        </a:p>
      </dsp:txBody>
      <dsp:txXfrm>
        <a:off x="118227" y="2973704"/>
        <a:ext cx="6024646" cy="21854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DF740-317F-49FA-8992-E92BF7A437C7}">
      <dsp:nvSpPr>
        <dsp:cNvPr id="0" name=""/>
        <dsp:cNvSpPr/>
      </dsp:nvSpPr>
      <dsp:spPr>
        <a:xfrm>
          <a:off x="1322" y="81131"/>
          <a:ext cx="4640570" cy="2946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C5054D-AE1E-4198-86B8-F05B02004967}">
      <dsp:nvSpPr>
        <dsp:cNvPr id="0" name=""/>
        <dsp:cNvSpPr/>
      </dsp:nvSpPr>
      <dsp:spPr>
        <a:xfrm>
          <a:off x="516940" y="570969"/>
          <a:ext cx="4640570" cy="29467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The Lady Bird Deed transfer isn’t considered a gift that might be subject to Federal gift tax</a:t>
          </a:r>
          <a:endParaRPr lang="en-US" sz="3300" kern="1200" dirty="0"/>
        </a:p>
      </dsp:txBody>
      <dsp:txXfrm>
        <a:off x="603248" y="657277"/>
        <a:ext cx="4467954" cy="2774145"/>
      </dsp:txXfrm>
    </dsp:sp>
    <dsp:sp modelId="{84939925-BF02-4C7D-BA98-A591AFF7C141}">
      <dsp:nvSpPr>
        <dsp:cNvPr id="0" name=""/>
        <dsp:cNvSpPr/>
      </dsp:nvSpPr>
      <dsp:spPr>
        <a:xfrm>
          <a:off x="5673129" y="81131"/>
          <a:ext cx="4640570" cy="2946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CECD66-1986-4E56-997C-8DD764206D70}">
      <dsp:nvSpPr>
        <dsp:cNvPr id="0" name=""/>
        <dsp:cNvSpPr/>
      </dsp:nvSpPr>
      <dsp:spPr>
        <a:xfrm>
          <a:off x="6188748" y="570969"/>
          <a:ext cx="4640570" cy="29467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Taxes your beneficiaries pay upon sale of the property are reduced</a:t>
          </a:r>
          <a:endParaRPr lang="en-US" sz="3300" kern="1200" dirty="0"/>
        </a:p>
      </dsp:txBody>
      <dsp:txXfrm>
        <a:off x="6275056" y="657277"/>
        <a:ext cx="4467954" cy="27741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AA8BA-57FE-45A5-9E21-31A926E888F0}">
      <dsp:nvSpPr>
        <dsp:cNvPr id="0" name=""/>
        <dsp:cNvSpPr/>
      </dsp:nvSpPr>
      <dsp:spPr>
        <a:xfrm>
          <a:off x="0" y="2590811"/>
          <a:ext cx="11092578" cy="16998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In some states, a Lady Bird Deed protects the property from being sold after your death to pay back Medicaid benefits you received under Medicaid recovery programs</a:t>
          </a:r>
          <a:endParaRPr lang="en-US" sz="2800" kern="1200" dirty="0">
            <a:solidFill>
              <a:schemeClr val="bg1"/>
            </a:solidFill>
          </a:endParaRPr>
        </a:p>
      </dsp:txBody>
      <dsp:txXfrm>
        <a:off x="0" y="2590811"/>
        <a:ext cx="11092578" cy="1699852"/>
      </dsp:txXfrm>
    </dsp:sp>
    <dsp:sp modelId="{A8C7381A-622B-473A-8AA7-4795DEC755B8}">
      <dsp:nvSpPr>
        <dsp:cNvPr id="0" name=""/>
        <dsp:cNvSpPr/>
      </dsp:nvSpPr>
      <dsp:spPr>
        <a:xfrm rot="10800000">
          <a:off x="0" y="1935"/>
          <a:ext cx="11092578" cy="2614373"/>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en-US" sz="4100" b="1" kern="1200" dirty="0">
              <a:solidFill>
                <a:schemeClr val="bg1"/>
              </a:solidFill>
            </a:rPr>
            <a:t>Doesn’t jeopardize your eligibility for Medicaid</a:t>
          </a:r>
          <a:endParaRPr lang="en-US" sz="4100" kern="1200" dirty="0">
            <a:solidFill>
              <a:schemeClr val="bg1"/>
            </a:solidFill>
          </a:endParaRPr>
        </a:p>
      </dsp:txBody>
      <dsp:txXfrm rot="10800000">
        <a:off x="0" y="1935"/>
        <a:ext cx="11092578" cy="16987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1D732-5771-4FFD-A00E-5EA3AFE7FA75}">
      <dsp:nvSpPr>
        <dsp:cNvPr id="0" name=""/>
        <dsp:cNvSpPr/>
      </dsp:nvSpPr>
      <dsp:spPr>
        <a:xfrm>
          <a:off x="0" y="240018"/>
          <a:ext cx="6261100" cy="2495939"/>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solidFill>
                <a:schemeClr val="bg1"/>
              </a:solidFill>
            </a:rPr>
            <a:t>Some banks are reluctant to give loans to owners with Lady Bird Deeds</a:t>
          </a:r>
          <a:endParaRPr lang="en-US" sz="3700" kern="1200" dirty="0">
            <a:solidFill>
              <a:schemeClr val="bg1"/>
            </a:solidFill>
          </a:endParaRPr>
        </a:p>
      </dsp:txBody>
      <dsp:txXfrm>
        <a:off x="121842" y="361860"/>
        <a:ext cx="6017416" cy="2252255"/>
      </dsp:txXfrm>
    </dsp:sp>
    <dsp:sp modelId="{2594DDCB-029F-46C6-93EF-5C651B975CFB}">
      <dsp:nvSpPr>
        <dsp:cNvPr id="0" name=""/>
        <dsp:cNvSpPr/>
      </dsp:nvSpPr>
      <dsp:spPr>
        <a:xfrm>
          <a:off x="0" y="2842517"/>
          <a:ext cx="6261100" cy="2495939"/>
        </a:xfrm>
        <a:prstGeom prst="roundRect">
          <a:avLst/>
        </a:prstGeom>
        <a:gradFill rotWithShape="0">
          <a:gsLst>
            <a:gs pos="0">
              <a:schemeClr val="accent2">
                <a:hueOff val="5542319"/>
                <a:satOff val="-953"/>
                <a:lumOff val="-9804"/>
                <a:alphaOff val="0"/>
                <a:tint val="94000"/>
                <a:satMod val="103000"/>
                <a:lumMod val="102000"/>
              </a:schemeClr>
            </a:gs>
            <a:gs pos="50000">
              <a:schemeClr val="accent2">
                <a:hueOff val="5542319"/>
                <a:satOff val="-953"/>
                <a:lumOff val="-9804"/>
                <a:alphaOff val="0"/>
                <a:shade val="100000"/>
                <a:satMod val="110000"/>
                <a:lumMod val="100000"/>
              </a:schemeClr>
            </a:gs>
            <a:gs pos="100000">
              <a:schemeClr val="accent2">
                <a:hueOff val="5542319"/>
                <a:satOff val="-953"/>
                <a:lumOff val="-9804"/>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solidFill>
                <a:schemeClr val="bg1"/>
              </a:solidFill>
            </a:rPr>
            <a:t>Even with a Lady Bird Deed, heirs take the property subject to any liens by lenders and others</a:t>
          </a:r>
          <a:endParaRPr lang="en-US" sz="3700" kern="1200" dirty="0">
            <a:solidFill>
              <a:schemeClr val="bg1"/>
            </a:solidFill>
          </a:endParaRPr>
        </a:p>
      </dsp:txBody>
      <dsp:txXfrm>
        <a:off x="121842" y="2964359"/>
        <a:ext cx="6017416" cy="22522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4ACDB4-642F-4F82-9C8D-2DC384BF8F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BB06E6-7341-4F07-8285-8B35565B99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CC4456-0E88-4EB2-8FDA-8240F984B54A}" type="datetimeFigureOut">
              <a:rPr lang="en-US" smtClean="0"/>
              <a:t>8/9/2019</a:t>
            </a:fld>
            <a:endParaRPr lang="en-US"/>
          </a:p>
        </p:txBody>
      </p:sp>
      <p:sp>
        <p:nvSpPr>
          <p:cNvPr id="4" name="Footer Placeholder 3">
            <a:extLst>
              <a:ext uri="{FF2B5EF4-FFF2-40B4-BE49-F238E27FC236}">
                <a16:creationId xmlns:a16="http://schemas.microsoft.com/office/drawing/2014/main" id="{F2C88C94-6E7C-4506-82BE-23DAD04DCE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A5C082-911A-46EA-8DF6-A63F9F9E0A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3086C9-2826-46AE-BD8E-F12CB3F9C8B4}" type="slidenum">
              <a:rPr lang="en-US" smtClean="0"/>
              <a:t>‹#›</a:t>
            </a:fld>
            <a:endParaRPr lang="en-US"/>
          </a:p>
        </p:txBody>
      </p:sp>
    </p:spTree>
    <p:extLst>
      <p:ext uri="{BB962C8B-B14F-4D97-AF65-F5344CB8AC3E}">
        <p14:creationId xmlns:p14="http://schemas.microsoft.com/office/powerpoint/2010/main" val="187591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E9994-CBF9-4364-B2D1-761774B9F53C}" type="datetimeFigureOut">
              <a:rPr lang="en-US" smtClean="0"/>
              <a:t>8/9/2019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D0BC5-116C-42CF-8B28-245F66D50665}" type="slidenum">
              <a:rPr lang="en-US" smtClean="0"/>
              <a:t>‹#›</a:t>
            </a:fld>
            <a:endParaRPr lang="en-US" dirty="0"/>
          </a:p>
        </p:txBody>
      </p:sp>
    </p:spTree>
    <p:extLst>
      <p:ext uri="{BB962C8B-B14F-4D97-AF65-F5344CB8AC3E}">
        <p14:creationId xmlns:p14="http://schemas.microsoft.com/office/powerpoint/2010/main" val="249981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EE62B5-0727-4FE1-B35D-4CC400F0421B}" type="datetime1">
              <a:rPr lang="en-US" smtClean="0"/>
              <a:t>8/9/2019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E30329-BDC0-4E94-85A6-029919402EA5}" type="datetime1">
              <a:rPr lang="en-US" smtClean="0"/>
              <a:t>8/9/2019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B72B49-901F-4A06-A293-97E642D291F1}" type="datetime1">
              <a:rPr lang="en-US" smtClean="0"/>
              <a:t>8/9/2019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8B8AC0-DF40-478D-AC66-7E53B92DC39D}" type="datetime1">
              <a:rPr lang="en-US" smtClean="0"/>
              <a:t>8/9/2019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50704E-628F-4B07-B462-FEAA60A43C6F}" type="datetime1">
              <a:rPr lang="en-US" smtClean="0"/>
              <a:t>8/9/2019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FDF3892-6A72-4732-B216-4C6AC1274CD7}" type="datetime1">
              <a:rPr lang="en-US" smtClean="0"/>
              <a:t>8/9/2019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AFB02B0-6B64-4F60-8B09-8996E3F912FC}" type="datetime1">
              <a:rPr lang="en-US" smtClean="0"/>
              <a:t>8/9/2019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DF3EBD-7946-447F-81B7-F8E13B1E0F65}" type="datetime1">
              <a:rPr lang="en-US" smtClean="0"/>
              <a:t>8/9/2019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10E91673-9338-481D-B5F9-C19B4D8B220D}" type="datetime1">
              <a:rPr lang="en-US" smtClean="0"/>
              <a:t>8/9/2019</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D29E9A-D780-446F-844A-BE267EEAD3AE}" type="datetime1">
              <a:rPr lang="en-US" smtClean="0"/>
              <a:t>8/9/2019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B7C910-909F-4D24-AD23-A62C7BD67FC7}" type="datetime1">
              <a:rPr lang="en-US" smtClean="0"/>
              <a:t>8/9/2019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A83216-DF3C-46DB-A40A-96FF3C606000}" type="datetime1">
              <a:rPr lang="en-US" smtClean="0"/>
              <a:t>8/9/2019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720A9-03EA-4B84-88A6-300F0BD51786}" type="datetime1">
              <a:rPr lang="en-US" smtClean="0"/>
              <a:t>8/9/2019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7BD0E-0FCD-4324-A628-FDB0CB3327DA}" type="datetime1">
              <a:rPr lang="en-US" smtClean="0"/>
              <a:t>8/9/2019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E392EC9E-8B9A-41EE-9BA7-24325F3A2FA7}" type="datetime1">
              <a:rPr lang="en-US" smtClean="0"/>
              <a:t>8/9/2019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04F5E6-D73A-4AD2-857F-AF5620C48E9C}" type="datetime1">
              <a:rPr lang="en-US" smtClean="0"/>
              <a:t>8/9/2019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F6E721-8DEF-49EB-A280-ECA7ED0AF9E9}" type="datetime1">
              <a:rPr lang="en-US" smtClean="0"/>
              <a:t>8/9/2019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947E68-D1AB-47D2-8C40-7F44C00C5B87}" type="datetime1">
              <a:rPr lang="en-US" smtClean="0"/>
              <a:t>8/9/2019</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hyperlink" Target="https://pixabay.com/en/document-paper-contract-legal-40600/" TargetMode="External"/><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hyperlink" Target="http://transgriot.blogspot.com/2011/07/how-do-you-identify-as-trans-on-your.html" TargetMode="External"/><Relationship Id="rId5" Type="http://schemas.openxmlformats.org/officeDocument/2006/relationships/image" Target="../media/image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descr="geometric abstract image">
            <a:extLst>
              <a:ext uri="{FF2B5EF4-FFF2-40B4-BE49-F238E27FC236}">
                <a16:creationId xmlns:a16="http://schemas.microsoft.com/office/drawing/2014/main" id="{1F6EA444-CCD5-43A4-848C-62DE7C63DDF9}"/>
              </a:ext>
              <a:ext uri="{C183D7F6-B498-43B3-948B-1728B52AA6E4}">
                <adec:decorative xmlns:adec="http://schemas.microsoft.com/office/drawing/2017/decorative" val="0"/>
              </a:ext>
            </a:extLst>
          </p:cNvPr>
          <p:cNvPicPr>
            <a:picLocks noChangeAspect="1"/>
          </p:cNvPicPr>
          <p:nvPr/>
        </p:nvPicPr>
        <p:blipFill rotWithShape="1">
          <a:blip r:embed="rId2"/>
          <a:srcRect t="10360" r="9091" b="10360"/>
          <a:stretch/>
        </p:blipFill>
        <p:spPr>
          <a:xfrm>
            <a:off x="-3176" y="10"/>
            <a:ext cx="12192000" cy="6857991"/>
          </a:xfrm>
          <a:prstGeom prst="rect">
            <a:avLst/>
          </a:prstGeom>
        </p:spPr>
      </p:pic>
      <p:sp>
        <p:nvSpPr>
          <p:cNvPr id="25" name="Rectangle 24">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F6AF5ED-FC20-4831-8454-D57E6A498BE8}"/>
              </a:ext>
            </a:extLst>
          </p:cNvPr>
          <p:cNvSpPr>
            <a:spLocks noGrp="1"/>
          </p:cNvSpPr>
          <p:nvPr>
            <p:ph type="ctrTitle"/>
          </p:nvPr>
        </p:nvSpPr>
        <p:spPr>
          <a:xfrm>
            <a:off x="680322" y="4358936"/>
            <a:ext cx="8133478" cy="983971"/>
          </a:xfrm>
        </p:spPr>
        <p:txBody>
          <a:bodyPr>
            <a:noAutofit/>
          </a:bodyPr>
          <a:lstStyle/>
          <a:p>
            <a:r>
              <a:rPr lang="en-US" sz="6600"/>
              <a:t>Lady Bird Deeds</a:t>
            </a:r>
            <a:endParaRPr lang="en-US" sz="6600" dirty="0"/>
          </a:p>
        </p:txBody>
      </p:sp>
      <p:sp>
        <p:nvSpPr>
          <p:cNvPr id="3" name="Subtitle 2">
            <a:extLst>
              <a:ext uri="{FF2B5EF4-FFF2-40B4-BE49-F238E27FC236}">
                <a16:creationId xmlns:a16="http://schemas.microsoft.com/office/drawing/2014/main" id="{4129664F-1730-4E16-9129-9C058466EFC7}"/>
              </a:ext>
            </a:extLst>
          </p:cNvPr>
          <p:cNvSpPr>
            <a:spLocks noGrp="1"/>
          </p:cNvSpPr>
          <p:nvPr>
            <p:ph type="subTitle" idx="1"/>
          </p:nvPr>
        </p:nvSpPr>
        <p:spPr>
          <a:xfrm>
            <a:off x="680322" y="5342302"/>
            <a:ext cx="8133478" cy="406566"/>
          </a:xfrm>
        </p:spPr>
        <p:txBody>
          <a:bodyPr>
            <a:noAutofit/>
          </a:bodyPr>
          <a:lstStyle/>
          <a:p>
            <a:r>
              <a:rPr lang="en-US" sz="2400" dirty="0"/>
              <a:t>UAW-FCA-Ford-General Motors Legal Services Plan</a:t>
            </a:r>
          </a:p>
        </p:txBody>
      </p:sp>
      <p:sp>
        <p:nvSpPr>
          <p:cNvPr id="29" name="Rectangle 28">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7681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CDFDF3-2FC3-4493-8DD2-16CA8DEEB077}"/>
              </a:ext>
            </a:extLst>
          </p:cNvPr>
          <p:cNvSpPr>
            <a:spLocks noGrp="1"/>
          </p:cNvSpPr>
          <p:nvPr>
            <p:ph type="title"/>
          </p:nvPr>
        </p:nvSpPr>
        <p:spPr>
          <a:xfrm>
            <a:off x="680321" y="753228"/>
            <a:ext cx="9613861" cy="1080938"/>
          </a:xfrm>
        </p:spPr>
        <p:txBody>
          <a:bodyPr>
            <a:normAutofit/>
          </a:bodyPr>
          <a:lstStyle/>
          <a:p>
            <a:r>
              <a:rPr lang="en-US" sz="4000" b="1" dirty="0"/>
              <a:t>Lady Bird Deeds and Your Estate Plan</a:t>
            </a:r>
            <a:endParaRPr lang="en-US" sz="4000" dirty="0"/>
          </a:p>
        </p:txBody>
      </p:sp>
      <p:sp>
        <p:nvSpPr>
          <p:cNvPr id="6" name="Content Placeholder 5">
            <a:extLst>
              <a:ext uri="{FF2B5EF4-FFF2-40B4-BE49-F238E27FC236}">
                <a16:creationId xmlns:a16="http://schemas.microsoft.com/office/drawing/2014/main" id="{C1D16130-D6F4-491C-A3AA-ED029F75C46C}"/>
              </a:ext>
            </a:extLst>
          </p:cNvPr>
          <p:cNvSpPr>
            <a:spLocks noGrp="1"/>
          </p:cNvSpPr>
          <p:nvPr>
            <p:ph idx="1"/>
          </p:nvPr>
        </p:nvSpPr>
        <p:spPr>
          <a:xfrm>
            <a:off x="3777672" y="2336872"/>
            <a:ext cx="7914219" cy="4232603"/>
          </a:xfrm>
        </p:spPr>
        <p:txBody>
          <a:bodyPr>
            <a:normAutofit lnSpcReduction="10000"/>
          </a:bodyPr>
          <a:lstStyle/>
          <a:p>
            <a:pPr marL="0" lvl="0" indent="0">
              <a:buNone/>
            </a:pPr>
            <a:endParaRPr lang="en-US" sz="4000" b="1" dirty="0"/>
          </a:p>
          <a:p>
            <a:pPr marL="0" lvl="0" indent="0">
              <a:buNone/>
            </a:pPr>
            <a:r>
              <a:rPr lang="en-US" sz="4400" b="1" dirty="0"/>
              <a:t>If your will says your house goes to all three of your children, but the Lady Bird Deed leaves the house to only one child, the deed controls.</a:t>
            </a:r>
          </a:p>
          <a:p>
            <a:endParaRPr lang="en-US" dirty="0"/>
          </a:p>
        </p:txBody>
      </p:sp>
      <p:pic>
        <p:nvPicPr>
          <p:cNvPr id="10" name="Graphic 9" descr="House">
            <a:extLst>
              <a:ext uri="{FF2B5EF4-FFF2-40B4-BE49-F238E27FC236}">
                <a16:creationId xmlns:a16="http://schemas.microsoft.com/office/drawing/2014/main" id="{B1DA1C4E-1D11-47BD-B756-967BB3F8CD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4325" y="2789813"/>
            <a:ext cx="2692907" cy="2692907"/>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107654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55C2497-A31D-411B-B7CC-5CB04199A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277" y="609600"/>
            <a:ext cx="9659904"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227FBAC-FFC8-44A4-A49A-B1637B801C87}"/>
              </a:ext>
            </a:extLst>
          </p:cNvPr>
          <p:cNvPicPr>
            <a:picLocks noChangeAspect="1"/>
          </p:cNvPicPr>
          <p:nvPr/>
        </p:nvPicPr>
        <p:blipFill rotWithShape="1">
          <a:blip r:embed="rId2"/>
          <a:srcRect t="2174"/>
          <a:stretch/>
        </p:blipFill>
        <p:spPr>
          <a:xfrm>
            <a:off x="956009" y="931333"/>
            <a:ext cx="9016437" cy="4961466"/>
          </a:xfrm>
          <a:prstGeom prst="rect">
            <a:avLst/>
          </a:prstGeom>
          <a:blipFill>
            <a:blip r:embed="rId3"/>
            <a:tile tx="0" ty="0" sx="100000" sy="100000" flip="none" algn="tl"/>
          </a:blipFill>
          <a:ln>
            <a:noFill/>
          </a:ln>
          <a:effectLst/>
        </p:spPr>
      </p:pic>
      <p:pic>
        <p:nvPicPr>
          <p:cNvPr id="23" name="Picture 22">
            <a:extLst>
              <a:ext uri="{FF2B5EF4-FFF2-40B4-BE49-F238E27FC236}">
                <a16:creationId xmlns:a16="http://schemas.microsoft.com/office/drawing/2014/main" id="{1702A4D1-2C2E-40B4-9C63-D31CDB407F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5" name="Rectangle 24">
            <a:extLst>
              <a:ext uri="{FF2B5EF4-FFF2-40B4-BE49-F238E27FC236}">
                <a16:creationId xmlns:a16="http://schemas.microsoft.com/office/drawing/2014/main" id="{77C4A954-C4D8-4B3C-8268-C93B77D49D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994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A021ADF-4197-48AC-AAC5-3856737927A0}"/>
              </a:ext>
            </a:extLst>
          </p:cNvPr>
          <p:cNvSpPr>
            <a:spLocks noGrp="1"/>
          </p:cNvSpPr>
          <p:nvPr>
            <p:ph type="title"/>
          </p:nvPr>
        </p:nvSpPr>
        <p:spPr>
          <a:xfrm>
            <a:off x="337351" y="2063262"/>
            <a:ext cx="4082249" cy="2661052"/>
          </a:xfrm>
        </p:spPr>
        <p:txBody>
          <a:bodyPr>
            <a:noAutofit/>
          </a:bodyPr>
          <a:lstStyle/>
          <a:p>
            <a:pPr algn="r"/>
            <a:r>
              <a:rPr lang="en-US" sz="4400" dirty="0">
                <a:solidFill>
                  <a:srgbClr val="FFFFFF"/>
                </a:solidFill>
              </a:rPr>
              <a:t>What’s a Lady Bird Deed?</a:t>
            </a:r>
            <a:br>
              <a:rPr lang="en-US" sz="4400" dirty="0">
                <a:solidFill>
                  <a:srgbClr val="FFFFFF"/>
                </a:solidFill>
              </a:rPr>
            </a:br>
            <a:r>
              <a:rPr lang="en-US" dirty="0">
                <a:solidFill>
                  <a:srgbClr val="FFFFFF"/>
                </a:solidFill>
              </a:rPr>
              <a:t>(Enhanced Life Estate Deed)</a:t>
            </a:r>
          </a:p>
        </p:txBody>
      </p:sp>
      <p:sp>
        <p:nvSpPr>
          <p:cNvPr id="3" name="Content Placeholder 2">
            <a:extLst>
              <a:ext uri="{FF2B5EF4-FFF2-40B4-BE49-F238E27FC236}">
                <a16:creationId xmlns:a16="http://schemas.microsoft.com/office/drawing/2014/main" id="{923F8AB7-8E14-469D-8A71-18B4CF9D1A50}"/>
              </a:ext>
            </a:extLst>
          </p:cNvPr>
          <p:cNvSpPr>
            <a:spLocks noGrp="1"/>
          </p:cNvSpPr>
          <p:nvPr>
            <p:ph idx="1"/>
          </p:nvPr>
        </p:nvSpPr>
        <p:spPr>
          <a:xfrm>
            <a:off x="5287995" y="661106"/>
            <a:ext cx="6257362" cy="5503101"/>
          </a:xfrm>
        </p:spPr>
        <p:txBody>
          <a:bodyPr anchor="ctr">
            <a:normAutofit fontScale="77500" lnSpcReduction="20000"/>
          </a:bodyPr>
          <a:lstStyle/>
          <a:p>
            <a:r>
              <a:rPr lang="en-US" sz="4400" dirty="0">
                <a:solidFill>
                  <a:schemeClr val="bg1"/>
                </a:solidFill>
              </a:rPr>
              <a:t>A special deed that conveys ownership of your property to your chosen beneficiaries upon your death without the need for probate.</a:t>
            </a:r>
          </a:p>
          <a:p>
            <a:pPr marL="0" indent="0">
              <a:buNone/>
            </a:pPr>
            <a:endParaRPr lang="en-US" sz="4400" dirty="0">
              <a:solidFill>
                <a:schemeClr val="bg1"/>
              </a:solidFill>
            </a:endParaRPr>
          </a:p>
          <a:p>
            <a:r>
              <a:rPr lang="en-US" sz="4400" dirty="0">
                <a:solidFill>
                  <a:schemeClr val="bg1"/>
                </a:solidFill>
              </a:rPr>
              <a:t>You still keep ownership and control over that property during your lifetime.</a:t>
            </a:r>
          </a:p>
          <a:p>
            <a:pPr marL="0" indent="0">
              <a:buNone/>
            </a:pPr>
            <a:endParaRPr lang="en-US" sz="4400" dirty="0">
              <a:solidFill>
                <a:schemeClr val="bg1"/>
              </a:solidFill>
            </a:endParaRPr>
          </a:p>
          <a:p>
            <a:pPr marL="0" indent="0">
              <a:buNone/>
            </a:pPr>
            <a:r>
              <a:rPr lang="en-US" sz="3200" i="1" dirty="0">
                <a:solidFill>
                  <a:schemeClr val="bg1"/>
                </a:solidFill>
              </a:rPr>
              <a:t>This special deed is not available in all states. Your Plan attorney will discuss your options with you.</a:t>
            </a:r>
          </a:p>
        </p:txBody>
      </p:sp>
    </p:spTree>
    <p:extLst>
      <p:ext uri="{BB962C8B-B14F-4D97-AF65-F5344CB8AC3E}">
        <p14:creationId xmlns:p14="http://schemas.microsoft.com/office/powerpoint/2010/main" val="2632343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8" name="Rectangle 17">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21">
            <a:extLst>
              <a:ext uri="{FF2B5EF4-FFF2-40B4-BE49-F238E27FC236}">
                <a16:creationId xmlns:a16="http://schemas.microsoft.com/office/drawing/2014/main" id="{3FECAD23-900F-4F1B-A441-6A68749F8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7943801-CAEC-4F98-9332-2A4D91284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8A233090-6C39-4F59-8A0F-86F011A7E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4DCAA0-4BF1-4FB9-97BA-D6BA63041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B5614106-F678-4D04-8D43-0F6337B6A5A3}"/>
              </a:ext>
            </a:extLst>
          </p:cNvPr>
          <p:cNvSpPr>
            <a:spLocks noGrp="1"/>
          </p:cNvSpPr>
          <p:nvPr>
            <p:ph type="title"/>
          </p:nvPr>
        </p:nvSpPr>
        <p:spPr>
          <a:xfrm>
            <a:off x="157381" y="741811"/>
            <a:ext cx="7087552" cy="1080938"/>
          </a:xfrm>
        </p:spPr>
        <p:txBody>
          <a:bodyPr vert="horz" lIns="91440" tIns="45720" rIns="91440" bIns="45720" rtlCol="0" anchor="ctr">
            <a:normAutofit/>
          </a:bodyPr>
          <a:lstStyle/>
          <a:p>
            <a:r>
              <a:rPr lang="en-US" dirty="0"/>
              <a:t>Sample Lady Bird Deed Language</a:t>
            </a:r>
          </a:p>
        </p:txBody>
      </p:sp>
      <p:pic>
        <p:nvPicPr>
          <p:cNvPr id="30" name="Picture 29">
            <a:extLst>
              <a:ext uri="{FF2B5EF4-FFF2-40B4-BE49-F238E27FC236}">
                <a16:creationId xmlns:a16="http://schemas.microsoft.com/office/drawing/2014/main" id="{9BC2FEA5-B399-458A-8393-E06CE40DB8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6" name="Content Placeholder 5">
            <a:extLst>
              <a:ext uri="{FF2B5EF4-FFF2-40B4-BE49-F238E27FC236}">
                <a16:creationId xmlns:a16="http://schemas.microsoft.com/office/drawing/2014/main" id="{0F150AFA-C8EA-4C39-8247-657B3A73A65D}"/>
              </a:ext>
            </a:extLst>
          </p:cNvPr>
          <p:cNvSpPr>
            <a:spLocks noGrp="1"/>
          </p:cNvSpPr>
          <p:nvPr>
            <p:ph sz="half" idx="2"/>
          </p:nvPr>
        </p:nvSpPr>
        <p:spPr>
          <a:xfrm>
            <a:off x="266330" y="2121426"/>
            <a:ext cx="7141647" cy="4590091"/>
          </a:xfrm>
        </p:spPr>
        <p:txBody>
          <a:bodyPr vert="horz" lIns="91440" tIns="45720" rIns="91440" bIns="45720" rtlCol="0">
            <a:normAutofit/>
          </a:bodyPr>
          <a:lstStyle/>
          <a:p>
            <a:pPr marL="0" indent="0">
              <a:buNone/>
            </a:pPr>
            <a:endParaRPr lang="en-US" sz="3200" i="1" dirty="0"/>
          </a:p>
          <a:p>
            <a:pPr marL="0" indent="0">
              <a:buNone/>
            </a:pPr>
            <a:r>
              <a:rPr lang="en-US" sz="3200" i="1" dirty="0"/>
              <a:t>John Jones to John Jones for his life time with unrestricted power to convey the property during his lifetime.  If John Jones has not conveyed the property prior to his death, the property is conveyed as tenants in common to Jane Jones and Joan Jones.</a:t>
            </a:r>
          </a:p>
          <a:p>
            <a:endParaRPr lang="en-US" sz="2000" dirty="0"/>
          </a:p>
        </p:txBody>
      </p:sp>
      <p:pic>
        <p:nvPicPr>
          <p:cNvPr id="7" name="Content Placeholder 9">
            <a:extLst>
              <a:ext uri="{FF2B5EF4-FFF2-40B4-BE49-F238E27FC236}">
                <a16:creationId xmlns:a16="http://schemas.microsoft.com/office/drawing/2014/main" id="{273EDA8D-8828-4F64-BA7E-EF1EE71CF4BA}"/>
              </a:ext>
            </a:extLst>
          </p:cNvPr>
          <p:cNvPicPr>
            <a:picLocks noGrp="1" noChangeAspect="1"/>
          </p:cNvPicPr>
          <p:nvPr>
            <p:ph sz="half" idx="1"/>
          </p:nvPr>
        </p:nvPicPr>
        <p:blipFill>
          <a:blip r:embed="rId5">
            <a:extLst>
              <a:ext uri="{837473B0-CC2E-450A-ABE3-18F120FF3D39}">
                <a1611:picAttrSrcUrl xmlns:a1611="http://schemas.microsoft.com/office/drawing/2016/11/main" r:id="rId6"/>
              </a:ext>
            </a:extLst>
          </a:blip>
          <a:srcRect l="5181" r="5181"/>
          <a:stretch>
            <a:fillRect/>
          </a:stretch>
        </p:blipFill>
        <p:spPr>
          <a:xfrm>
            <a:off x="8187091" y="1050134"/>
            <a:ext cx="3358478" cy="4757731"/>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74653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3" name="Rectangle 22">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a:extLst>
              <a:ext uri="{FF2B5EF4-FFF2-40B4-BE49-F238E27FC236}">
                <a16:creationId xmlns:a16="http://schemas.microsoft.com/office/drawing/2014/main" id="{F4C559BB-3BF9-4253-A3FA-0165E32ADBE3}"/>
              </a:ext>
            </a:extLst>
          </p:cNvPr>
          <p:cNvSpPr>
            <a:spLocks noGrp="1"/>
          </p:cNvSpPr>
          <p:nvPr>
            <p:ph type="title"/>
          </p:nvPr>
        </p:nvSpPr>
        <p:spPr>
          <a:xfrm>
            <a:off x="680321" y="2063262"/>
            <a:ext cx="3739279" cy="2661052"/>
          </a:xfrm>
        </p:spPr>
        <p:txBody>
          <a:bodyPr>
            <a:normAutofit/>
          </a:bodyPr>
          <a:lstStyle/>
          <a:p>
            <a:pPr algn="r"/>
            <a:r>
              <a:rPr lang="en-US" sz="4400" dirty="0"/>
              <a:t>General Advantages</a:t>
            </a:r>
          </a:p>
        </p:txBody>
      </p:sp>
      <p:graphicFrame>
        <p:nvGraphicFramePr>
          <p:cNvPr id="10" name="Content Placeholder 7">
            <a:extLst>
              <a:ext uri="{FF2B5EF4-FFF2-40B4-BE49-F238E27FC236}">
                <a16:creationId xmlns:a16="http://schemas.microsoft.com/office/drawing/2014/main" id="{C43A46FB-5E1B-4776-A63C-80C7215B252E}"/>
              </a:ext>
            </a:extLst>
          </p:cNvPr>
          <p:cNvGraphicFramePr>
            <a:graphicFrameLocks noGrp="1"/>
          </p:cNvGraphicFramePr>
          <p:nvPr>
            <p:ph idx="1"/>
            <p:extLst>
              <p:ext uri="{D42A27DB-BD31-4B8C-83A1-F6EECF244321}">
                <p14:modId xmlns:p14="http://schemas.microsoft.com/office/powerpoint/2010/main" val="1220829858"/>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67647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C559BB-3BF9-4253-A3FA-0165E32ADBE3}"/>
              </a:ext>
            </a:extLst>
          </p:cNvPr>
          <p:cNvSpPr>
            <a:spLocks noGrp="1"/>
          </p:cNvSpPr>
          <p:nvPr>
            <p:ph type="title"/>
          </p:nvPr>
        </p:nvSpPr>
        <p:spPr>
          <a:xfrm>
            <a:off x="123825" y="753228"/>
            <a:ext cx="10170357" cy="1080938"/>
          </a:xfrm>
        </p:spPr>
        <p:txBody>
          <a:bodyPr>
            <a:normAutofit/>
          </a:bodyPr>
          <a:lstStyle/>
          <a:p>
            <a:r>
              <a:rPr lang="en-US" sz="4400" dirty="0"/>
              <a:t>				Tax Advantages</a:t>
            </a:r>
          </a:p>
        </p:txBody>
      </p:sp>
      <p:graphicFrame>
        <p:nvGraphicFramePr>
          <p:cNvPr id="10" name="Content Placeholder 7">
            <a:extLst>
              <a:ext uri="{FF2B5EF4-FFF2-40B4-BE49-F238E27FC236}">
                <a16:creationId xmlns:a16="http://schemas.microsoft.com/office/drawing/2014/main" id="{C1ECD9F0-CF1A-427A-BB2F-30E923EBB1C9}"/>
              </a:ext>
            </a:extLst>
          </p:cNvPr>
          <p:cNvGraphicFramePr>
            <a:graphicFrameLocks noGrp="1"/>
          </p:cNvGraphicFramePr>
          <p:nvPr>
            <p:ph idx="1"/>
            <p:extLst>
              <p:ext uri="{D42A27DB-BD31-4B8C-83A1-F6EECF244321}">
                <p14:modId xmlns:p14="http://schemas.microsoft.com/office/powerpoint/2010/main" val="643098523"/>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8006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C559BB-3BF9-4253-A3FA-0165E32ADBE3}"/>
              </a:ext>
            </a:extLst>
          </p:cNvPr>
          <p:cNvSpPr>
            <a:spLocks noGrp="1"/>
          </p:cNvSpPr>
          <p:nvPr>
            <p:ph type="title"/>
          </p:nvPr>
        </p:nvSpPr>
        <p:spPr>
          <a:xfrm>
            <a:off x="0" y="753228"/>
            <a:ext cx="10791825" cy="1080938"/>
          </a:xfrm>
        </p:spPr>
        <p:txBody>
          <a:bodyPr>
            <a:normAutofit/>
          </a:bodyPr>
          <a:lstStyle/>
          <a:p>
            <a:r>
              <a:rPr lang="en-US" sz="4400" dirty="0"/>
              <a:t>			Medicaid Advantages</a:t>
            </a:r>
          </a:p>
        </p:txBody>
      </p:sp>
      <p:graphicFrame>
        <p:nvGraphicFramePr>
          <p:cNvPr id="11" name="Content Placeholder 7">
            <a:extLst>
              <a:ext uri="{FF2B5EF4-FFF2-40B4-BE49-F238E27FC236}">
                <a16:creationId xmlns:a16="http://schemas.microsoft.com/office/drawing/2014/main" id="{840DD3AD-5D71-4CE1-81D9-C759AEE71A53}"/>
              </a:ext>
            </a:extLst>
          </p:cNvPr>
          <p:cNvGraphicFramePr>
            <a:graphicFrameLocks noGrp="1"/>
          </p:cNvGraphicFramePr>
          <p:nvPr>
            <p:ph idx="1"/>
            <p:extLst>
              <p:ext uri="{D42A27DB-BD31-4B8C-83A1-F6EECF244321}">
                <p14:modId xmlns:p14="http://schemas.microsoft.com/office/powerpoint/2010/main" val="3468911868"/>
              </p:ext>
            </p:extLst>
          </p:nvPr>
        </p:nvGraphicFramePr>
        <p:xfrm>
          <a:off x="419101" y="2336800"/>
          <a:ext cx="11092578" cy="429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8695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2" name="Rectangle 4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46" name="Rectangle 4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1A61D777-7E08-46E7-BDE2-EE7EC253765A}"/>
              </a:ext>
            </a:extLst>
          </p:cNvPr>
          <p:cNvSpPr>
            <a:spLocks noGrp="1"/>
          </p:cNvSpPr>
          <p:nvPr>
            <p:ph type="title"/>
          </p:nvPr>
        </p:nvSpPr>
        <p:spPr>
          <a:xfrm>
            <a:off x="680321" y="2063262"/>
            <a:ext cx="3739279" cy="2661052"/>
          </a:xfrm>
        </p:spPr>
        <p:txBody>
          <a:bodyPr>
            <a:normAutofit/>
          </a:bodyPr>
          <a:lstStyle/>
          <a:p>
            <a:pPr algn="r"/>
            <a:r>
              <a:rPr lang="en-US" sz="4400" dirty="0">
                <a:solidFill>
                  <a:srgbClr val="FFFFFF"/>
                </a:solidFill>
              </a:rPr>
              <a:t>Disadvantages</a:t>
            </a:r>
          </a:p>
        </p:txBody>
      </p:sp>
      <p:sp>
        <p:nvSpPr>
          <p:cNvPr id="6" name="Content Placeholder 5">
            <a:extLst>
              <a:ext uri="{FF2B5EF4-FFF2-40B4-BE49-F238E27FC236}">
                <a16:creationId xmlns:a16="http://schemas.microsoft.com/office/drawing/2014/main" id="{F7E0030D-04B7-45B9-8813-E8AE669A96EC}"/>
              </a:ext>
            </a:extLst>
          </p:cNvPr>
          <p:cNvSpPr>
            <a:spLocks noGrp="1"/>
          </p:cNvSpPr>
          <p:nvPr>
            <p:ph idx="1"/>
          </p:nvPr>
        </p:nvSpPr>
        <p:spPr>
          <a:xfrm>
            <a:off x="5287995" y="88778"/>
            <a:ext cx="6257362" cy="6769222"/>
          </a:xfrm>
        </p:spPr>
        <p:txBody>
          <a:bodyPr anchor="ctr">
            <a:normAutofit fontScale="70000" lnSpcReduction="20000"/>
          </a:bodyPr>
          <a:lstStyle/>
          <a:p>
            <a:pPr marL="0" lvl="0" indent="0">
              <a:buNone/>
            </a:pPr>
            <a:r>
              <a:rPr lang="en-US" sz="5700" b="1" dirty="0">
                <a:solidFill>
                  <a:schemeClr val="bg1"/>
                </a:solidFill>
              </a:rPr>
              <a:t>May not work well if you have multiple beneficiaries because:</a:t>
            </a:r>
          </a:p>
          <a:p>
            <a:pPr marL="0" lvl="0" indent="0">
              <a:buNone/>
            </a:pPr>
            <a:endParaRPr lang="en-US" sz="5700" b="1" dirty="0">
              <a:solidFill>
                <a:schemeClr val="bg1"/>
              </a:solidFill>
            </a:endParaRPr>
          </a:p>
          <a:p>
            <a:pPr lvl="1"/>
            <a:r>
              <a:rPr lang="en-US" sz="5700" b="1" dirty="0">
                <a:solidFill>
                  <a:schemeClr val="bg1"/>
                </a:solidFill>
              </a:rPr>
              <a:t>One person won’t be in charge of the sale or disposition of the property</a:t>
            </a:r>
          </a:p>
          <a:p>
            <a:pPr marL="457200" lvl="1" indent="0">
              <a:buNone/>
            </a:pPr>
            <a:endParaRPr lang="en-US" sz="5700" b="1" dirty="0">
              <a:solidFill>
                <a:schemeClr val="bg1"/>
              </a:solidFill>
            </a:endParaRPr>
          </a:p>
          <a:p>
            <a:pPr lvl="1"/>
            <a:r>
              <a:rPr lang="en-US" sz="5700" b="1" dirty="0">
                <a:solidFill>
                  <a:schemeClr val="bg1"/>
                </a:solidFill>
              </a:rPr>
              <a:t>Disagreements can arise over whether to sell the property or the property’s value</a:t>
            </a:r>
            <a:endParaRPr lang="en-US" sz="4000" b="1" dirty="0">
              <a:solidFill>
                <a:schemeClr val="bg1"/>
              </a:solidFill>
            </a:endParaRPr>
          </a:p>
          <a:p>
            <a:endParaRPr lang="en-US" sz="2000" dirty="0">
              <a:solidFill>
                <a:srgbClr val="FFFFFF"/>
              </a:solidFill>
            </a:endParaRPr>
          </a:p>
        </p:txBody>
      </p:sp>
    </p:spTree>
    <p:extLst>
      <p:ext uri="{BB962C8B-B14F-4D97-AF65-F5344CB8AC3E}">
        <p14:creationId xmlns:p14="http://schemas.microsoft.com/office/powerpoint/2010/main" val="416847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42" name="Picture 15">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17">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44" name="Picture 19">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45" name="Rectangle 21">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23">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7" name="Rectangle 25">
            <a:extLst>
              <a:ext uri="{FF2B5EF4-FFF2-40B4-BE49-F238E27FC236}">
                <a16:creationId xmlns:a16="http://schemas.microsoft.com/office/drawing/2014/main" id="{3FECAD23-900F-4F1B-A441-6A68749F8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7">
            <a:extLst>
              <a:ext uri="{FF2B5EF4-FFF2-40B4-BE49-F238E27FC236}">
                <a16:creationId xmlns:a16="http://schemas.microsoft.com/office/drawing/2014/main" id="{57943801-CAEC-4F98-9332-2A4D91284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9" name="Rectangle 29">
            <a:extLst>
              <a:ext uri="{FF2B5EF4-FFF2-40B4-BE49-F238E27FC236}">
                <a16:creationId xmlns:a16="http://schemas.microsoft.com/office/drawing/2014/main" id="{8A233090-6C39-4F59-8A0F-86F011A7E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31">
            <a:extLst>
              <a:ext uri="{FF2B5EF4-FFF2-40B4-BE49-F238E27FC236}">
                <a16:creationId xmlns:a16="http://schemas.microsoft.com/office/drawing/2014/main" id="{484DCAA0-4BF1-4FB9-97BA-D6BA63041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1A61D777-7E08-46E7-BDE2-EE7EC253765A}"/>
              </a:ext>
            </a:extLst>
          </p:cNvPr>
          <p:cNvSpPr>
            <a:spLocks noGrp="1"/>
          </p:cNvSpPr>
          <p:nvPr>
            <p:ph type="title"/>
          </p:nvPr>
        </p:nvSpPr>
        <p:spPr>
          <a:xfrm>
            <a:off x="680321" y="753228"/>
            <a:ext cx="7087552" cy="1080938"/>
          </a:xfrm>
        </p:spPr>
        <p:txBody>
          <a:bodyPr vert="horz" lIns="91440" tIns="45720" rIns="91440" bIns="45720" rtlCol="0" anchor="ctr">
            <a:normAutofit/>
          </a:bodyPr>
          <a:lstStyle/>
          <a:p>
            <a:r>
              <a:rPr lang="en-US" sz="4400" dirty="0"/>
              <a:t>More Disadvantages</a:t>
            </a:r>
          </a:p>
        </p:txBody>
      </p:sp>
      <p:pic>
        <p:nvPicPr>
          <p:cNvPr id="34" name="Picture 33">
            <a:extLst>
              <a:ext uri="{FF2B5EF4-FFF2-40B4-BE49-F238E27FC236}">
                <a16:creationId xmlns:a16="http://schemas.microsoft.com/office/drawing/2014/main" id="{9BC2FEA5-B399-458A-8393-E06CE40DB8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6" name="Content Placeholder 5">
            <a:extLst>
              <a:ext uri="{FF2B5EF4-FFF2-40B4-BE49-F238E27FC236}">
                <a16:creationId xmlns:a16="http://schemas.microsoft.com/office/drawing/2014/main" id="{F7E0030D-04B7-45B9-8813-E8AE669A96EC}"/>
              </a:ext>
            </a:extLst>
          </p:cNvPr>
          <p:cNvSpPr>
            <a:spLocks noGrp="1"/>
          </p:cNvSpPr>
          <p:nvPr>
            <p:ph sz="half" idx="1"/>
          </p:nvPr>
        </p:nvSpPr>
        <p:spPr>
          <a:xfrm>
            <a:off x="71021" y="2121426"/>
            <a:ext cx="7472815" cy="4736574"/>
          </a:xfrm>
        </p:spPr>
        <p:txBody>
          <a:bodyPr vert="horz" lIns="91440" tIns="45720" rIns="91440" bIns="45720" rtlCol="0">
            <a:normAutofit/>
          </a:bodyPr>
          <a:lstStyle/>
          <a:p>
            <a:pPr lvl="0"/>
            <a:r>
              <a:rPr lang="en-US" sz="3900" b="1" dirty="0"/>
              <a:t>If your beneficiary dies:</a:t>
            </a:r>
          </a:p>
          <a:p>
            <a:pPr lvl="1"/>
            <a:r>
              <a:rPr lang="en-US" sz="2800" b="1" dirty="0"/>
              <a:t>The deed may not provide for the descendants of the beneficiary to inherit their share of the property</a:t>
            </a:r>
          </a:p>
          <a:p>
            <a:pPr marL="457200" lvl="1" indent="0">
              <a:buNone/>
            </a:pPr>
            <a:endParaRPr lang="en-US" sz="2800" b="1" dirty="0"/>
          </a:p>
          <a:p>
            <a:pPr lvl="1"/>
            <a:r>
              <a:rPr lang="en-US" sz="2800" b="1" dirty="0"/>
              <a:t>Example: If your beneficiary child dies, will their share go to your grandchildren by that child or will your remaining children divide their share?</a:t>
            </a:r>
          </a:p>
          <a:p>
            <a:endParaRPr lang="en-US" sz="2000" dirty="0"/>
          </a:p>
        </p:txBody>
      </p:sp>
      <p:pic>
        <p:nvPicPr>
          <p:cNvPr id="11" name="Content Placeholder 10">
            <a:extLst>
              <a:ext uri="{FF2B5EF4-FFF2-40B4-BE49-F238E27FC236}">
                <a16:creationId xmlns:a16="http://schemas.microsoft.com/office/drawing/2014/main" id="{FE0E1CEC-5191-4531-9B2E-662A5EB0BC14}"/>
              </a:ext>
            </a:extLst>
          </p:cNvPr>
          <p:cNvPicPr>
            <a:picLocks noGrp="1" noChangeAspect="1"/>
          </p:cNvPicPr>
          <p:nvPr>
            <p:ph sz="half" idx="2"/>
          </p:nvPr>
        </p:nvPicPr>
        <p:blipFill>
          <a:blip r:embed="rId5">
            <a:extLst>
              <a:ext uri="{837473B0-CC2E-450A-ABE3-18F120FF3D39}">
                <a1611:picAttrSrcUrl xmlns:a1611="http://schemas.microsoft.com/office/drawing/2016/11/main" r:id="rId6"/>
              </a:ext>
            </a:extLst>
          </a:blip>
          <a:stretch>
            <a:fillRect/>
          </a:stretch>
        </p:blipFill>
        <p:spPr>
          <a:xfrm>
            <a:off x="8187091" y="1530968"/>
            <a:ext cx="3358478" cy="3796064"/>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395915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34" name="Rectangle 12">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5" name="Picture 14">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6" name="Rectangle 16">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7" name="Picture 18">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8" name="Rectangle 20">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9C81B10E-A332-494B-A3F5-400F70DF4FA7}"/>
              </a:ext>
            </a:extLst>
          </p:cNvPr>
          <p:cNvSpPr>
            <a:spLocks noGrp="1"/>
          </p:cNvSpPr>
          <p:nvPr>
            <p:ph type="title"/>
          </p:nvPr>
        </p:nvSpPr>
        <p:spPr>
          <a:xfrm>
            <a:off x="680321" y="2063262"/>
            <a:ext cx="3739279" cy="2661052"/>
          </a:xfrm>
        </p:spPr>
        <p:txBody>
          <a:bodyPr>
            <a:normAutofit/>
          </a:bodyPr>
          <a:lstStyle/>
          <a:p>
            <a:pPr algn="r"/>
            <a:r>
              <a:rPr lang="en-US" sz="4400" dirty="0"/>
              <a:t>Lady Bird Deeds and Loans</a:t>
            </a:r>
          </a:p>
        </p:txBody>
      </p:sp>
      <p:graphicFrame>
        <p:nvGraphicFramePr>
          <p:cNvPr id="39" name="Content Placeholder 5">
            <a:extLst>
              <a:ext uri="{FF2B5EF4-FFF2-40B4-BE49-F238E27FC236}">
                <a16:creationId xmlns:a16="http://schemas.microsoft.com/office/drawing/2014/main" id="{E6661C23-989C-4938-A02D-619850887F88}"/>
              </a:ext>
            </a:extLst>
          </p:cNvPr>
          <p:cNvGraphicFramePr>
            <a:graphicFrameLocks noGrp="1"/>
          </p:cNvGraphicFramePr>
          <p:nvPr>
            <p:ph idx="1"/>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9940602"/>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0B8658-DE86-42E1-9D01-970FE6B6ABA5}">
  <ds:schemaRefs>
    <ds:schemaRef ds:uri="http://purl.org/dc/elements/1.1/"/>
    <ds:schemaRef ds:uri="http://purl.org/dc/dcmitype/"/>
    <ds:schemaRef ds:uri="http://purl.org/dc/terms/"/>
    <ds:schemaRef ds:uri="16c05727-aa75-4e4a-9b5f-8a80a1165891"/>
    <ds:schemaRef ds:uri="http://schemas.openxmlformats.org/package/2006/metadata/core-properties"/>
    <ds:schemaRef ds:uri="71af3243-3dd4-4a8d-8c0d-dd76da1f02a5"/>
    <ds:schemaRef ds:uri="http://schemas.microsoft.com/office/2006/documentManagement/types"/>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A913FBCD-4DF7-4ECF-9257-7B99D5499325}">
  <ds:schemaRefs>
    <ds:schemaRef ds:uri="http://schemas.microsoft.com/sharepoint/v3/contenttype/forms"/>
  </ds:schemaRefs>
</ds:datastoreItem>
</file>

<file path=customXml/itemProps3.xml><?xml version="1.0" encoding="utf-8"?>
<ds:datastoreItem xmlns:ds="http://schemas.openxmlformats.org/officeDocument/2006/customXml" ds:itemID="{3E14B9E1-7F97-4662-8FB1-AC5A81D5A1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373</Words>
  <Application>Microsoft Office PowerPoint</Application>
  <PresentationFormat>Widescreen</PresentationFormat>
  <Paragraphs>37</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Trebuchet MS</vt:lpstr>
      <vt:lpstr>Berlin</vt:lpstr>
      <vt:lpstr>Lady Bird Deeds</vt:lpstr>
      <vt:lpstr>What’s a Lady Bird Deed? (Enhanced Life Estate Deed)</vt:lpstr>
      <vt:lpstr>Sample Lady Bird Deed Language</vt:lpstr>
      <vt:lpstr>General Advantages</vt:lpstr>
      <vt:lpstr>    Tax Advantages</vt:lpstr>
      <vt:lpstr>   Medicaid Advantages</vt:lpstr>
      <vt:lpstr>Disadvantages</vt:lpstr>
      <vt:lpstr>More Disadvantages</vt:lpstr>
      <vt:lpstr>Lady Bird Deeds and Loans</vt:lpstr>
      <vt:lpstr>Lady Bird Deeds and Your Estate Plan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2019-08-08T14:35:53Z</dcterms:created>
  <dcterms:modified xsi:type="dcterms:W3CDTF">2019-08-09T15:41:01Z</dcterms:modified>
</cp:coreProperties>
</file>