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1"/>
  </p:sldMasterIdLst>
  <p:notesMasterIdLst>
    <p:notesMasterId r:id="rId14"/>
  </p:notesMasterIdLst>
  <p:handoutMasterIdLst>
    <p:handoutMasterId r:id="rId15"/>
  </p:handoutMasterIdLst>
  <p:sldIdLst>
    <p:sldId id="268" r:id="rId2"/>
    <p:sldId id="257" r:id="rId3"/>
    <p:sldId id="269" r:id="rId4"/>
    <p:sldId id="258" r:id="rId5"/>
    <p:sldId id="264" r:id="rId6"/>
    <p:sldId id="263" r:id="rId7"/>
    <p:sldId id="260" r:id="rId8"/>
    <p:sldId id="265" r:id="rId9"/>
    <p:sldId id="259" r:id="rId10"/>
    <p:sldId id="261" r:id="rId11"/>
    <p:sldId id="262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wi@uawlegal.onmicrosoft.com" initials="s" lastIdx="1" clrIdx="0">
    <p:extLst>
      <p:ext uri="{19B8F6BF-5375-455C-9EA6-DF929625EA0E}">
        <p15:presenceInfo xmlns:p15="http://schemas.microsoft.com/office/powerpoint/2012/main" userId="S::stevenwi@uawlegal.onmicrosoft.com::5bc7684a-5f94-4ea4-9168-fc63f92da6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9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47598-8672-FA4B-B0AD-B6B4BD163F8C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D7298-70E7-7F48-83B9-EDF3DE9CCD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0A463-25EC-BB4E-847F-D21714A2AFE4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4CC06-AFCC-4348-97FD-80D3A0FC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5E15D1-4555-3D43-A5DD-6AB73C5A7BE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8EFF43-517B-5246-989A-53B9F73DFE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eld-negro.blogspot.com/2015/09/off-to-jail-for-speeding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interview-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mindfulword.org/2015/oz-effect-hypocritical-taker-hippocratic-oath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CB0A-90A8-4120-895D-FC9FED79C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accent3"/>
                </a:solidFill>
              </a:rPr>
              <a:t>Traffic Ticket Tips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FE0FC4-FA11-4E5F-8A1C-8B67118EF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30862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 algn="ctr"/>
            <a:r>
              <a:rPr lang="en-US" sz="3200" i="1" dirty="0"/>
              <a:t>How your Legal Services benefit can help</a:t>
            </a:r>
          </a:p>
          <a:p>
            <a:pPr algn="ctr"/>
            <a:endParaRPr lang="en-US" sz="3200" dirty="0"/>
          </a:p>
          <a:p>
            <a:pPr algn="ctr"/>
            <a:endParaRPr lang="en-US" sz="2800" dirty="0"/>
          </a:p>
          <a:p>
            <a:endParaRPr lang="en-US" sz="2000" dirty="0"/>
          </a:p>
          <a:p>
            <a:r>
              <a:rPr lang="en-US" sz="2000" dirty="0"/>
              <a:t>UAW FCA-Ford-General Motors Legal Services Plan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5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B7BC-2D4A-4E98-85C1-2FAA7189B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5009"/>
            <a:ext cx="8229600" cy="1231392"/>
          </a:xfrm>
        </p:spPr>
        <p:txBody>
          <a:bodyPr>
            <a:normAutofit/>
          </a:bodyPr>
          <a:lstStyle/>
          <a:p>
            <a:r>
              <a:rPr lang="en-US" sz="4000" dirty="0"/>
              <a:t>The court ruled against me. 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139DD-EE31-428C-B257-7D6CB79EB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YOU MAY HAVE ANOTHER OPTION: DRIVER IMPROVEMENT CLASSES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With successful completion: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You may be able to reduce how long points stay on your record in some states.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other states, you may be protected from having the ticket and points reported to your insurance company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ASK </a:t>
            </a:r>
            <a:r>
              <a:rPr lang="en-US" sz="1800" b="1"/>
              <a:t>YOUR ATTORNEY </a:t>
            </a:r>
            <a:r>
              <a:rPr lang="en-US" sz="1800" b="1" dirty="0"/>
              <a:t>IF THIS CLASS IS AN OPTION IN YOUR STATE</a:t>
            </a:r>
          </a:p>
        </p:txBody>
      </p:sp>
    </p:spTree>
    <p:extLst>
      <p:ext uri="{BB962C8B-B14F-4D97-AF65-F5344CB8AC3E}">
        <p14:creationId xmlns:p14="http://schemas.microsoft.com/office/powerpoint/2010/main" val="4135712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422F-EC1E-46CD-9AD3-E432FF91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8" y="704088"/>
            <a:ext cx="8092911" cy="870187"/>
          </a:xfrm>
        </p:spPr>
        <p:txBody>
          <a:bodyPr>
            <a:normAutofit/>
          </a:bodyPr>
          <a:lstStyle/>
          <a:p>
            <a:r>
              <a:rPr lang="en-US" sz="4000" dirty="0"/>
              <a:t>Points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87FA-B5A5-49E0-9C39-4A2D49C4C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3386"/>
            <a:ext cx="8229600" cy="44005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Paying the fine = a guilty plea = points + increased insurance premiums</a:t>
            </a:r>
          </a:p>
          <a:p>
            <a:endParaRPr lang="en-US" dirty="0"/>
          </a:p>
          <a:p>
            <a:r>
              <a:rPr lang="en-US" dirty="0"/>
              <a:t>If you don’t show up for your court date and pay the fine, the court may issue a bench warrant and your license may be suspended.</a:t>
            </a:r>
          </a:p>
          <a:p>
            <a:endParaRPr lang="en-US" dirty="0"/>
          </a:p>
          <a:p>
            <a:r>
              <a:rPr lang="en-US" dirty="0"/>
              <a:t>If you plead guilty or are found guilty:</a:t>
            </a:r>
          </a:p>
          <a:p>
            <a:pPr lvl="5">
              <a:buFont typeface="Wingdings" panose="05000000000000000000" pitchFamily="2" charset="2"/>
              <a:buChar char="q"/>
            </a:pPr>
            <a:r>
              <a:rPr lang="en-US" sz="2600" dirty="0"/>
              <a:t>You’ll be fined and points will be added to your driving record.  </a:t>
            </a:r>
          </a:p>
          <a:p>
            <a:pPr lvl="5">
              <a:buFont typeface="Wingdings" panose="05000000000000000000" pitchFamily="2" charset="2"/>
              <a:buChar char="q"/>
            </a:pPr>
            <a:r>
              <a:rPr lang="en-US" sz="2600" dirty="0"/>
              <a:t>Points will stay on your record for years (varies from state to state).</a:t>
            </a:r>
          </a:p>
          <a:p>
            <a:pPr lvl="5">
              <a:buFont typeface="Wingdings" panose="05000000000000000000" pitchFamily="2" charset="2"/>
              <a:buChar char="q"/>
            </a:pPr>
            <a:r>
              <a:rPr lang="en-US" sz="2600" dirty="0"/>
              <a:t>Your license may be suspended if you have enough points.</a:t>
            </a:r>
          </a:p>
          <a:p>
            <a:pPr lvl="5">
              <a:buFont typeface="Wingdings" panose="05000000000000000000" pitchFamily="2" charset="2"/>
              <a:buChar char="q"/>
            </a:pPr>
            <a:r>
              <a:rPr lang="en-US" sz="2600" dirty="0"/>
              <a:t>Points increase insurance premiums. </a:t>
            </a:r>
          </a:p>
          <a:p>
            <a:pPr marL="1527048" lvl="5" indent="0">
              <a:buNone/>
            </a:pPr>
            <a:endParaRPr lang="en-US" sz="2600" dirty="0"/>
          </a:p>
          <a:p>
            <a:pPr marL="1527048" lvl="5" indent="0">
              <a:buNone/>
            </a:pPr>
            <a:r>
              <a:rPr lang="en-US" sz="2900" b="1" dirty="0"/>
              <a:t>ALWAYS CONSULT YOUR PLAN ATTORNEY</a:t>
            </a:r>
          </a:p>
          <a:p>
            <a:pPr lvl="5">
              <a:buFont typeface="Wingdings" panose="05000000000000000000" pitchFamily="2" charset="2"/>
              <a:buChar char="q"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0F4D88-468A-43AA-AE37-9C062358E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1023937"/>
            <a:ext cx="8934450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7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Benefit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6200" dirty="0"/>
          </a:p>
          <a:p>
            <a:pPr marL="0" indent="0">
              <a:buNone/>
            </a:pPr>
            <a:r>
              <a:rPr lang="en-US" sz="7200" dirty="0"/>
              <a:t>Office Work benefit for traffic tickets, moving violations</a:t>
            </a:r>
          </a:p>
          <a:p>
            <a:pPr marL="0" indent="0">
              <a:buNone/>
            </a:pPr>
            <a:endParaRPr lang="en-US" sz="7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7200" dirty="0"/>
              <a:t>Legal advice about your options</a:t>
            </a:r>
          </a:p>
          <a:p>
            <a:pPr marL="0" indent="0">
              <a:buNone/>
            </a:pPr>
            <a:endParaRPr lang="en-US" sz="7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7200" dirty="0"/>
              <a:t>Coaching for court appearance if attorney not needed</a:t>
            </a:r>
          </a:p>
          <a:p>
            <a:pPr marL="0" indent="0">
              <a:buNone/>
            </a:pPr>
            <a:endParaRPr lang="en-US" sz="7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7200" dirty="0"/>
              <a:t>Low-cost referral if you need an attorney or charge was for</a:t>
            </a:r>
          </a:p>
          <a:p>
            <a:pPr marL="0" indent="0">
              <a:buNone/>
            </a:pPr>
            <a:r>
              <a:rPr lang="en-US" sz="7200" dirty="0"/>
              <a:t>    DWI, possession of controlled substance, auto license revocation,</a:t>
            </a:r>
          </a:p>
          <a:p>
            <a:pPr marL="0" indent="0">
              <a:buNone/>
            </a:pPr>
            <a:r>
              <a:rPr lang="en-US" sz="7200" dirty="0"/>
              <a:t>    misdemeanor or felony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/>
              <a:t>.</a:t>
            </a:r>
          </a:p>
          <a:p>
            <a:pPr marL="0" indent="0">
              <a:buNone/>
            </a:pPr>
            <a:r>
              <a:rPr lang="en-US" sz="7200" dirty="0"/>
              <a:t>	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FFB07F3-5CB8-4D83-BCD2-DEB7510D9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45188" y="861134"/>
            <a:ext cx="2102960" cy="20467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3C4BD-5642-4D75-AF15-9CC03798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your Plan attorney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A2CD9-6247-4125-9DE5-891E5A0D4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Paying the ticket = guilty plea</a:t>
            </a:r>
          </a:p>
          <a:p>
            <a:r>
              <a:rPr lang="en-US" sz="2800" dirty="0"/>
              <a:t>Points</a:t>
            </a:r>
          </a:p>
          <a:p>
            <a:r>
              <a:rPr lang="en-US" sz="2800" dirty="0"/>
              <a:t>Higher insurance premiums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9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F734-56C4-453B-903B-ADAF1153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10" y="704088"/>
            <a:ext cx="8571390" cy="832481"/>
          </a:xfrm>
        </p:spPr>
        <p:txBody>
          <a:bodyPr>
            <a:normAutofit/>
          </a:bodyPr>
          <a:lstStyle/>
          <a:p>
            <a:r>
              <a:rPr lang="en-US" sz="4000" dirty="0"/>
              <a:t>Your Plan attorney will ask you: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F8D3-B313-44D6-9E68-065B8E9F8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83425"/>
            <a:ext cx="8229600" cy="41187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was the violation?</a:t>
            </a:r>
          </a:p>
          <a:p>
            <a:r>
              <a:rPr lang="en-US" dirty="0"/>
              <a:t>When was the ticket issued?</a:t>
            </a:r>
          </a:p>
          <a:p>
            <a:r>
              <a:rPr lang="en-US" dirty="0"/>
              <a:t>Have you missed your court date?</a:t>
            </a:r>
          </a:p>
          <a:p>
            <a:r>
              <a:rPr lang="en-US" dirty="0"/>
              <a:t>Where was the ticket issued? Jurisdiction makes a difference.</a:t>
            </a:r>
          </a:p>
          <a:p>
            <a:r>
              <a:rPr lang="en-US" dirty="0"/>
              <a:t>What is your driving record?</a:t>
            </a:r>
          </a:p>
          <a:p>
            <a:pPr lvl="1"/>
            <a:r>
              <a:rPr lang="en-US" dirty="0"/>
              <a:t>Past tickets and points can stay on your record for as little as 2 years to as much as 3-5 years depending on violation, sentence, state.</a:t>
            </a:r>
          </a:p>
          <a:p>
            <a:pPr lvl="1"/>
            <a:r>
              <a:rPr lang="en-US" dirty="0"/>
              <a:t>Older violations may not count toward increased penalties.</a:t>
            </a:r>
          </a:p>
          <a:p>
            <a:pPr lvl="1"/>
            <a:r>
              <a:rPr lang="en-US" dirty="0"/>
              <a:t>Getting several tickets in a short time can make it harder to get agreement for lower charge.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A432B93-8A50-484B-A7FC-72BD5D382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489576" y="574349"/>
            <a:ext cx="2263806" cy="226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67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4F89-CF80-4165-BEDD-686307150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2ABF5-7258-4BD8-857F-813457190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argue with the officer? </a:t>
            </a:r>
          </a:p>
          <a:p>
            <a:pPr lvl="1"/>
            <a:r>
              <a:rPr lang="en-US" dirty="0"/>
              <a:t>This can impact reaching a deal</a:t>
            </a:r>
          </a:p>
          <a:p>
            <a:pPr lvl="1"/>
            <a:r>
              <a:rPr lang="en-US" dirty="0"/>
              <a:t>Be respectful</a:t>
            </a:r>
          </a:p>
          <a:p>
            <a:endParaRPr lang="en-US" dirty="0"/>
          </a:p>
          <a:p>
            <a:r>
              <a:rPr lang="en-US" dirty="0"/>
              <a:t>Was there an injury or property damage?</a:t>
            </a:r>
          </a:p>
          <a:p>
            <a:pPr lvl="1"/>
            <a:r>
              <a:rPr lang="en-US" dirty="0"/>
              <a:t>Raises the issue of liability for damages</a:t>
            </a:r>
          </a:p>
          <a:p>
            <a:pPr lvl="1"/>
            <a:r>
              <a:rPr lang="en-US" dirty="0"/>
              <a:t>May need to submit insurance claim</a:t>
            </a:r>
          </a:p>
          <a:p>
            <a:pPr lvl="1"/>
            <a:r>
              <a:rPr lang="en-US" dirty="0"/>
              <a:t>Possible civil lawsuits should be discussed with your attorney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7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7982-F7FC-45AC-A7B2-359A505CE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Strategizing with your attorney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4B335-AD47-4336-8899-34EAB722E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/>
              <a:t>Do you want to contest the ticket? </a:t>
            </a:r>
          </a:p>
          <a:p>
            <a:pPr lvl="1"/>
            <a:r>
              <a:rPr lang="en-US" dirty="0"/>
              <a:t>Evaluate whether the ticket was valid</a:t>
            </a:r>
          </a:p>
          <a:p>
            <a:pPr lvl="1"/>
            <a:r>
              <a:rPr lang="en-US" dirty="0"/>
              <a:t>May be hard to win against officer’s testimony</a:t>
            </a:r>
          </a:p>
          <a:p>
            <a:r>
              <a:rPr lang="en-US" b="1" dirty="0"/>
              <a:t>Do you want to avoid the insurance increase?</a:t>
            </a:r>
          </a:p>
          <a:p>
            <a:pPr lvl="1"/>
            <a:r>
              <a:rPr lang="en-US" dirty="0"/>
              <a:t>Could try to reach deal that does not result in points</a:t>
            </a:r>
          </a:p>
          <a:p>
            <a:r>
              <a:rPr lang="en-US" b="1" dirty="0"/>
              <a:t>Are you comfortable representing yourself in court after getting advice and guidance?</a:t>
            </a:r>
          </a:p>
          <a:p>
            <a:pPr lvl="1"/>
            <a:r>
              <a:rPr lang="en-US" dirty="0"/>
              <a:t>May be the most cost effective and advisable option </a:t>
            </a:r>
          </a:p>
        </p:txBody>
      </p:sp>
    </p:spTree>
    <p:extLst>
      <p:ext uri="{BB962C8B-B14F-4D97-AF65-F5344CB8AC3E}">
        <p14:creationId xmlns:p14="http://schemas.microsoft.com/office/powerpoint/2010/main" val="247478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AB4D2-07CA-4381-93B6-36C9DCCF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84" y="102674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Representing yourself (Pro 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DC496-C75F-423F-889A-A6847F3A5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2066278"/>
            <a:ext cx="8550111" cy="45890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b="1" dirty="0"/>
              <a:t>Your Plan attorney may advise you to ask for an informal hearing (if that is an option in your jurisdiction).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At the hearing (usually a low-key proceeding):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A judge or magistrate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Prosecutor or attorney representing the jurisdiction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Officer who issued the ticket (sometimes they don’t attend)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6400" dirty="0"/>
          </a:p>
          <a:p>
            <a:pPr>
              <a:buFont typeface="Wingdings" panose="05000000000000000000" pitchFamily="2" charset="2"/>
              <a:buChar char="Ø"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Your Plan attorney will advise  you: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About local court procedure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Whether you should represent yourself in that locality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Hearing place, date,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6400" dirty="0"/>
              <a:t>Who to check in with (usually the city attorney)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n-US" sz="6400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AC96C9D-650F-48EE-97C5-3C2F38E9F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40496" y="923278"/>
            <a:ext cx="2371817" cy="134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85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027EA-61B0-4034-8BA0-06AECA0D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06" y="69521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Tips when representing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FFF02-F157-4B6B-997E-7DDA73435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1935480"/>
            <a:ext cx="8776355" cy="4635002"/>
          </a:xfrm>
        </p:spPr>
        <p:txBody>
          <a:bodyPr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b="1" dirty="0">
                <a:latin typeface="Constantia" panose="02030602050306030303" pitchFamily="18" charset="0"/>
              </a:rPr>
              <a:t>What to request of the city attorney</a:t>
            </a:r>
            <a:r>
              <a:rPr lang="en-US" sz="3400" dirty="0">
                <a:latin typeface="Constantia" panose="02030602050306030303" pitchFamily="18" charset="0"/>
              </a:rPr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3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prstClr val="black"/>
                </a:solidFill>
              </a:rPr>
              <a:t>If you have a good driving record, “impeding traffic” or other charge that does not come with points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Plea under advisement – pay fine but no points if no other infractions within certain period of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If a formal hearing, ask prosecutor to reduce charge if advisable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Never speak poorly of the police officer.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If the officer does not attend, you may ask for ticket dismissal. Discuss with your Plan attorney beforehand.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3400" dirty="0">
              <a:solidFill>
                <a:prstClr val="black"/>
              </a:solidFill>
              <a:latin typeface="Constantia"/>
            </a:endParaRPr>
          </a:p>
          <a:p>
            <a:pPr lvl="1"/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If  you want to contest the charge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:</a:t>
            </a:r>
          </a:p>
          <a:p>
            <a:pPr marL="393192" lvl="1" indent="0">
              <a:buNone/>
            </a:pP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lvl="3"/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Understand the risks – If you are found guilty, you will likely have to pay the ticket and get points which could increase your insurance premiums for years.</a:t>
            </a:r>
          </a:p>
          <a:p>
            <a:pPr lvl="3"/>
            <a:r>
              <a:rPr lang="en-US" sz="3400" dirty="0">
                <a:solidFill>
                  <a:prstClr val="black"/>
                </a:solidFill>
                <a:latin typeface="Constantia"/>
              </a:rPr>
              <a:t>Consider b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ringing witnesses who can testify on your behalf – For example, s</a:t>
            </a:r>
            <a:r>
              <a:rPr lang="en-US" sz="3400" dirty="0" err="1">
                <a:solidFill>
                  <a:prstClr val="black"/>
                </a:solidFill>
                <a:latin typeface="Constantia"/>
              </a:rPr>
              <a:t>omeone</a:t>
            </a:r>
            <a:r>
              <a:rPr lang="en-US" sz="3400" dirty="0">
                <a:solidFill>
                  <a:prstClr val="black"/>
                </a:solidFill>
                <a:latin typeface="Constantia"/>
              </a:rPr>
              <a:t> who could say the light was not red when you drove through the light.</a:t>
            </a:r>
          </a:p>
          <a:p>
            <a:pPr lvl="3"/>
            <a:endParaRPr lang="en-US" sz="3400" u="sng" dirty="0">
              <a:solidFill>
                <a:prstClr val="black"/>
              </a:solidFill>
              <a:latin typeface="Constantia"/>
            </a:endParaRPr>
          </a:p>
          <a:p>
            <a:pPr marL="978408" lvl="3" indent="0">
              <a:buNone/>
            </a:pPr>
            <a:r>
              <a:rPr lang="en-US" sz="3400" b="1" u="sng" dirty="0">
                <a:solidFill>
                  <a:prstClr val="black"/>
                </a:solidFill>
                <a:latin typeface="Constantia"/>
              </a:rPr>
              <a:t>REMEMBER: BE CALM, POLITE, AND RESPECTFUL TO EVERYONE</a:t>
            </a:r>
            <a:endParaRPr kumimoji="0" lang="en-US" sz="3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lvl="3"/>
            <a:endParaRPr lang="en-US" sz="3400" dirty="0">
              <a:solidFill>
                <a:prstClr val="black"/>
              </a:solidFill>
              <a:latin typeface="Constantia"/>
            </a:endParaRPr>
          </a:p>
          <a:p>
            <a:pPr lvl="3"/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667512" lvl="2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lang="en-US" sz="1000" dirty="0">
              <a:solidFill>
                <a:prstClr val="black"/>
              </a:solidFill>
              <a:latin typeface="Constant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endParaRPr lang="en-US" sz="1000" dirty="0">
              <a:solidFill>
                <a:prstClr val="black"/>
              </a:solidFill>
              <a:latin typeface="Constantia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6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32E20-907F-4090-8BED-66710D507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1736"/>
            <a:ext cx="8229600" cy="1225484"/>
          </a:xfrm>
        </p:spPr>
        <p:txBody>
          <a:bodyPr>
            <a:noAutofit/>
          </a:bodyPr>
          <a:lstStyle/>
          <a:p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When to get a low-cost referral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1E025-1390-4C8B-B80B-1D4A69B5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7220"/>
            <a:ext cx="8229600" cy="4476946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If your license could be suspended or terminated because of points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If the charge involves:</a:t>
            </a:r>
          </a:p>
          <a:p>
            <a:pPr lvl="1"/>
            <a:r>
              <a:rPr lang="en-US" sz="1800" dirty="0"/>
              <a:t>driving under the influence,</a:t>
            </a:r>
          </a:p>
          <a:p>
            <a:pPr lvl="1"/>
            <a:r>
              <a:rPr lang="en-US" sz="1800" dirty="0"/>
              <a:t>possession of a controlled substance, </a:t>
            </a:r>
          </a:p>
          <a:p>
            <a:pPr lvl="1"/>
            <a:r>
              <a:rPr lang="en-US" sz="1800" dirty="0"/>
              <a:t>driving with an expired license, </a:t>
            </a:r>
          </a:p>
          <a:p>
            <a:pPr lvl="1"/>
            <a:r>
              <a:rPr lang="en-US" sz="1800" dirty="0"/>
              <a:t>or any other misdemeanor or felony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If the ticket arose out of personal injury accident.</a:t>
            </a:r>
          </a:p>
          <a:p>
            <a:endParaRPr lang="en-US" sz="2000" dirty="0"/>
          </a:p>
          <a:p>
            <a:r>
              <a:rPr lang="en-US" sz="2000" dirty="0"/>
              <a:t>If you don’t think you can handle the hearing on your own.</a:t>
            </a:r>
          </a:p>
        </p:txBody>
      </p:sp>
    </p:spTree>
    <p:extLst>
      <p:ext uri="{BB962C8B-B14F-4D97-AF65-F5344CB8AC3E}">
        <p14:creationId xmlns:p14="http://schemas.microsoft.com/office/powerpoint/2010/main" val="2332429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6561</TotalTime>
  <Words>808</Words>
  <Application>Microsoft Office PowerPoint</Application>
  <PresentationFormat>On-screen Show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</vt:lpstr>
      <vt:lpstr>Wingdings 2</vt:lpstr>
      <vt:lpstr>Flow</vt:lpstr>
      <vt:lpstr>Traffic Ticket Tips </vt:lpstr>
      <vt:lpstr>Benefit Coverage</vt:lpstr>
      <vt:lpstr>Call your Plan attorney first</vt:lpstr>
      <vt:lpstr>Your Plan attorney will ask you:</vt:lpstr>
      <vt:lpstr>More questions</vt:lpstr>
      <vt:lpstr>Strategizing with your attorney</vt:lpstr>
      <vt:lpstr>Representing yourself (Pro Se)</vt:lpstr>
      <vt:lpstr>Tips when representing yourself</vt:lpstr>
      <vt:lpstr>     When to get a low-cost referral</vt:lpstr>
      <vt:lpstr>The court ruled against me. Now what?</vt:lpstr>
      <vt:lpstr>Points to remember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Plan’s New Coverage: PC 257, 351 and 301</dc:title>
  <dc:creator>Patricia Williams</dc:creator>
  <cp:lastModifiedBy>Georgi-Ann</cp:lastModifiedBy>
  <cp:revision>133</cp:revision>
  <dcterms:created xsi:type="dcterms:W3CDTF">2020-07-10T17:22:08Z</dcterms:created>
  <dcterms:modified xsi:type="dcterms:W3CDTF">2021-03-01T20:01:46Z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f615b2ca-7303-47a4-aaea-804a0e63629e</vt:lpwstr>
  </property>
  <property fmtid="{D5CDD505-2E9C-101B-9397-08002B2CF9AE}" pid="3" name="AllyClassification">
    <vt:lpwstr>PR</vt:lpwstr>
  </property>
</Properties>
</file>